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charts/chart10.xml" ContentType="application/vnd.openxmlformats-officedocument.drawingml.chart+xml"/>
  <Override PartName="/ppt/theme/themeOverride7.xml" ContentType="application/vnd.openxmlformats-officedocument.themeOverr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theme/themeOverride9.xml" ContentType="application/vnd.openxmlformats-officedocument.themeOverride+xml"/>
  <Override PartName="/ppt/charts/chart13.xml" ContentType="application/vnd.openxmlformats-officedocument.drawingml.chart+xml"/>
  <Override PartName="/ppt/theme/themeOverride10.xml" ContentType="application/vnd.openxmlformats-officedocument.themeOverride+xml"/>
  <Override PartName="/ppt/charts/chart14.xml" ContentType="application/vnd.openxmlformats-officedocument.drawingml.chart+xml"/>
  <Override PartName="/ppt/theme/themeOverride11.xml" ContentType="application/vnd.openxmlformats-officedocument.themeOverride+xml"/>
  <Override PartName="/ppt/charts/chart15.xml" ContentType="application/vnd.openxmlformats-officedocument.drawingml.chart+xml"/>
  <Override PartName="/ppt/theme/themeOverride12.xml" ContentType="application/vnd.openxmlformats-officedocument.themeOverride+xml"/>
  <Override PartName="/ppt/charts/chart16.xml" ContentType="application/vnd.openxmlformats-officedocument.drawingml.chart+xml"/>
  <Override PartName="/ppt/theme/themeOverride13.xml" ContentType="application/vnd.openxmlformats-officedocument.themeOverride+xml"/>
  <Override PartName="/ppt/charts/chart17.xml" ContentType="application/vnd.openxmlformats-officedocument.drawingml.chart+xml"/>
  <Override PartName="/ppt/theme/themeOverride14.xml" ContentType="application/vnd.openxmlformats-officedocument.themeOverride+xml"/>
  <Override PartName="/ppt/charts/chart18.xml" ContentType="application/vnd.openxmlformats-officedocument.drawingml.chart+xml"/>
  <Override PartName="/ppt/theme/themeOverride15.xml" ContentType="application/vnd.openxmlformats-officedocument.themeOverride+xml"/>
  <Override PartName="/ppt/charts/chart19.xml" ContentType="application/vnd.openxmlformats-officedocument.drawingml.chart+xml"/>
  <Override PartName="/ppt/charts/chart2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7" r:id="rId3"/>
    <p:sldMasterId id="2147483692" r:id="rId4"/>
  </p:sldMasterIdLst>
  <p:notesMasterIdLst>
    <p:notesMasterId r:id="rId224"/>
  </p:notesMasterIdLst>
  <p:sldIdLst>
    <p:sldId id="385" r:id="rId5"/>
    <p:sldId id="256" r:id="rId6"/>
    <p:sldId id="387" r:id="rId7"/>
    <p:sldId id="620" r:id="rId8"/>
    <p:sldId id="389" r:id="rId9"/>
    <p:sldId id="390" r:id="rId10"/>
    <p:sldId id="391" r:id="rId11"/>
    <p:sldId id="392" r:id="rId12"/>
    <p:sldId id="393" r:id="rId13"/>
    <p:sldId id="394" r:id="rId14"/>
    <p:sldId id="395" r:id="rId15"/>
    <p:sldId id="396" r:id="rId16"/>
    <p:sldId id="397" r:id="rId17"/>
    <p:sldId id="398" r:id="rId18"/>
    <p:sldId id="400" r:id="rId19"/>
    <p:sldId id="405" r:id="rId20"/>
    <p:sldId id="407" r:id="rId21"/>
    <p:sldId id="401" r:id="rId22"/>
    <p:sldId id="403" r:id="rId23"/>
    <p:sldId id="404" r:id="rId24"/>
    <p:sldId id="408" r:id="rId25"/>
    <p:sldId id="409" r:id="rId26"/>
    <p:sldId id="410" r:id="rId27"/>
    <p:sldId id="411" r:id="rId28"/>
    <p:sldId id="412" r:id="rId29"/>
    <p:sldId id="413" r:id="rId30"/>
    <p:sldId id="414" r:id="rId31"/>
    <p:sldId id="434" r:id="rId32"/>
    <p:sldId id="433" r:id="rId33"/>
    <p:sldId id="417" r:id="rId34"/>
    <p:sldId id="418" r:id="rId35"/>
    <p:sldId id="437" r:id="rId36"/>
    <p:sldId id="423" r:id="rId37"/>
    <p:sldId id="420" r:id="rId38"/>
    <p:sldId id="421" r:id="rId39"/>
    <p:sldId id="422" r:id="rId40"/>
    <p:sldId id="425" r:id="rId41"/>
    <p:sldId id="426" r:id="rId42"/>
    <p:sldId id="427" r:id="rId43"/>
    <p:sldId id="428" r:id="rId44"/>
    <p:sldId id="432" r:id="rId45"/>
    <p:sldId id="435" r:id="rId46"/>
    <p:sldId id="436" r:id="rId47"/>
    <p:sldId id="441" r:id="rId48"/>
    <p:sldId id="442" r:id="rId49"/>
    <p:sldId id="438" r:id="rId50"/>
    <p:sldId id="439" r:id="rId51"/>
    <p:sldId id="443" r:id="rId52"/>
    <p:sldId id="440" r:id="rId53"/>
    <p:sldId id="444" r:id="rId54"/>
    <p:sldId id="445" r:id="rId55"/>
    <p:sldId id="446" r:id="rId56"/>
    <p:sldId id="447" r:id="rId57"/>
    <p:sldId id="448" r:id="rId58"/>
    <p:sldId id="449" r:id="rId59"/>
    <p:sldId id="450" r:id="rId60"/>
    <p:sldId id="451" r:id="rId61"/>
    <p:sldId id="452" r:id="rId62"/>
    <p:sldId id="453" r:id="rId63"/>
    <p:sldId id="454" r:id="rId64"/>
    <p:sldId id="456" r:id="rId65"/>
    <p:sldId id="457" r:id="rId66"/>
    <p:sldId id="458" r:id="rId67"/>
    <p:sldId id="459" r:id="rId68"/>
    <p:sldId id="460" r:id="rId69"/>
    <p:sldId id="462" r:id="rId70"/>
    <p:sldId id="463" r:id="rId71"/>
    <p:sldId id="461" r:id="rId72"/>
    <p:sldId id="464" r:id="rId73"/>
    <p:sldId id="465" r:id="rId74"/>
    <p:sldId id="466" r:id="rId75"/>
    <p:sldId id="467" r:id="rId76"/>
    <p:sldId id="468" r:id="rId77"/>
    <p:sldId id="469" r:id="rId78"/>
    <p:sldId id="470" r:id="rId79"/>
    <p:sldId id="471" r:id="rId80"/>
    <p:sldId id="472" r:id="rId81"/>
    <p:sldId id="473" r:id="rId82"/>
    <p:sldId id="474" r:id="rId83"/>
    <p:sldId id="475" r:id="rId84"/>
    <p:sldId id="476" r:id="rId85"/>
    <p:sldId id="477" r:id="rId86"/>
    <p:sldId id="478" r:id="rId87"/>
    <p:sldId id="479" r:id="rId88"/>
    <p:sldId id="480" r:id="rId89"/>
    <p:sldId id="481" r:id="rId90"/>
    <p:sldId id="482" r:id="rId91"/>
    <p:sldId id="483" r:id="rId92"/>
    <p:sldId id="484" r:id="rId93"/>
    <p:sldId id="485" r:id="rId94"/>
    <p:sldId id="486" r:id="rId95"/>
    <p:sldId id="487" r:id="rId96"/>
    <p:sldId id="488" r:id="rId97"/>
    <p:sldId id="489" r:id="rId98"/>
    <p:sldId id="490" r:id="rId99"/>
    <p:sldId id="491" r:id="rId100"/>
    <p:sldId id="495" r:id="rId101"/>
    <p:sldId id="496" r:id="rId102"/>
    <p:sldId id="497" r:id="rId103"/>
    <p:sldId id="498" r:id="rId104"/>
    <p:sldId id="493" r:id="rId105"/>
    <p:sldId id="494" r:id="rId106"/>
    <p:sldId id="499" r:id="rId107"/>
    <p:sldId id="500" r:id="rId108"/>
    <p:sldId id="501" r:id="rId109"/>
    <p:sldId id="502" r:id="rId110"/>
    <p:sldId id="503" r:id="rId111"/>
    <p:sldId id="505" r:id="rId112"/>
    <p:sldId id="504" r:id="rId113"/>
    <p:sldId id="506" r:id="rId114"/>
    <p:sldId id="507" r:id="rId115"/>
    <p:sldId id="508" r:id="rId116"/>
    <p:sldId id="509" r:id="rId117"/>
    <p:sldId id="510" r:id="rId118"/>
    <p:sldId id="511" r:id="rId119"/>
    <p:sldId id="512" r:id="rId120"/>
    <p:sldId id="513" r:id="rId121"/>
    <p:sldId id="514" r:id="rId122"/>
    <p:sldId id="515" r:id="rId123"/>
    <p:sldId id="516" r:id="rId124"/>
    <p:sldId id="517" r:id="rId125"/>
    <p:sldId id="518" r:id="rId126"/>
    <p:sldId id="519" r:id="rId127"/>
    <p:sldId id="520" r:id="rId128"/>
    <p:sldId id="521" r:id="rId129"/>
    <p:sldId id="522" r:id="rId130"/>
    <p:sldId id="526" r:id="rId131"/>
    <p:sldId id="523" r:id="rId132"/>
    <p:sldId id="524" r:id="rId133"/>
    <p:sldId id="525" r:id="rId134"/>
    <p:sldId id="527" r:id="rId135"/>
    <p:sldId id="528" r:id="rId136"/>
    <p:sldId id="529" r:id="rId137"/>
    <p:sldId id="530" r:id="rId138"/>
    <p:sldId id="531" r:id="rId139"/>
    <p:sldId id="532" r:id="rId140"/>
    <p:sldId id="533" r:id="rId141"/>
    <p:sldId id="535" r:id="rId142"/>
    <p:sldId id="534" r:id="rId143"/>
    <p:sldId id="536" r:id="rId144"/>
    <p:sldId id="537" r:id="rId145"/>
    <p:sldId id="538" r:id="rId146"/>
    <p:sldId id="539" r:id="rId147"/>
    <p:sldId id="541" r:id="rId148"/>
    <p:sldId id="540" r:id="rId149"/>
    <p:sldId id="542" r:id="rId150"/>
    <p:sldId id="543" r:id="rId151"/>
    <p:sldId id="544" r:id="rId152"/>
    <p:sldId id="546" r:id="rId153"/>
    <p:sldId id="549" r:id="rId154"/>
    <p:sldId id="551" r:id="rId155"/>
    <p:sldId id="547" r:id="rId156"/>
    <p:sldId id="550" r:id="rId157"/>
    <p:sldId id="553" r:id="rId158"/>
    <p:sldId id="552" r:id="rId159"/>
    <p:sldId id="554" r:id="rId160"/>
    <p:sldId id="548" r:id="rId161"/>
    <p:sldId id="555" r:id="rId162"/>
    <p:sldId id="556" r:id="rId163"/>
    <p:sldId id="557" r:id="rId164"/>
    <p:sldId id="545" r:id="rId165"/>
    <p:sldId id="558" r:id="rId166"/>
    <p:sldId id="559" r:id="rId167"/>
    <p:sldId id="560" r:id="rId168"/>
    <p:sldId id="561" r:id="rId169"/>
    <p:sldId id="562" r:id="rId170"/>
    <p:sldId id="563" r:id="rId171"/>
    <p:sldId id="564" r:id="rId172"/>
    <p:sldId id="565" r:id="rId173"/>
    <p:sldId id="566" r:id="rId174"/>
    <p:sldId id="567" r:id="rId175"/>
    <p:sldId id="568" r:id="rId176"/>
    <p:sldId id="570" r:id="rId177"/>
    <p:sldId id="572" r:id="rId178"/>
    <p:sldId id="571" r:id="rId179"/>
    <p:sldId id="573" r:id="rId180"/>
    <p:sldId id="574" r:id="rId181"/>
    <p:sldId id="575" r:id="rId182"/>
    <p:sldId id="576" r:id="rId183"/>
    <p:sldId id="577" r:id="rId184"/>
    <p:sldId id="578" r:id="rId185"/>
    <p:sldId id="579" r:id="rId186"/>
    <p:sldId id="582" r:id="rId187"/>
    <p:sldId id="583" r:id="rId188"/>
    <p:sldId id="584" r:id="rId189"/>
    <p:sldId id="585" r:id="rId190"/>
    <p:sldId id="586" r:id="rId191"/>
    <p:sldId id="587" r:id="rId192"/>
    <p:sldId id="588" r:id="rId193"/>
    <p:sldId id="590" r:id="rId194"/>
    <p:sldId id="589" r:id="rId195"/>
    <p:sldId id="591" r:id="rId196"/>
    <p:sldId id="592" r:id="rId197"/>
    <p:sldId id="593" r:id="rId198"/>
    <p:sldId id="594" r:id="rId199"/>
    <p:sldId id="595" r:id="rId200"/>
    <p:sldId id="596" r:id="rId201"/>
    <p:sldId id="597" r:id="rId202"/>
    <p:sldId id="598" r:id="rId203"/>
    <p:sldId id="599" r:id="rId204"/>
    <p:sldId id="600" r:id="rId205"/>
    <p:sldId id="601" r:id="rId206"/>
    <p:sldId id="602" r:id="rId207"/>
    <p:sldId id="603" r:id="rId208"/>
    <p:sldId id="604" r:id="rId209"/>
    <p:sldId id="605" r:id="rId210"/>
    <p:sldId id="606" r:id="rId211"/>
    <p:sldId id="607" r:id="rId212"/>
    <p:sldId id="616" r:id="rId213"/>
    <p:sldId id="617" r:id="rId214"/>
    <p:sldId id="618" r:id="rId215"/>
    <p:sldId id="619" r:id="rId216"/>
    <p:sldId id="608" r:id="rId217"/>
    <p:sldId id="609" r:id="rId218"/>
    <p:sldId id="610" r:id="rId219"/>
    <p:sldId id="613" r:id="rId220"/>
    <p:sldId id="614" r:id="rId221"/>
    <p:sldId id="615" r:id="rId222"/>
    <p:sldId id="612" r:id="rId223"/>
  </p:sldIdLst>
  <p:sldSz cx="9144000" cy="6858000" type="screen4x3"/>
  <p:notesSz cx="6858000" cy="9144000"/>
  <p:defaultTextStyle>
    <a:defPPr>
      <a:defRPr lang="en-US"/>
    </a:defPPr>
    <a:lvl1pPr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00"/>
    <a:srgbClr val="CC0000"/>
    <a:srgbClr val="FF33CC"/>
    <a:srgbClr val="FF6600"/>
    <a:srgbClr val="990099"/>
    <a:srgbClr val="9933FF"/>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667" autoAdjust="0"/>
  </p:normalViewPr>
  <p:slideViewPr>
    <p:cSldViewPr>
      <p:cViewPr varScale="1">
        <p:scale>
          <a:sx n="87" d="100"/>
          <a:sy n="87" d="100"/>
        </p:scale>
        <p:origin x="149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theme" Target="theme/theme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tableStyles" Target="tableStyle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3" Type="http://schemas.openxmlformats.org/officeDocument/2006/relationships/slideMaster" Target="slideMasters/slideMaster3.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slideMaster" Target="slideMasters/slideMaster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notesMaster" Target="notesMasters/notesMaster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4.xml"/></Relationships>
</file>

<file path=ppt/charts/_rels/chart18.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5.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799"/>
            </a:pPr>
            <a:r>
              <a:rPr lang="en-US" sz="1799"/>
              <a:t>The Relative Frequency of Leaf</a:t>
            </a:r>
            <a:r>
              <a:rPr lang="en-US" sz="1799" baseline="0"/>
              <a:t> Widths</a:t>
            </a:r>
            <a:endParaRPr lang="en-US" sz="1800"/>
          </a:p>
        </c:rich>
      </c:tx>
      <c:overlay val="0"/>
    </c:title>
    <c:autoTitleDeleted val="0"/>
    <c:plotArea>
      <c:layout>
        <c:manualLayout>
          <c:layoutTarget val="inner"/>
          <c:xMode val="edge"/>
          <c:yMode val="edge"/>
          <c:x val="0.13040564304461943"/>
          <c:y val="0.10047990561856168"/>
          <c:w val="0.85126102362204725"/>
          <c:h val="0.62560629742817242"/>
        </c:manualLayout>
      </c:layout>
      <c:barChart>
        <c:barDir val="col"/>
        <c:grouping val="clustered"/>
        <c:varyColors val="0"/>
        <c:ser>
          <c:idx val="1"/>
          <c:order val="0"/>
          <c:tx>
            <c:strRef>
              <c:f>Sheet1!$C$1</c:f>
              <c:strCache>
                <c:ptCount val="1"/>
                <c:pt idx="0">
                  <c:v>Series 2</c:v>
                </c:pt>
              </c:strCache>
            </c:strRef>
          </c:tx>
          <c:spPr>
            <a:solidFill>
              <a:srgbClr val="7030A0"/>
            </a:solidFill>
            <a:ln>
              <a:solidFill>
                <a:prstClr val="black"/>
              </a:solidFill>
            </a:ln>
          </c:spPr>
          <c:invertIfNegative val="0"/>
          <c:cat>
            <c:numRef>
              <c:f>Sheet1!$A$2:$A$7</c:f>
              <c:numCache>
                <c:formatCode>General</c:formatCode>
                <c:ptCount val="6"/>
                <c:pt idx="0">
                  <c:v>3</c:v>
                </c:pt>
                <c:pt idx="1">
                  <c:v>5</c:v>
                </c:pt>
                <c:pt idx="2">
                  <c:v>6</c:v>
                </c:pt>
                <c:pt idx="3">
                  <c:v>8</c:v>
                </c:pt>
                <c:pt idx="4">
                  <c:v>9</c:v>
                </c:pt>
                <c:pt idx="5">
                  <c:v>19</c:v>
                </c:pt>
              </c:numCache>
            </c:numRef>
          </c:cat>
          <c:val>
            <c:numRef>
              <c:f>Sheet1!$C$2:$C$7</c:f>
              <c:numCache>
                <c:formatCode>General</c:formatCode>
                <c:ptCount val="6"/>
                <c:pt idx="0">
                  <c:v>0.1</c:v>
                </c:pt>
                <c:pt idx="1">
                  <c:v>0.33333333333333331</c:v>
                </c:pt>
                <c:pt idx="2">
                  <c:v>0.13333333333333333</c:v>
                </c:pt>
                <c:pt idx="3">
                  <c:v>6.6666666666666666E-2</c:v>
                </c:pt>
                <c:pt idx="4">
                  <c:v>0.33333333333333331</c:v>
                </c:pt>
                <c:pt idx="5">
                  <c:v>3.3333333333333333E-2</c:v>
                </c:pt>
              </c:numCache>
            </c:numRef>
          </c:val>
          <c:extLst>
            <c:ext xmlns:c16="http://schemas.microsoft.com/office/drawing/2014/chart" uri="{C3380CC4-5D6E-409C-BE32-E72D297353CC}">
              <c16:uniqueId val="{00000000-5B49-4DD4-90E1-E9B313738330}"/>
            </c:ext>
          </c:extLst>
        </c:ser>
        <c:dLbls>
          <c:showLegendKey val="0"/>
          <c:showVal val="0"/>
          <c:showCatName val="0"/>
          <c:showSerName val="0"/>
          <c:showPercent val="0"/>
          <c:showBubbleSize val="0"/>
        </c:dLbls>
        <c:gapWidth val="150"/>
        <c:axId val="1007987360"/>
        <c:axId val="1"/>
      </c:barChart>
      <c:catAx>
        <c:axId val="1007987360"/>
        <c:scaling>
          <c:orientation val="minMax"/>
        </c:scaling>
        <c:delete val="0"/>
        <c:axPos val="b"/>
        <c:title>
          <c:tx>
            <c:rich>
              <a:bodyPr/>
              <a:lstStyle/>
              <a:p>
                <a:pPr>
                  <a:defRPr sz="1599" b="1" i="0" u="none" strike="noStrike" baseline="0">
                    <a:solidFill>
                      <a:srgbClr val="000000"/>
                    </a:solidFill>
                    <a:latin typeface="Calibri"/>
                    <a:ea typeface="Calibri"/>
                    <a:cs typeface="Calibri"/>
                  </a:defRPr>
                </a:pPr>
                <a:r>
                  <a:rPr lang="en-US"/>
                  <a:t>Leaf Width (cm)</a:t>
                </a:r>
              </a:p>
            </c:rich>
          </c:tx>
          <c:overlay val="0"/>
        </c:title>
        <c:numFmt formatCode="General" sourceLinked="1"/>
        <c:majorTickMark val="out"/>
        <c:minorTickMark val="none"/>
        <c:tickLblPos val="nextTo"/>
        <c:txPr>
          <a:bodyPr/>
          <a:lstStyle/>
          <a:p>
            <a:pPr>
              <a:defRPr sz="1599"/>
            </a:pPr>
            <a:endParaRPr lang="en-US"/>
          </a:p>
        </c:txPr>
        <c:crossAx val="1"/>
        <c:crosses val="autoZero"/>
        <c:auto val="1"/>
        <c:lblAlgn val="ctr"/>
        <c:lblOffset val="100"/>
        <c:noMultiLvlLbl val="0"/>
      </c:catAx>
      <c:valAx>
        <c:axId val="1"/>
        <c:scaling>
          <c:orientation val="minMax"/>
        </c:scaling>
        <c:delete val="0"/>
        <c:axPos val="l"/>
        <c:title>
          <c:tx>
            <c:rich>
              <a:bodyPr/>
              <a:lstStyle/>
              <a:p>
                <a:pPr>
                  <a:defRPr sz="1599" b="1" i="0" u="none" strike="noStrike" baseline="0">
                    <a:solidFill>
                      <a:srgbClr val="000000"/>
                    </a:solidFill>
                    <a:latin typeface="Calibri"/>
                    <a:ea typeface="Calibri"/>
                    <a:cs typeface="Calibri"/>
                  </a:defRPr>
                </a:pPr>
                <a:r>
                  <a:rPr lang="en-US"/>
                  <a:t>Relative Frequency</a:t>
                </a:r>
              </a:p>
            </c:rich>
          </c:tx>
          <c:overlay val="0"/>
        </c:title>
        <c:numFmt formatCode="#,##0.00" sourceLinked="0"/>
        <c:majorTickMark val="out"/>
        <c:minorTickMark val="none"/>
        <c:tickLblPos val="nextTo"/>
        <c:txPr>
          <a:bodyPr/>
          <a:lstStyle/>
          <a:p>
            <a:pPr>
              <a:defRPr sz="1599"/>
            </a:pPr>
            <a:endParaRPr lang="en-US"/>
          </a:p>
        </c:txPr>
        <c:crossAx val="1007987360"/>
        <c:crosses val="autoZero"/>
        <c:crossBetween val="between"/>
      </c:valAx>
      <c:spPr>
        <a:noFill/>
        <a:ln w="25391">
          <a:noFill/>
        </a:ln>
      </c:spPr>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10</a:t>
            </a:r>
          </a:p>
        </c:rich>
      </c:tx>
      <c:layout>
        <c:manualLayout>
          <c:xMode val="edge"/>
          <c:yMode val="edge"/>
          <c:x val="0.17466051940875812"/>
          <c:y val="4.6296392227287375E-2"/>
        </c:manualLayout>
      </c:layout>
      <c:overlay val="1"/>
    </c:title>
    <c:autoTitleDeleted val="0"/>
    <c:plotArea>
      <c:layout/>
      <c:barChart>
        <c:barDir val="col"/>
        <c:grouping val="clustered"/>
        <c:varyColors val="0"/>
        <c:ser>
          <c:idx val="0"/>
          <c:order val="0"/>
          <c:tx>
            <c:strRef>
              <c:f>Sheet1!$D$1</c:f>
              <c:strCache>
                <c:ptCount val="1"/>
                <c:pt idx="0">
                  <c:v>MTL1</c:v>
                </c:pt>
              </c:strCache>
            </c:strRef>
          </c:tx>
          <c:spPr>
            <a:solidFill>
              <a:srgbClr val="7030A0"/>
            </a:solidFill>
            <a:ln>
              <a:solidFill>
                <a:schemeClr val="tx1"/>
              </a:solidFill>
            </a:ln>
          </c:spPr>
          <c:invertIfNegative val="0"/>
          <c:val>
            <c:numRef>
              <c:f>Sheet1!$D$2:$D$20</c:f>
              <c:numCache>
                <c:formatCode>General</c:formatCode>
                <c:ptCount val="19"/>
                <c:pt idx="0">
                  <c:v>8.9204746844596811E-3</c:v>
                </c:pt>
                <c:pt idx="1">
                  <c:v>1.8246367574581437E-2</c:v>
                </c:pt>
                <c:pt idx="2">
                  <c:v>3.3430693684040808E-2</c:v>
                </c:pt>
                <c:pt idx="3">
                  <c:v>5.4865303305523194E-2</c:v>
                </c:pt>
                <c:pt idx="4">
                  <c:v>8.0655876389261777E-2</c:v>
                </c:pt>
                <c:pt idx="5">
                  <c:v>0.10620915776234385</c:v>
                </c:pt>
                <c:pt idx="6">
                  <c:v>0.12527862866310946</c:v>
                </c:pt>
                <c:pt idx="7">
                  <c:v>0.13236766522180732</c:v>
                </c:pt>
                <c:pt idx="8">
                  <c:v>0.12527862866310946</c:v>
                </c:pt>
                <c:pt idx="9">
                  <c:v>0.10620915776234385</c:v>
                </c:pt>
                <c:pt idx="10">
                  <c:v>8.0655876389261749E-2</c:v>
                </c:pt>
                <c:pt idx="11">
                  <c:v>5.4865303305523194E-2</c:v>
                </c:pt>
                <c:pt idx="12">
                  <c:v>3.3430693684040835E-2</c:v>
                </c:pt>
                <c:pt idx="13">
                  <c:v>1.8246367574581424E-2</c:v>
                </c:pt>
                <c:pt idx="14">
                  <c:v>8.9204746844596672E-3</c:v>
                </c:pt>
                <c:pt idx="15">
                  <c:v>3.9063991940803122E-3</c:v>
                </c:pt>
                <c:pt idx="16">
                  <c:v>1.5322813472258279E-3</c:v>
                </c:pt>
                <c:pt idx="17">
                  <c:v>5.3835570543447897E-4</c:v>
                </c:pt>
                <c:pt idx="18">
                  <c:v>1.6941984716711822E-4</c:v>
                </c:pt>
              </c:numCache>
            </c:numRef>
          </c:val>
          <c:extLst>
            <c:ext xmlns:c16="http://schemas.microsoft.com/office/drawing/2014/chart" uri="{C3380CC4-5D6E-409C-BE32-E72D297353CC}">
              <c16:uniqueId val="{00000000-78A3-447A-9306-3BC288B5FA80}"/>
            </c:ext>
          </c:extLst>
        </c:ser>
        <c:ser>
          <c:idx val="1"/>
          <c:order val="1"/>
          <c:tx>
            <c:strRef>
              <c:f>Sheet1!$E$1</c:f>
              <c:strCache>
                <c:ptCount val="1"/>
                <c:pt idx="0">
                  <c:v>MTL2</c:v>
                </c:pt>
              </c:strCache>
            </c:strRef>
          </c:tx>
          <c:spPr>
            <a:solidFill>
              <a:srgbClr val="CC99FF"/>
            </a:solidFill>
            <a:ln>
              <a:solidFill>
                <a:schemeClr val="tx1"/>
              </a:solidFill>
            </a:ln>
          </c:spPr>
          <c:invertIfNegative val="0"/>
          <c:val>
            <c:numRef>
              <c:f>Sheet1!$E$2:$E$20</c:f>
              <c:numCache>
                <c:formatCode>General</c:formatCode>
                <c:ptCount val="19"/>
                <c:pt idx="0">
                  <c:v>3.9063991940802515E-3</c:v>
                </c:pt>
                <c:pt idx="1">
                  <c:v>8.9204746844596811E-3</c:v>
                </c:pt>
                <c:pt idx="2">
                  <c:v>1.8246367574581437E-2</c:v>
                </c:pt>
                <c:pt idx="3">
                  <c:v>3.3430693684040808E-2</c:v>
                </c:pt>
                <c:pt idx="4">
                  <c:v>5.4865303305523194E-2</c:v>
                </c:pt>
                <c:pt idx="5">
                  <c:v>8.0655876389261777E-2</c:v>
                </c:pt>
                <c:pt idx="6">
                  <c:v>0.10620915776234385</c:v>
                </c:pt>
                <c:pt idx="7">
                  <c:v>0.12527862866310946</c:v>
                </c:pt>
                <c:pt idx="8">
                  <c:v>0.13236766522180732</c:v>
                </c:pt>
                <c:pt idx="9">
                  <c:v>0.12527862866310946</c:v>
                </c:pt>
                <c:pt idx="10">
                  <c:v>0.10620915776234385</c:v>
                </c:pt>
                <c:pt idx="11">
                  <c:v>8.0655876389261749E-2</c:v>
                </c:pt>
                <c:pt idx="12">
                  <c:v>5.4865303305523194E-2</c:v>
                </c:pt>
                <c:pt idx="13">
                  <c:v>3.3430693684040835E-2</c:v>
                </c:pt>
                <c:pt idx="14">
                  <c:v>1.8246367574581424E-2</c:v>
                </c:pt>
                <c:pt idx="15">
                  <c:v>8.9204746844596672E-3</c:v>
                </c:pt>
                <c:pt idx="16">
                  <c:v>3.9063991940803122E-3</c:v>
                </c:pt>
                <c:pt idx="17">
                  <c:v>1.5322813472258279E-3</c:v>
                </c:pt>
                <c:pt idx="18">
                  <c:v>5.3835570543447897E-4</c:v>
                </c:pt>
              </c:numCache>
            </c:numRef>
          </c:val>
          <c:extLst>
            <c:ext xmlns:c16="http://schemas.microsoft.com/office/drawing/2014/chart" uri="{C3380CC4-5D6E-409C-BE32-E72D297353CC}">
              <c16:uniqueId val="{00000001-78A3-447A-9306-3BC288B5FA80}"/>
            </c:ext>
          </c:extLst>
        </c:ser>
        <c:dLbls>
          <c:showLegendKey val="0"/>
          <c:showVal val="0"/>
          <c:showCatName val="0"/>
          <c:showSerName val="0"/>
          <c:showPercent val="0"/>
          <c:showBubbleSize val="0"/>
        </c:dLbls>
        <c:gapWidth val="150"/>
        <c:axId val="197819008"/>
        <c:axId val="197825280"/>
      </c:barChart>
      <c:catAx>
        <c:axId val="197819008"/>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7825280"/>
        <c:crosses val="autoZero"/>
        <c:auto val="1"/>
        <c:lblAlgn val="ctr"/>
        <c:lblOffset val="100"/>
        <c:noMultiLvlLbl val="0"/>
      </c:catAx>
      <c:valAx>
        <c:axId val="197825280"/>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7819008"/>
        <c:crosses val="autoZero"/>
        <c:crossBetween val="between"/>
      </c:valAx>
    </c:plotArea>
    <c:legend>
      <c:legendPos val="r"/>
      <c:layout>
        <c:manualLayout>
          <c:xMode val="edge"/>
          <c:yMode val="edge"/>
          <c:x val="0.72094472929255937"/>
          <c:y val="9.7234429998575761E-2"/>
          <c:w val="0.12207852652139413"/>
          <c:h val="0.15307635964109137"/>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9</a:t>
            </a:r>
          </a:p>
        </c:rich>
      </c:tx>
      <c:layout>
        <c:manualLayout>
          <c:xMode val="edge"/>
          <c:yMode val="edge"/>
          <c:x val="0.36190286155751"/>
          <c:y val="4.0204678362573097E-2"/>
        </c:manualLayout>
      </c:layout>
      <c:overlay val="1"/>
    </c:title>
    <c:autoTitleDeleted val="0"/>
    <c:plotArea>
      <c:layout/>
      <c:barChart>
        <c:barDir val="col"/>
        <c:grouping val="clustered"/>
        <c:varyColors val="0"/>
        <c:ser>
          <c:idx val="0"/>
          <c:order val="0"/>
          <c:tx>
            <c:strRef>
              <c:f>Sheet1!$B$1</c:f>
              <c:strCache>
                <c:ptCount val="1"/>
                <c:pt idx="0">
                  <c:v>FBL1</c:v>
                </c:pt>
              </c:strCache>
            </c:strRef>
          </c:tx>
          <c:spPr>
            <a:solidFill>
              <a:srgbClr val="7030A0"/>
            </a:solidFill>
            <a:ln>
              <a:solidFill>
                <a:schemeClr val="tx1"/>
              </a:solidFill>
            </a:ln>
          </c:spPr>
          <c:invertIfNegative val="0"/>
          <c:val>
            <c:numRef>
              <c:f>Sheet1!$B$2:$B$8</c:f>
              <c:numCache>
                <c:formatCode>General</c:formatCode>
                <c:ptCount val="7"/>
                <c:pt idx="0">
                  <c:v>2.8665029206664947E-7</c:v>
                </c:pt>
                <c:pt idx="1">
                  <c:v>1.349611380058214E-3</c:v>
                </c:pt>
                <c:pt idx="2">
                  <c:v>0.15730535589982689</c:v>
                </c:pt>
                <c:pt idx="3">
                  <c:v>0.68268949213708607</c:v>
                </c:pt>
                <c:pt idx="4">
                  <c:v>0.15730535589982686</c:v>
                </c:pt>
                <c:pt idx="5">
                  <c:v>1.3496113800581799E-3</c:v>
                </c:pt>
                <c:pt idx="6">
                  <c:v>2.866502920584324E-7</c:v>
                </c:pt>
              </c:numCache>
            </c:numRef>
          </c:val>
          <c:extLst>
            <c:ext xmlns:c16="http://schemas.microsoft.com/office/drawing/2014/chart" uri="{C3380CC4-5D6E-409C-BE32-E72D297353CC}">
              <c16:uniqueId val="{00000000-FB07-4D60-BEF3-F8E6B086EE43}"/>
            </c:ext>
          </c:extLst>
        </c:ser>
        <c:ser>
          <c:idx val="1"/>
          <c:order val="1"/>
          <c:tx>
            <c:strRef>
              <c:f>Sheet1!$C$1</c:f>
              <c:strCache>
                <c:ptCount val="1"/>
                <c:pt idx="0">
                  <c:v>FBL2</c:v>
                </c:pt>
              </c:strCache>
            </c:strRef>
          </c:tx>
          <c:spPr>
            <a:solidFill>
              <a:srgbClr val="CC99FF"/>
            </a:solidFill>
            <a:ln>
              <a:solidFill>
                <a:schemeClr val="tx1"/>
              </a:solidFill>
            </a:ln>
          </c:spPr>
          <c:invertIfNegative val="0"/>
          <c:val>
            <c:numRef>
              <c:f>Sheet1!$C$2:$C$8</c:f>
              <c:numCache>
                <c:formatCode>General</c:formatCode>
                <c:ptCount val="7"/>
                <c:pt idx="0">
                  <c:v>1.349611380058214E-3</c:v>
                </c:pt>
                <c:pt idx="1">
                  <c:v>0.15730535589982689</c:v>
                </c:pt>
                <c:pt idx="2">
                  <c:v>0.68268949213708607</c:v>
                </c:pt>
                <c:pt idx="3">
                  <c:v>0.15730535589982686</c:v>
                </c:pt>
                <c:pt idx="4">
                  <c:v>1.3496113800581799E-3</c:v>
                </c:pt>
                <c:pt idx="5">
                  <c:v>2.866502920584324E-7</c:v>
                </c:pt>
                <c:pt idx="6">
                  <c:v>1.2798651027878805E-12</c:v>
                </c:pt>
              </c:numCache>
            </c:numRef>
          </c:val>
          <c:extLst>
            <c:ext xmlns:c16="http://schemas.microsoft.com/office/drawing/2014/chart" uri="{C3380CC4-5D6E-409C-BE32-E72D297353CC}">
              <c16:uniqueId val="{00000001-FB07-4D60-BEF3-F8E6B086EE43}"/>
            </c:ext>
          </c:extLst>
        </c:ser>
        <c:dLbls>
          <c:showLegendKey val="0"/>
          <c:showVal val="0"/>
          <c:showCatName val="0"/>
          <c:showSerName val="0"/>
          <c:showPercent val="0"/>
          <c:showBubbleSize val="0"/>
        </c:dLbls>
        <c:gapWidth val="150"/>
        <c:axId val="197847680"/>
        <c:axId val="197874432"/>
      </c:barChart>
      <c:catAx>
        <c:axId val="197847680"/>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7874432"/>
        <c:crosses val="autoZero"/>
        <c:auto val="1"/>
        <c:lblAlgn val="ctr"/>
        <c:lblOffset val="100"/>
        <c:noMultiLvlLbl val="0"/>
      </c:catAx>
      <c:valAx>
        <c:axId val="197874432"/>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7847680"/>
        <c:crosses val="autoZero"/>
        <c:crossBetween val="between"/>
      </c:valAx>
    </c:plotArea>
    <c:legend>
      <c:legendPos val="r"/>
      <c:layout>
        <c:manualLayout>
          <c:xMode val="edge"/>
          <c:yMode val="edge"/>
          <c:x val="0.55304348530507763"/>
          <c:y val="0.16760425780110816"/>
          <c:w val="0.20690164501042307"/>
          <c:h val="0.14627296587926508"/>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10</a:t>
            </a:r>
          </a:p>
        </c:rich>
      </c:tx>
      <c:layout>
        <c:manualLayout>
          <c:xMode val="edge"/>
          <c:yMode val="edge"/>
          <c:x val="0.17466051940875812"/>
          <c:y val="4.6296392227287375E-2"/>
        </c:manualLayout>
      </c:layout>
      <c:overlay val="1"/>
    </c:title>
    <c:autoTitleDeleted val="0"/>
    <c:plotArea>
      <c:layout/>
      <c:barChart>
        <c:barDir val="col"/>
        <c:grouping val="clustered"/>
        <c:varyColors val="0"/>
        <c:ser>
          <c:idx val="0"/>
          <c:order val="0"/>
          <c:tx>
            <c:strRef>
              <c:f>Sheet1!$D$1</c:f>
              <c:strCache>
                <c:ptCount val="1"/>
                <c:pt idx="0">
                  <c:v>MTL1</c:v>
                </c:pt>
              </c:strCache>
            </c:strRef>
          </c:tx>
          <c:spPr>
            <a:solidFill>
              <a:srgbClr val="7030A0"/>
            </a:solidFill>
            <a:ln>
              <a:solidFill>
                <a:schemeClr val="tx1"/>
              </a:solidFill>
            </a:ln>
          </c:spPr>
          <c:invertIfNegative val="0"/>
          <c:val>
            <c:numRef>
              <c:f>Sheet1!$D$2:$D$20</c:f>
              <c:numCache>
                <c:formatCode>General</c:formatCode>
                <c:ptCount val="19"/>
                <c:pt idx="0">
                  <c:v>8.9204746844596811E-3</c:v>
                </c:pt>
                <c:pt idx="1">
                  <c:v>1.8246367574581437E-2</c:v>
                </c:pt>
                <c:pt idx="2">
                  <c:v>3.3430693684040808E-2</c:v>
                </c:pt>
                <c:pt idx="3">
                  <c:v>5.4865303305523194E-2</c:v>
                </c:pt>
                <c:pt idx="4">
                  <c:v>8.0655876389261777E-2</c:v>
                </c:pt>
                <c:pt idx="5">
                  <c:v>0.10620915776234385</c:v>
                </c:pt>
                <c:pt idx="6">
                  <c:v>0.12527862866310946</c:v>
                </c:pt>
                <c:pt idx="7">
                  <c:v>0.13236766522180732</c:v>
                </c:pt>
                <c:pt idx="8">
                  <c:v>0.12527862866310946</c:v>
                </c:pt>
                <c:pt idx="9">
                  <c:v>0.10620915776234385</c:v>
                </c:pt>
                <c:pt idx="10">
                  <c:v>8.0655876389261749E-2</c:v>
                </c:pt>
                <c:pt idx="11">
                  <c:v>5.4865303305523194E-2</c:v>
                </c:pt>
                <c:pt idx="12">
                  <c:v>3.3430693684040835E-2</c:v>
                </c:pt>
                <c:pt idx="13">
                  <c:v>1.8246367574581424E-2</c:v>
                </c:pt>
                <c:pt idx="14">
                  <c:v>8.9204746844596672E-3</c:v>
                </c:pt>
                <c:pt idx="15">
                  <c:v>3.9063991940803122E-3</c:v>
                </c:pt>
                <c:pt idx="16">
                  <c:v>1.5322813472258279E-3</c:v>
                </c:pt>
                <c:pt idx="17">
                  <c:v>5.3835570543447897E-4</c:v>
                </c:pt>
                <c:pt idx="18">
                  <c:v>1.6941984716711822E-4</c:v>
                </c:pt>
              </c:numCache>
            </c:numRef>
          </c:val>
          <c:extLst>
            <c:ext xmlns:c16="http://schemas.microsoft.com/office/drawing/2014/chart" uri="{C3380CC4-5D6E-409C-BE32-E72D297353CC}">
              <c16:uniqueId val="{00000000-0B09-4943-B76C-3E49F136536A}"/>
            </c:ext>
          </c:extLst>
        </c:ser>
        <c:ser>
          <c:idx val="1"/>
          <c:order val="1"/>
          <c:tx>
            <c:strRef>
              <c:f>Sheet1!$E$1</c:f>
              <c:strCache>
                <c:ptCount val="1"/>
                <c:pt idx="0">
                  <c:v>MTL2</c:v>
                </c:pt>
              </c:strCache>
            </c:strRef>
          </c:tx>
          <c:spPr>
            <a:solidFill>
              <a:srgbClr val="CC99FF"/>
            </a:solidFill>
            <a:ln>
              <a:solidFill>
                <a:schemeClr val="tx1"/>
              </a:solidFill>
            </a:ln>
          </c:spPr>
          <c:invertIfNegative val="0"/>
          <c:val>
            <c:numRef>
              <c:f>Sheet1!$E$2:$E$20</c:f>
              <c:numCache>
                <c:formatCode>General</c:formatCode>
                <c:ptCount val="19"/>
                <c:pt idx="0">
                  <c:v>3.9063991940802515E-3</c:v>
                </c:pt>
                <c:pt idx="1">
                  <c:v>8.9204746844596811E-3</c:v>
                </c:pt>
                <c:pt idx="2">
                  <c:v>1.8246367574581437E-2</c:v>
                </c:pt>
                <c:pt idx="3">
                  <c:v>3.3430693684040808E-2</c:v>
                </c:pt>
                <c:pt idx="4">
                  <c:v>5.4865303305523194E-2</c:v>
                </c:pt>
                <c:pt idx="5">
                  <c:v>8.0655876389261777E-2</c:v>
                </c:pt>
                <c:pt idx="6">
                  <c:v>0.10620915776234385</c:v>
                </c:pt>
                <c:pt idx="7">
                  <c:v>0.12527862866310946</c:v>
                </c:pt>
                <c:pt idx="8">
                  <c:v>0.13236766522180732</c:v>
                </c:pt>
                <c:pt idx="9">
                  <c:v>0.12527862866310946</c:v>
                </c:pt>
                <c:pt idx="10">
                  <c:v>0.10620915776234385</c:v>
                </c:pt>
                <c:pt idx="11">
                  <c:v>8.0655876389261749E-2</c:v>
                </c:pt>
                <c:pt idx="12">
                  <c:v>5.4865303305523194E-2</c:v>
                </c:pt>
                <c:pt idx="13">
                  <c:v>3.3430693684040835E-2</c:v>
                </c:pt>
                <c:pt idx="14">
                  <c:v>1.8246367574581424E-2</c:v>
                </c:pt>
                <c:pt idx="15">
                  <c:v>8.9204746844596672E-3</c:v>
                </c:pt>
                <c:pt idx="16">
                  <c:v>3.9063991940803122E-3</c:v>
                </c:pt>
                <c:pt idx="17">
                  <c:v>1.5322813472258279E-3</c:v>
                </c:pt>
                <c:pt idx="18">
                  <c:v>5.3835570543447897E-4</c:v>
                </c:pt>
              </c:numCache>
            </c:numRef>
          </c:val>
          <c:extLst>
            <c:ext xmlns:c16="http://schemas.microsoft.com/office/drawing/2014/chart" uri="{C3380CC4-5D6E-409C-BE32-E72D297353CC}">
              <c16:uniqueId val="{00000001-0B09-4943-B76C-3E49F136536A}"/>
            </c:ext>
          </c:extLst>
        </c:ser>
        <c:dLbls>
          <c:showLegendKey val="0"/>
          <c:showVal val="0"/>
          <c:showCatName val="0"/>
          <c:showSerName val="0"/>
          <c:showPercent val="0"/>
          <c:showBubbleSize val="0"/>
        </c:dLbls>
        <c:gapWidth val="150"/>
        <c:axId val="197904256"/>
        <c:axId val="197906432"/>
      </c:barChart>
      <c:catAx>
        <c:axId val="197904256"/>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7906432"/>
        <c:crosses val="autoZero"/>
        <c:auto val="1"/>
        <c:lblAlgn val="ctr"/>
        <c:lblOffset val="100"/>
        <c:noMultiLvlLbl val="0"/>
      </c:catAx>
      <c:valAx>
        <c:axId val="197906432"/>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7904256"/>
        <c:crosses val="autoZero"/>
        <c:crossBetween val="between"/>
      </c:valAx>
    </c:plotArea>
    <c:legend>
      <c:legendPos val="r"/>
      <c:layout>
        <c:manualLayout>
          <c:xMode val="edge"/>
          <c:yMode val="edge"/>
          <c:x val="0.72094472929255937"/>
          <c:y val="9.7234429998575761E-2"/>
          <c:w val="0.12207852652139413"/>
          <c:h val="0.15307635964109137"/>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9</a:t>
            </a:r>
          </a:p>
        </c:rich>
      </c:tx>
      <c:layout>
        <c:manualLayout>
          <c:xMode val="edge"/>
          <c:yMode val="edge"/>
          <c:x val="0.36190286155751"/>
          <c:y val="4.0204678362573097E-2"/>
        </c:manualLayout>
      </c:layout>
      <c:overlay val="1"/>
    </c:title>
    <c:autoTitleDeleted val="0"/>
    <c:plotArea>
      <c:layout/>
      <c:barChart>
        <c:barDir val="col"/>
        <c:grouping val="clustered"/>
        <c:varyColors val="0"/>
        <c:ser>
          <c:idx val="0"/>
          <c:order val="0"/>
          <c:tx>
            <c:strRef>
              <c:f>Sheet1!$B$1</c:f>
              <c:strCache>
                <c:ptCount val="1"/>
                <c:pt idx="0">
                  <c:v>FBL1</c:v>
                </c:pt>
              </c:strCache>
            </c:strRef>
          </c:tx>
          <c:spPr>
            <a:solidFill>
              <a:srgbClr val="7030A0"/>
            </a:solidFill>
            <a:ln>
              <a:solidFill>
                <a:schemeClr val="tx1"/>
              </a:solidFill>
            </a:ln>
          </c:spPr>
          <c:invertIfNegative val="0"/>
          <c:val>
            <c:numRef>
              <c:f>Sheet1!$B$2:$B$8</c:f>
              <c:numCache>
                <c:formatCode>General</c:formatCode>
                <c:ptCount val="7"/>
                <c:pt idx="0">
                  <c:v>2.8665029206664947E-7</c:v>
                </c:pt>
                <c:pt idx="1">
                  <c:v>1.349611380058214E-3</c:v>
                </c:pt>
                <c:pt idx="2">
                  <c:v>0.15730535589982689</c:v>
                </c:pt>
                <c:pt idx="3">
                  <c:v>0.68268949213708607</c:v>
                </c:pt>
                <c:pt idx="4">
                  <c:v>0.15730535589982686</c:v>
                </c:pt>
                <c:pt idx="5">
                  <c:v>1.3496113800581799E-3</c:v>
                </c:pt>
                <c:pt idx="6">
                  <c:v>2.866502920584324E-7</c:v>
                </c:pt>
              </c:numCache>
            </c:numRef>
          </c:val>
          <c:extLst>
            <c:ext xmlns:c16="http://schemas.microsoft.com/office/drawing/2014/chart" uri="{C3380CC4-5D6E-409C-BE32-E72D297353CC}">
              <c16:uniqueId val="{00000000-BEDE-4935-8635-DE4EE7EEC24D}"/>
            </c:ext>
          </c:extLst>
        </c:ser>
        <c:ser>
          <c:idx val="1"/>
          <c:order val="1"/>
          <c:tx>
            <c:strRef>
              <c:f>Sheet1!$C$1</c:f>
              <c:strCache>
                <c:ptCount val="1"/>
                <c:pt idx="0">
                  <c:v>FBL2</c:v>
                </c:pt>
              </c:strCache>
            </c:strRef>
          </c:tx>
          <c:spPr>
            <a:solidFill>
              <a:srgbClr val="CC99FF"/>
            </a:solidFill>
            <a:ln>
              <a:solidFill>
                <a:schemeClr val="tx1"/>
              </a:solidFill>
            </a:ln>
          </c:spPr>
          <c:invertIfNegative val="0"/>
          <c:val>
            <c:numRef>
              <c:f>Sheet1!$C$2:$C$8</c:f>
              <c:numCache>
                <c:formatCode>General</c:formatCode>
                <c:ptCount val="7"/>
                <c:pt idx="0">
                  <c:v>1.349611380058214E-3</c:v>
                </c:pt>
                <c:pt idx="1">
                  <c:v>0.15730535589982689</c:v>
                </c:pt>
                <c:pt idx="2">
                  <c:v>0.68268949213708607</c:v>
                </c:pt>
                <c:pt idx="3">
                  <c:v>0.15730535589982686</c:v>
                </c:pt>
                <c:pt idx="4">
                  <c:v>1.3496113800581799E-3</c:v>
                </c:pt>
                <c:pt idx="5">
                  <c:v>2.866502920584324E-7</c:v>
                </c:pt>
                <c:pt idx="6">
                  <c:v>1.2798651027878805E-12</c:v>
                </c:pt>
              </c:numCache>
            </c:numRef>
          </c:val>
          <c:extLst>
            <c:ext xmlns:c16="http://schemas.microsoft.com/office/drawing/2014/chart" uri="{C3380CC4-5D6E-409C-BE32-E72D297353CC}">
              <c16:uniqueId val="{00000001-BEDE-4935-8635-DE4EE7EEC24D}"/>
            </c:ext>
          </c:extLst>
        </c:ser>
        <c:dLbls>
          <c:showLegendKey val="0"/>
          <c:showVal val="0"/>
          <c:showCatName val="0"/>
          <c:showSerName val="0"/>
          <c:showPercent val="0"/>
          <c:showBubbleSize val="0"/>
        </c:dLbls>
        <c:gapWidth val="150"/>
        <c:axId val="198036096"/>
        <c:axId val="198042368"/>
      </c:barChart>
      <c:catAx>
        <c:axId val="198036096"/>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8042368"/>
        <c:crosses val="autoZero"/>
        <c:auto val="1"/>
        <c:lblAlgn val="ctr"/>
        <c:lblOffset val="100"/>
        <c:noMultiLvlLbl val="0"/>
      </c:catAx>
      <c:valAx>
        <c:axId val="198042368"/>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8036096"/>
        <c:crosses val="autoZero"/>
        <c:crossBetween val="between"/>
      </c:valAx>
    </c:plotArea>
    <c:legend>
      <c:legendPos val="r"/>
      <c:layout>
        <c:manualLayout>
          <c:xMode val="edge"/>
          <c:yMode val="edge"/>
          <c:x val="0.55304348530507763"/>
          <c:y val="0.16760425780110816"/>
          <c:w val="0.20690164501042307"/>
          <c:h val="0.14627296587926508"/>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10</a:t>
            </a:r>
          </a:p>
        </c:rich>
      </c:tx>
      <c:layout>
        <c:manualLayout>
          <c:xMode val="edge"/>
          <c:yMode val="edge"/>
          <c:x val="0.17466051940875812"/>
          <c:y val="4.6296392227287375E-2"/>
        </c:manualLayout>
      </c:layout>
      <c:overlay val="1"/>
    </c:title>
    <c:autoTitleDeleted val="0"/>
    <c:plotArea>
      <c:layout/>
      <c:barChart>
        <c:barDir val="col"/>
        <c:grouping val="clustered"/>
        <c:varyColors val="0"/>
        <c:ser>
          <c:idx val="0"/>
          <c:order val="0"/>
          <c:tx>
            <c:strRef>
              <c:f>Sheet1!$D$1</c:f>
              <c:strCache>
                <c:ptCount val="1"/>
                <c:pt idx="0">
                  <c:v>MTL1</c:v>
                </c:pt>
              </c:strCache>
            </c:strRef>
          </c:tx>
          <c:spPr>
            <a:solidFill>
              <a:srgbClr val="7030A0"/>
            </a:solidFill>
            <a:ln>
              <a:solidFill>
                <a:schemeClr val="tx1"/>
              </a:solidFill>
            </a:ln>
          </c:spPr>
          <c:invertIfNegative val="0"/>
          <c:val>
            <c:numRef>
              <c:f>Sheet1!$D$2:$D$20</c:f>
              <c:numCache>
                <c:formatCode>General</c:formatCode>
                <c:ptCount val="19"/>
                <c:pt idx="0">
                  <c:v>8.9204746844596811E-3</c:v>
                </c:pt>
                <c:pt idx="1">
                  <c:v>1.8246367574581437E-2</c:v>
                </c:pt>
                <c:pt idx="2">
                  <c:v>3.3430693684040808E-2</c:v>
                </c:pt>
                <c:pt idx="3">
                  <c:v>5.4865303305523194E-2</c:v>
                </c:pt>
                <c:pt idx="4">
                  <c:v>8.0655876389261777E-2</c:v>
                </c:pt>
                <c:pt idx="5">
                  <c:v>0.10620915776234385</c:v>
                </c:pt>
                <c:pt idx="6">
                  <c:v>0.12527862866310946</c:v>
                </c:pt>
                <c:pt idx="7">
                  <c:v>0.13236766522180732</c:v>
                </c:pt>
                <c:pt idx="8">
                  <c:v>0.12527862866310946</c:v>
                </c:pt>
                <c:pt idx="9">
                  <c:v>0.10620915776234385</c:v>
                </c:pt>
                <c:pt idx="10">
                  <c:v>8.0655876389261749E-2</c:v>
                </c:pt>
                <c:pt idx="11">
                  <c:v>5.4865303305523194E-2</c:v>
                </c:pt>
                <c:pt idx="12">
                  <c:v>3.3430693684040835E-2</c:v>
                </c:pt>
                <c:pt idx="13">
                  <c:v>1.8246367574581424E-2</c:v>
                </c:pt>
                <c:pt idx="14">
                  <c:v>8.9204746844596672E-3</c:v>
                </c:pt>
                <c:pt idx="15">
                  <c:v>3.9063991940803122E-3</c:v>
                </c:pt>
                <c:pt idx="16">
                  <c:v>1.5322813472258279E-3</c:v>
                </c:pt>
                <c:pt idx="17">
                  <c:v>5.3835570543447897E-4</c:v>
                </c:pt>
                <c:pt idx="18">
                  <c:v>1.6941984716711822E-4</c:v>
                </c:pt>
              </c:numCache>
            </c:numRef>
          </c:val>
          <c:extLst>
            <c:ext xmlns:c16="http://schemas.microsoft.com/office/drawing/2014/chart" uri="{C3380CC4-5D6E-409C-BE32-E72D297353CC}">
              <c16:uniqueId val="{00000000-688A-43B2-8759-F13E8D055756}"/>
            </c:ext>
          </c:extLst>
        </c:ser>
        <c:ser>
          <c:idx val="1"/>
          <c:order val="1"/>
          <c:tx>
            <c:strRef>
              <c:f>Sheet1!$E$1</c:f>
              <c:strCache>
                <c:ptCount val="1"/>
                <c:pt idx="0">
                  <c:v>MTL2</c:v>
                </c:pt>
              </c:strCache>
            </c:strRef>
          </c:tx>
          <c:spPr>
            <a:solidFill>
              <a:srgbClr val="CC99FF"/>
            </a:solidFill>
            <a:ln>
              <a:solidFill>
                <a:schemeClr val="tx1"/>
              </a:solidFill>
            </a:ln>
          </c:spPr>
          <c:invertIfNegative val="0"/>
          <c:val>
            <c:numRef>
              <c:f>Sheet1!$E$2:$E$20</c:f>
              <c:numCache>
                <c:formatCode>General</c:formatCode>
                <c:ptCount val="19"/>
                <c:pt idx="0">
                  <c:v>3.9063991940802515E-3</c:v>
                </c:pt>
                <c:pt idx="1">
                  <c:v>8.9204746844596811E-3</c:v>
                </c:pt>
                <c:pt idx="2">
                  <c:v>1.8246367574581437E-2</c:v>
                </c:pt>
                <c:pt idx="3">
                  <c:v>3.3430693684040808E-2</c:v>
                </c:pt>
                <c:pt idx="4">
                  <c:v>5.4865303305523194E-2</c:v>
                </c:pt>
                <c:pt idx="5">
                  <c:v>8.0655876389261777E-2</c:v>
                </c:pt>
                <c:pt idx="6">
                  <c:v>0.10620915776234385</c:v>
                </c:pt>
                <c:pt idx="7">
                  <c:v>0.12527862866310946</c:v>
                </c:pt>
                <c:pt idx="8">
                  <c:v>0.13236766522180732</c:v>
                </c:pt>
                <c:pt idx="9">
                  <c:v>0.12527862866310946</c:v>
                </c:pt>
                <c:pt idx="10">
                  <c:v>0.10620915776234385</c:v>
                </c:pt>
                <c:pt idx="11">
                  <c:v>8.0655876389261749E-2</c:v>
                </c:pt>
                <c:pt idx="12">
                  <c:v>5.4865303305523194E-2</c:v>
                </c:pt>
                <c:pt idx="13">
                  <c:v>3.3430693684040835E-2</c:v>
                </c:pt>
                <c:pt idx="14">
                  <c:v>1.8246367574581424E-2</c:v>
                </c:pt>
                <c:pt idx="15">
                  <c:v>8.9204746844596672E-3</c:v>
                </c:pt>
                <c:pt idx="16">
                  <c:v>3.9063991940803122E-3</c:v>
                </c:pt>
                <c:pt idx="17">
                  <c:v>1.5322813472258279E-3</c:v>
                </c:pt>
                <c:pt idx="18">
                  <c:v>5.3835570543447897E-4</c:v>
                </c:pt>
              </c:numCache>
            </c:numRef>
          </c:val>
          <c:extLst>
            <c:ext xmlns:c16="http://schemas.microsoft.com/office/drawing/2014/chart" uri="{C3380CC4-5D6E-409C-BE32-E72D297353CC}">
              <c16:uniqueId val="{00000001-688A-43B2-8759-F13E8D055756}"/>
            </c:ext>
          </c:extLst>
        </c:ser>
        <c:dLbls>
          <c:showLegendKey val="0"/>
          <c:showVal val="0"/>
          <c:showCatName val="0"/>
          <c:showSerName val="0"/>
          <c:showPercent val="0"/>
          <c:showBubbleSize val="0"/>
        </c:dLbls>
        <c:gapWidth val="150"/>
        <c:axId val="198072192"/>
        <c:axId val="198074368"/>
      </c:barChart>
      <c:catAx>
        <c:axId val="198072192"/>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8074368"/>
        <c:crosses val="autoZero"/>
        <c:auto val="1"/>
        <c:lblAlgn val="ctr"/>
        <c:lblOffset val="100"/>
        <c:noMultiLvlLbl val="0"/>
      </c:catAx>
      <c:valAx>
        <c:axId val="198074368"/>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8072192"/>
        <c:crosses val="autoZero"/>
        <c:crossBetween val="between"/>
      </c:valAx>
    </c:plotArea>
    <c:legend>
      <c:legendPos val="r"/>
      <c:layout>
        <c:manualLayout>
          <c:xMode val="edge"/>
          <c:yMode val="edge"/>
          <c:x val="0.72094472929255937"/>
          <c:y val="9.7234429998575761E-2"/>
          <c:w val="0.12207852652139413"/>
          <c:h val="0.15307635964109137"/>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9</a:t>
            </a:r>
          </a:p>
        </c:rich>
      </c:tx>
      <c:layout>
        <c:manualLayout>
          <c:xMode val="edge"/>
          <c:yMode val="edge"/>
          <c:x val="0.36190286155751"/>
          <c:y val="4.0204678362573097E-2"/>
        </c:manualLayout>
      </c:layout>
      <c:overlay val="1"/>
    </c:title>
    <c:autoTitleDeleted val="0"/>
    <c:plotArea>
      <c:layout/>
      <c:barChart>
        <c:barDir val="col"/>
        <c:grouping val="clustered"/>
        <c:varyColors val="0"/>
        <c:ser>
          <c:idx val="0"/>
          <c:order val="0"/>
          <c:tx>
            <c:strRef>
              <c:f>Sheet1!$B$1</c:f>
              <c:strCache>
                <c:ptCount val="1"/>
                <c:pt idx="0">
                  <c:v>FBL1</c:v>
                </c:pt>
              </c:strCache>
            </c:strRef>
          </c:tx>
          <c:spPr>
            <a:solidFill>
              <a:srgbClr val="7030A0"/>
            </a:solidFill>
            <a:ln>
              <a:solidFill>
                <a:schemeClr val="tx1"/>
              </a:solidFill>
            </a:ln>
          </c:spPr>
          <c:invertIfNegative val="0"/>
          <c:val>
            <c:numRef>
              <c:f>Sheet1!$B$2:$B$8</c:f>
              <c:numCache>
                <c:formatCode>General</c:formatCode>
                <c:ptCount val="7"/>
                <c:pt idx="0">
                  <c:v>2.8665029206664947E-7</c:v>
                </c:pt>
                <c:pt idx="1">
                  <c:v>1.349611380058214E-3</c:v>
                </c:pt>
                <c:pt idx="2">
                  <c:v>0.15730535589982689</c:v>
                </c:pt>
                <c:pt idx="3">
                  <c:v>0.68268949213708607</c:v>
                </c:pt>
                <c:pt idx="4">
                  <c:v>0.15730535589982686</c:v>
                </c:pt>
                <c:pt idx="5">
                  <c:v>1.3496113800581799E-3</c:v>
                </c:pt>
                <c:pt idx="6">
                  <c:v>2.866502920584324E-7</c:v>
                </c:pt>
              </c:numCache>
            </c:numRef>
          </c:val>
          <c:extLst>
            <c:ext xmlns:c16="http://schemas.microsoft.com/office/drawing/2014/chart" uri="{C3380CC4-5D6E-409C-BE32-E72D297353CC}">
              <c16:uniqueId val="{00000000-F797-4137-8C18-0368B3078BD5}"/>
            </c:ext>
          </c:extLst>
        </c:ser>
        <c:ser>
          <c:idx val="1"/>
          <c:order val="1"/>
          <c:tx>
            <c:strRef>
              <c:f>Sheet1!$C$1</c:f>
              <c:strCache>
                <c:ptCount val="1"/>
                <c:pt idx="0">
                  <c:v>FBL2</c:v>
                </c:pt>
              </c:strCache>
            </c:strRef>
          </c:tx>
          <c:spPr>
            <a:solidFill>
              <a:srgbClr val="CC99FF"/>
            </a:solidFill>
            <a:ln>
              <a:solidFill>
                <a:schemeClr val="tx1"/>
              </a:solidFill>
            </a:ln>
          </c:spPr>
          <c:invertIfNegative val="0"/>
          <c:val>
            <c:numRef>
              <c:f>Sheet1!$C$2:$C$8</c:f>
              <c:numCache>
                <c:formatCode>General</c:formatCode>
                <c:ptCount val="7"/>
                <c:pt idx="0">
                  <c:v>1.349611380058214E-3</c:v>
                </c:pt>
                <c:pt idx="1">
                  <c:v>0.15730535589982689</c:v>
                </c:pt>
                <c:pt idx="2">
                  <c:v>0.68268949213708607</c:v>
                </c:pt>
                <c:pt idx="3">
                  <c:v>0.15730535589982686</c:v>
                </c:pt>
                <c:pt idx="4">
                  <c:v>1.3496113800581799E-3</c:v>
                </c:pt>
                <c:pt idx="5">
                  <c:v>2.866502920584324E-7</c:v>
                </c:pt>
                <c:pt idx="6">
                  <c:v>1.2798651027878805E-12</c:v>
                </c:pt>
              </c:numCache>
            </c:numRef>
          </c:val>
          <c:extLst>
            <c:ext xmlns:c16="http://schemas.microsoft.com/office/drawing/2014/chart" uri="{C3380CC4-5D6E-409C-BE32-E72D297353CC}">
              <c16:uniqueId val="{00000001-F797-4137-8C18-0368B3078BD5}"/>
            </c:ext>
          </c:extLst>
        </c:ser>
        <c:dLbls>
          <c:showLegendKey val="0"/>
          <c:showVal val="0"/>
          <c:showCatName val="0"/>
          <c:showSerName val="0"/>
          <c:showPercent val="0"/>
          <c:showBubbleSize val="0"/>
        </c:dLbls>
        <c:gapWidth val="150"/>
        <c:axId val="198188032"/>
        <c:axId val="198239360"/>
      </c:barChart>
      <c:catAx>
        <c:axId val="198188032"/>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8239360"/>
        <c:crosses val="autoZero"/>
        <c:auto val="1"/>
        <c:lblAlgn val="ctr"/>
        <c:lblOffset val="100"/>
        <c:noMultiLvlLbl val="0"/>
      </c:catAx>
      <c:valAx>
        <c:axId val="198239360"/>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8188032"/>
        <c:crosses val="autoZero"/>
        <c:crossBetween val="between"/>
      </c:valAx>
    </c:plotArea>
    <c:legend>
      <c:legendPos val="r"/>
      <c:layout>
        <c:manualLayout>
          <c:xMode val="edge"/>
          <c:yMode val="edge"/>
          <c:x val="0.55304348530507763"/>
          <c:y val="0.16760425780110816"/>
          <c:w val="0.20690164501042307"/>
          <c:h val="0.14627296587926508"/>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10</a:t>
            </a:r>
          </a:p>
        </c:rich>
      </c:tx>
      <c:layout>
        <c:manualLayout>
          <c:xMode val="edge"/>
          <c:yMode val="edge"/>
          <c:x val="0.17466051940875812"/>
          <c:y val="4.6296392227287375E-2"/>
        </c:manualLayout>
      </c:layout>
      <c:overlay val="1"/>
    </c:title>
    <c:autoTitleDeleted val="0"/>
    <c:plotArea>
      <c:layout/>
      <c:barChart>
        <c:barDir val="col"/>
        <c:grouping val="clustered"/>
        <c:varyColors val="0"/>
        <c:ser>
          <c:idx val="0"/>
          <c:order val="0"/>
          <c:tx>
            <c:strRef>
              <c:f>Sheet1!$D$1</c:f>
              <c:strCache>
                <c:ptCount val="1"/>
                <c:pt idx="0">
                  <c:v>MTL1</c:v>
                </c:pt>
              </c:strCache>
            </c:strRef>
          </c:tx>
          <c:spPr>
            <a:solidFill>
              <a:srgbClr val="7030A0"/>
            </a:solidFill>
            <a:ln>
              <a:solidFill>
                <a:schemeClr val="tx1"/>
              </a:solidFill>
            </a:ln>
          </c:spPr>
          <c:invertIfNegative val="0"/>
          <c:val>
            <c:numRef>
              <c:f>Sheet1!$D$2:$D$20</c:f>
              <c:numCache>
                <c:formatCode>General</c:formatCode>
                <c:ptCount val="19"/>
                <c:pt idx="0">
                  <c:v>8.9204746844596811E-3</c:v>
                </c:pt>
                <c:pt idx="1">
                  <c:v>1.8246367574581437E-2</c:v>
                </c:pt>
                <c:pt idx="2">
                  <c:v>3.3430693684040808E-2</c:v>
                </c:pt>
                <c:pt idx="3">
                  <c:v>5.4865303305523194E-2</c:v>
                </c:pt>
                <c:pt idx="4">
                  <c:v>8.0655876389261777E-2</c:v>
                </c:pt>
                <c:pt idx="5">
                  <c:v>0.10620915776234385</c:v>
                </c:pt>
                <c:pt idx="6">
                  <c:v>0.12527862866310946</c:v>
                </c:pt>
                <c:pt idx="7">
                  <c:v>0.13236766522180732</c:v>
                </c:pt>
                <c:pt idx="8">
                  <c:v>0.12527862866310946</c:v>
                </c:pt>
                <c:pt idx="9">
                  <c:v>0.10620915776234385</c:v>
                </c:pt>
                <c:pt idx="10">
                  <c:v>8.0655876389261749E-2</c:v>
                </c:pt>
                <c:pt idx="11">
                  <c:v>5.4865303305523194E-2</c:v>
                </c:pt>
                <c:pt idx="12">
                  <c:v>3.3430693684040835E-2</c:v>
                </c:pt>
                <c:pt idx="13">
                  <c:v>1.8246367574581424E-2</c:v>
                </c:pt>
                <c:pt idx="14">
                  <c:v>8.9204746844596672E-3</c:v>
                </c:pt>
                <c:pt idx="15">
                  <c:v>3.9063991940803122E-3</c:v>
                </c:pt>
                <c:pt idx="16">
                  <c:v>1.5322813472258279E-3</c:v>
                </c:pt>
                <c:pt idx="17">
                  <c:v>5.3835570543447897E-4</c:v>
                </c:pt>
                <c:pt idx="18">
                  <c:v>1.6941984716711822E-4</c:v>
                </c:pt>
              </c:numCache>
            </c:numRef>
          </c:val>
          <c:extLst>
            <c:ext xmlns:c16="http://schemas.microsoft.com/office/drawing/2014/chart" uri="{C3380CC4-5D6E-409C-BE32-E72D297353CC}">
              <c16:uniqueId val="{00000000-F9EB-4636-B95E-D173035FB780}"/>
            </c:ext>
          </c:extLst>
        </c:ser>
        <c:ser>
          <c:idx val="1"/>
          <c:order val="1"/>
          <c:tx>
            <c:strRef>
              <c:f>Sheet1!$E$1</c:f>
              <c:strCache>
                <c:ptCount val="1"/>
                <c:pt idx="0">
                  <c:v>MTL2</c:v>
                </c:pt>
              </c:strCache>
            </c:strRef>
          </c:tx>
          <c:spPr>
            <a:solidFill>
              <a:srgbClr val="CC99FF"/>
            </a:solidFill>
            <a:ln>
              <a:solidFill>
                <a:schemeClr val="tx1"/>
              </a:solidFill>
            </a:ln>
          </c:spPr>
          <c:invertIfNegative val="0"/>
          <c:val>
            <c:numRef>
              <c:f>Sheet1!$E$2:$E$20</c:f>
              <c:numCache>
                <c:formatCode>General</c:formatCode>
                <c:ptCount val="19"/>
                <c:pt idx="0">
                  <c:v>3.9063991940802515E-3</c:v>
                </c:pt>
                <c:pt idx="1">
                  <c:v>8.9204746844596811E-3</c:v>
                </c:pt>
                <c:pt idx="2">
                  <c:v>1.8246367574581437E-2</c:v>
                </c:pt>
                <c:pt idx="3">
                  <c:v>3.3430693684040808E-2</c:v>
                </c:pt>
                <c:pt idx="4">
                  <c:v>5.4865303305523194E-2</c:v>
                </c:pt>
                <c:pt idx="5">
                  <c:v>8.0655876389261777E-2</c:v>
                </c:pt>
                <c:pt idx="6">
                  <c:v>0.10620915776234385</c:v>
                </c:pt>
                <c:pt idx="7">
                  <c:v>0.12527862866310946</c:v>
                </c:pt>
                <c:pt idx="8">
                  <c:v>0.13236766522180732</c:v>
                </c:pt>
                <c:pt idx="9">
                  <c:v>0.12527862866310946</c:v>
                </c:pt>
                <c:pt idx="10">
                  <c:v>0.10620915776234385</c:v>
                </c:pt>
                <c:pt idx="11">
                  <c:v>8.0655876389261749E-2</c:v>
                </c:pt>
                <c:pt idx="12">
                  <c:v>5.4865303305523194E-2</c:v>
                </c:pt>
                <c:pt idx="13">
                  <c:v>3.3430693684040835E-2</c:v>
                </c:pt>
                <c:pt idx="14">
                  <c:v>1.8246367574581424E-2</c:v>
                </c:pt>
                <c:pt idx="15">
                  <c:v>8.9204746844596672E-3</c:v>
                </c:pt>
                <c:pt idx="16">
                  <c:v>3.9063991940803122E-3</c:v>
                </c:pt>
                <c:pt idx="17">
                  <c:v>1.5322813472258279E-3</c:v>
                </c:pt>
                <c:pt idx="18">
                  <c:v>5.3835570543447897E-4</c:v>
                </c:pt>
              </c:numCache>
            </c:numRef>
          </c:val>
          <c:extLst>
            <c:ext xmlns:c16="http://schemas.microsoft.com/office/drawing/2014/chart" uri="{C3380CC4-5D6E-409C-BE32-E72D297353CC}">
              <c16:uniqueId val="{00000001-F9EB-4636-B95E-D173035FB780}"/>
            </c:ext>
          </c:extLst>
        </c:ser>
        <c:dLbls>
          <c:showLegendKey val="0"/>
          <c:showVal val="0"/>
          <c:showCatName val="0"/>
          <c:showSerName val="0"/>
          <c:showPercent val="0"/>
          <c:showBubbleSize val="0"/>
        </c:dLbls>
        <c:gapWidth val="150"/>
        <c:axId val="198412544"/>
        <c:axId val="198422912"/>
      </c:barChart>
      <c:catAx>
        <c:axId val="198412544"/>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8422912"/>
        <c:crosses val="autoZero"/>
        <c:auto val="1"/>
        <c:lblAlgn val="ctr"/>
        <c:lblOffset val="100"/>
        <c:noMultiLvlLbl val="0"/>
      </c:catAx>
      <c:valAx>
        <c:axId val="198422912"/>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8412544"/>
        <c:crosses val="autoZero"/>
        <c:crossBetween val="between"/>
      </c:valAx>
    </c:plotArea>
    <c:legend>
      <c:legendPos val="r"/>
      <c:layout>
        <c:manualLayout>
          <c:xMode val="edge"/>
          <c:yMode val="edge"/>
          <c:x val="0.72094472929255937"/>
          <c:y val="9.7234429998575761E-2"/>
          <c:w val="0.12207852652139413"/>
          <c:h val="0.15307635964109137"/>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9</a:t>
            </a:r>
          </a:p>
        </c:rich>
      </c:tx>
      <c:layout>
        <c:manualLayout>
          <c:xMode val="edge"/>
          <c:yMode val="edge"/>
          <c:x val="0.36190286155751"/>
          <c:y val="4.0204678362573097E-2"/>
        </c:manualLayout>
      </c:layout>
      <c:overlay val="1"/>
    </c:title>
    <c:autoTitleDeleted val="0"/>
    <c:plotArea>
      <c:layout/>
      <c:barChart>
        <c:barDir val="col"/>
        <c:grouping val="clustered"/>
        <c:varyColors val="0"/>
        <c:ser>
          <c:idx val="0"/>
          <c:order val="0"/>
          <c:tx>
            <c:strRef>
              <c:f>Sheet1!$B$1</c:f>
              <c:strCache>
                <c:ptCount val="1"/>
                <c:pt idx="0">
                  <c:v>FBL1</c:v>
                </c:pt>
              </c:strCache>
            </c:strRef>
          </c:tx>
          <c:spPr>
            <a:solidFill>
              <a:srgbClr val="7030A0"/>
            </a:solidFill>
            <a:ln>
              <a:solidFill>
                <a:schemeClr val="tx1"/>
              </a:solidFill>
            </a:ln>
          </c:spPr>
          <c:invertIfNegative val="0"/>
          <c:val>
            <c:numRef>
              <c:f>Sheet1!$B$2:$B$8</c:f>
              <c:numCache>
                <c:formatCode>General</c:formatCode>
                <c:ptCount val="7"/>
                <c:pt idx="0">
                  <c:v>2.8665029206664947E-7</c:v>
                </c:pt>
                <c:pt idx="1">
                  <c:v>1.349611380058214E-3</c:v>
                </c:pt>
                <c:pt idx="2">
                  <c:v>0.15730535589982689</c:v>
                </c:pt>
                <c:pt idx="3">
                  <c:v>0.68268949213708607</c:v>
                </c:pt>
                <c:pt idx="4">
                  <c:v>0.15730535589982686</c:v>
                </c:pt>
                <c:pt idx="5">
                  <c:v>1.3496113800581799E-3</c:v>
                </c:pt>
                <c:pt idx="6">
                  <c:v>2.866502920584324E-7</c:v>
                </c:pt>
              </c:numCache>
            </c:numRef>
          </c:val>
          <c:extLst>
            <c:ext xmlns:c16="http://schemas.microsoft.com/office/drawing/2014/chart" uri="{C3380CC4-5D6E-409C-BE32-E72D297353CC}">
              <c16:uniqueId val="{00000000-636E-460C-93AB-716955CD9CC9}"/>
            </c:ext>
          </c:extLst>
        </c:ser>
        <c:ser>
          <c:idx val="1"/>
          <c:order val="1"/>
          <c:tx>
            <c:strRef>
              <c:f>Sheet1!$C$1</c:f>
              <c:strCache>
                <c:ptCount val="1"/>
                <c:pt idx="0">
                  <c:v>FBL2</c:v>
                </c:pt>
              </c:strCache>
            </c:strRef>
          </c:tx>
          <c:spPr>
            <a:solidFill>
              <a:srgbClr val="CC99FF"/>
            </a:solidFill>
            <a:ln>
              <a:solidFill>
                <a:schemeClr val="tx1"/>
              </a:solidFill>
            </a:ln>
          </c:spPr>
          <c:invertIfNegative val="0"/>
          <c:val>
            <c:numRef>
              <c:f>Sheet1!$C$2:$C$8</c:f>
              <c:numCache>
                <c:formatCode>General</c:formatCode>
                <c:ptCount val="7"/>
                <c:pt idx="0">
                  <c:v>1.349611380058214E-3</c:v>
                </c:pt>
                <c:pt idx="1">
                  <c:v>0.15730535589982689</c:v>
                </c:pt>
                <c:pt idx="2">
                  <c:v>0.68268949213708607</c:v>
                </c:pt>
                <c:pt idx="3">
                  <c:v>0.15730535589982686</c:v>
                </c:pt>
                <c:pt idx="4">
                  <c:v>1.3496113800581799E-3</c:v>
                </c:pt>
                <c:pt idx="5">
                  <c:v>2.866502920584324E-7</c:v>
                </c:pt>
                <c:pt idx="6">
                  <c:v>1.2798651027878805E-12</c:v>
                </c:pt>
              </c:numCache>
            </c:numRef>
          </c:val>
          <c:extLst>
            <c:ext xmlns:c16="http://schemas.microsoft.com/office/drawing/2014/chart" uri="{C3380CC4-5D6E-409C-BE32-E72D297353CC}">
              <c16:uniqueId val="{00000001-636E-460C-93AB-716955CD9CC9}"/>
            </c:ext>
          </c:extLst>
        </c:ser>
        <c:dLbls>
          <c:showLegendKey val="0"/>
          <c:showVal val="0"/>
          <c:showCatName val="0"/>
          <c:showSerName val="0"/>
          <c:showPercent val="0"/>
          <c:showBubbleSize val="0"/>
        </c:dLbls>
        <c:gapWidth val="150"/>
        <c:axId val="198471040"/>
        <c:axId val="198481408"/>
      </c:barChart>
      <c:catAx>
        <c:axId val="198471040"/>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8481408"/>
        <c:crosses val="autoZero"/>
        <c:auto val="1"/>
        <c:lblAlgn val="ctr"/>
        <c:lblOffset val="100"/>
        <c:noMultiLvlLbl val="0"/>
      </c:catAx>
      <c:valAx>
        <c:axId val="198481408"/>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8471040"/>
        <c:crosses val="autoZero"/>
        <c:crossBetween val="between"/>
      </c:valAx>
    </c:plotArea>
    <c:legend>
      <c:legendPos val="r"/>
      <c:layout>
        <c:manualLayout>
          <c:xMode val="edge"/>
          <c:yMode val="edge"/>
          <c:x val="0.55304348530507763"/>
          <c:y val="0.16760425780110816"/>
          <c:w val="0.20690164501042307"/>
          <c:h val="0.14627296587926508"/>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10</a:t>
            </a:r>
          </a:p>
        </c:rich>
      </c:tx>
      <c:layout>
        <c:manualLayout>
          <c:xMode val="edge"/>
          <c:yMode val="edge"/>
          <c:x val="0.17466051940875812"/>
          <c:y val="4.6296392227287375E-2"/>
        </c:manualLayout>
      </c:layout>
      <c:overlay val="1"/>
    </c:title>
    <c:autoTitleDeleted val="0"/>
    <c:plotArea>
      <c:layout/>
      <c:barChart>
        <c:barDir val="col"/>
        <c:grouping val="clustered"/>
        <c:varyColors val="0"/>
        <c:ser>
          <c:idx val="0"/>
          <c:order val="0"/>
          <c:tx>
            <c:strRef>
              <c:f>Sheet1!$D$1</c:f>
              <c:strCache>
                <c:ptCount val="1"/>
                <c:pt idx="0">
                  <c:v>MTL1</c:v>
                </c:pt>
              </c:strCache>
            </c:strRef>
          </c:tx>
          <c:spPr>
            <a:solidFill>
              <a:srgbClr val="7030A0"/>
            </a:solidFill>
            <a:ln>
              <a:solidFill>
                <a:schemeClr val="tx1"/>
              </a:solidFill>
            </a:ln>
          </c:spPr>
          <c:invertIfNegative val="0"/>
          <c:val>
            <c:numRef>
              <c:f>Sheet1!$D$2:$D$20</c:f>
              <c:numCache>
                <c:formatCode>General</c:formatCode>
                <c:ptCount val="19"/>
                <c:pt idx="0">
                  <c:v>8.9204746844596811E-3</c:v>
                </c:pt>
                <c:pt idx="1">
                  <c:v>1.8246367574581437E-2</c:v>
                </c:pt>
                <c:pt idx="2">
                  <c:v>3.3430693684040808E-2</c:v>
                </c:pt>
                <c:pt idx="3">
                  <c:v>5.4865303305523194E-2</c:v>
                </c:pt>
                <c:pt idx="4">
                  <c:v>8.0655876389261777E-2</c:v>
                </c:pt>
                <c:pt idx="5">
                  <c:v>0.10620915776234385</c:v>
                </c:pt>
                <c:pt idx="6">
                  <c:v>0.12527862866310946</c:v>
                </c:pt>
                <c:pt idx="7">
                  <c:v>0.13236766522180732</c:v>
                </c:pt>
                <c:pt idx="8">
                  <c:v>0.12527862866310946</c:v>
                </c:pt>
                <c:pt idx="9">
                  <c:v>0.10620915776234385</c:v>
                </c:pt>
                <c:pt idx="10">
                  <c:v>8.0655876389261749E-2</c:v>
                </c:pt>
                <c:pt idx="11">
                  <c:v>5.4865303305523194E-2</c:v>
                </c:pt>
                <c:pt idx="12">
                  <c:v>3.3430693684040835E-2</c:v>
                </c:pt>
                <c:pt idx="13">
                  <c:v>1.8246367574581424E-2</c:v>
                </c:pt>
                <c:pt idx="14">
                  <c:v>8.9204746844596672E-3</c:v>
                </c:pt>
                <c:pt idx="15">
                  <c:v>3.9063991940803122E-3</c:v>
                </c:pt>
                <c:pt idx="16">
                  <c:v>1.5322813472258279E-3</c:v>
                </c:pt>
                <c:pt idx="17">
                  <c:v>5.3835570543447897E-4</c:v>
                </c:pt>
                <c:pt idx="18">
                  <c:v>1.6941984716711822E-4</c:v>
                </c:pt>
              </c:numCache>
            </c:numRef>
          </c:val>
          <c:extLst>
            <c:ext xmlns:c16="http://schemas.microsoft.com/office/drawing/2014/chart" uri="{C3380CC4-5D6E-409C-BE32-E72D297353CC}">
              <c16:uniqueId val="{00000000-298A-42F6-A226-23485FB368D1}"/>
            </c:ext>
          </c:extLst>
        </c:ser>
        <c:ser>
          <c:idx val="1"/>
          <c:order val="1"/>
          <c:tx>
            <c:strRef>
              <c:f>Sheet1!$E$1</c:f>
              <c:strCache>
                <c:ptCount val="1"/>
                <c:pt idx="0">
                  <c:v>MTL2</c:v>
                </c:pt>
              </c:strCache>
            </c:strRef>
          </c:tx>
          <c:spPr>
            <a:solidFill>
              <a:srgbClr val="CC99FF"/>
            </a:solidFill>
            <a:ln>
              <a:solidFill>
                <a:schemeClr val="tx1"/>
              </a:solidFill>
            </a:ln>
          </c:spPr>
          <c:invertIfNegative val="0"/>
          <c:val>
            <c:numRef>
              <c:f>Sheet1!$E$2:$E$20</c:f>
              <c:numCache>
                <c:formatCode>General</c:formatCode>
                <c:ptCount val="19"/>
                <c:pt idx="0">
                  <c:v>3.9063991940802515E-3</c:v>
                </c:pt>
                <c:pt idx="1">
                  <c:v>8.9204746844596811E-3</c:v>
                </c:pt>
                <c:pt idx="2">
                  <c:v>1.8246367574581437E-2</c:v>
                </c:pt>
                <c:pt idx="3">
                  <c:v>3.3430693684040808E-2</c:v>
                </c:pt>
                <c:pt idx="4">
                  <c:v>5.4865303305523194E-2</c:v>
                </c:pt>
                <c:pt idx="5">
                  <c:v>8.0655876389261777E-2</c:v>
                </c:pt>
                <c:pt idx="6">
                  <c:v>0.10620915776234385</c:v>
                </c:pt>
                <c:pt idx="7">
                  <c:v>0.12527862866310946</c:v>
                </c:pt>
                <c:pt idx="8">
                  <c:v>0.13236766522180732</c:v>
                </c:pt>
                <c:pt idx="9">
                  <c:v>0.12527862866310946</c:v>
                </c:pt>
                <c:pt idx="10">
                  <c:v>0.10620915776234385</c:v>
                </c:pt>
                <c:pt idx="11">
                  <c:v>8.0655876389261749E-2</c:v>
                </c:pt>
                <c:pt idx="12">
                  <c:v>5.4865303305523194E-2</c:v>
                </c:pt>
                <c:pt idx="13">
                  <c:v>3.3430693684040835E-2</c:v>
                </c:pt>
                <c:pt idx="14">
                  <c:v>1.8246367574581424E-2</c:v>
                </c:pt>
                <c:pt idx="15">
                  <c:v>8.9204746844596672E-3</c:v>
                </c:pt>
                <c:pt idx="16">
                  <c:v>3.9063991940803122E-3</c:v>
                </c:pt>
                <c:pt idx="17">
                  <c:v>1.5322813472258279E-3</c:v>
                </c:pt>
                <c:pt idx="18">
                  <c:v>5.3835570543447897E-4</c:v>
                </c:pt>
              </c:numCache>
            </c:numRef>
          </c:val>
          <c:extLst>
            <c:ext xmlns:c16="http://schemas.microsoft.com/office/drawing/2014/chart" uri="{C3380CC4-5D6E-409C-BE32-E72D297353CC}">
              <c16:uniqueId val="{00000001-298A-42F6-A226-23485FB368D1}"/>
            </c:ext>
          </c:extLst>
        </c:ser>
        <c:dLbls>
          <c:showLegendKey val="0"/>
          <c:showVal val="0"/>
          <c:showCatName val="0"/>
          <c:showSerName val="0"/>
          <c:showPercent val="0"/>
          <c:showBubbleSize val="0"/>
        </c:dLbls>
        <c:gapWidth val="150"/>
        <c:axId val="198527616"/>
        <c:axId val="198529792"/>
      </c:barChart>
      <c:catAx>
        <c:axId val="198527616"/>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8529792"/>
        <c:crosses val="autoZero"/>
        <c:auto val="1"/>
        <c:lblAlgn val="ctr"/>
        <c:lblOffset val="100"/>
        <c:noMultiLvlLbl val="0"/>
      </c:catAx>
      <c:valAx>
        <c:axId val="198529792"/>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8527616"/>
        <c:crosses val="autoZero"/>
        <c:crossBetween val="between"/>
      </c:valAx>
    </c:plotArea>
    <c:legend>
      <c:legendPos val="r"/>
      <c:layout>
        <c:manualLayout>
          <c:xMode val="edge"/>
          <c:yMode val="edge"/>
          <c:x val="0.72094472929255937"/>
          <c:y val="9.7234429998575761E-2"/>
          <c:w val="0.12207852652139413"/>
          <c:h val="0.15307635964109137"/>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799"/>
            </a:pPr>
            <a:r>
              <a:rPr lang="en-US" sz="1799"/>
              <a:t>The</a:t>
            </a:r>
            <a:r>
              <a:rPr lang="en-US" sz="1799" baseline="0"/>
              <a:t> Relative Frequencies of Differences between Sample Means</a:t>
            </a:r>
            <a:endParaRPr lang="en-US" sz="1800"/>
          </a:p>
        </c:rich>
      </c:tx>
      <c:overlay val="0"/>
    </c:title>
    <c:autoTitleDeleted val="0"/>
    <c:plotArea>
      <c:layout/>
      <c:barChart>
        <c:barDir val="col"/>
        <c:grouping val="clustered"/>
        <c:varyColors val="0"/>
        <c:ser>
          <c:idx val="0"/>
          <c:order val="0"/>
          <c:tx>
            <c:strRef>
              <c:f>Sheet1!$B$1</c:f>
              <c:strCache>
                <c:ptCount val="1"/>
                <c:pt idx="0">
                  <c:v>Series 1</c:v>
                </c:pt>
              </c:strCache>
            </c:strRef>
          </c:tx>
          <c:spPr>
            <a:solidFill>
              <a:srgbClr val="9900FF"/>
            </a:solidFill>
            <a:ln w="15862">
              <a:solidFill>
                <a:prstClr val="black"/>
              </a:solidFill>
            </a:ln>
          </c:spPr>
          <c:invertIfNegative val="0"/>
          <c:cat>
            <c:numRef>
              <c:f>Sheet1!$A$2:$A$12</c:f>
              <c:numCache>
                <c:formatCode>General</c:formatCode>
                <c:ptCount val="11"/>
                <c:pt idx="0">
                  <c:v>-5</c:v>
                </c:pt>
                <c:pt idx="1">
                  <c:v>-4</c:v>
                </c:pt>
                <c:pt idx="2">
                  <c:v>-3</c:v>
                </c:pt>
                <c:pt idx="3">
                  <c:v>-2</c:v>
                </c:pt>
                <c:pt idx="4">
                  <c:v>-1</c:v>
                </c:pt>
                <c:pt idx="5">
                  <c:v>0</c:v>
                </c:pt>
                <c:pt idx="6">
                  <c:v>1</c:v>
                </c:pt>
                <c:pt idx="7">
                  <c:v>2</c:v>
                </c:pt>
                <c:pt idx="8">
                  <c:v>3</c:v>
                </c:pt>
                <c:pt idx="9">
                  <c:v>4</c:v>
                </c:pt>
                <c:pt idx="10">
                  <c:v>5</c:v>
                </c:pt>
              </c:numCache>
            </c:numRef>
          </c:cat>
          <c:val>
            <c:numRef>
              <c:f>Sheet1!$B$2:$B$12</c:f>
              <c:numCache>
                <c:formatCode>General</c:formatCode>
                <c:ptCount val="11"/>
                <c:pt idx="0">
                  <c:v>1.6166288173336953E-5</c:v>
                </c:pt>
                <c:pt idx="1">
                  <c:v>4.3407138651590951E-4</c:v>
                </c:pt>
                <c:pt idx="2">
                  <c:v>7.1839297399660549E-3</c:v>
                </c:pt>
                <c:pt idx="3">
                  <c:v>6.1884655157051847E-2</c:v>
                </c:pt>
                <c:pt idx="4">
                  <c:v>0.23996415570787588</c:v>
                </c:pt>
                <c:pt idx="5">
                  <c:v>0.36170112832605528</c:v>
                </c:pt>
                <c:pt idx="6">
                  <c:v>0.23996415570787588</c:v>
                </c:pt>
                <c:pt idx="7">
                  <c:v>6.1884655157051847E-2</c:v>
                </c:pt>
                <c:pt idx="8">
                  <c:v>7.1839297399660549E-3</c:v>
                </c:pt>
                <c:pt idx="9">
                  <c:v>4.3407138651590951E-4</c:v>
                </c:pt>
                <c:pt idx="10">
                  <c:v>1.6166288173336953E-5</c:v>
                </c:pt>
              </c:numCache>
            </c:numRef>
          </c:val>
          <c:extLst>
            <c:ext xmlns:c16="http://schemas.microsoft.com/office/drawing/2014/chart" uri="{C3380CC4-5D6E-409C-BE32-E72D297353CC}">
              <c16:uniqueId val="{00000000-8EAC-4A97-AB48-129F950E7D44}"/>
            </c:ext>
          </c:extLst>
        </c:ser>
        <c:dLbls>
          <c:showLegendKey val="0"/>
          <c:showVal val="0"/>
          <c:showCatName val="0"/>
          <c:showSerName val="0"/>
          <c:showPercent val="0"/>
          <c:showBubbleSize val="0"/>
        </c:dLbls>
        <c:gapWidth val="0"/>
        <c:axId val="1009304864"/>
        <c:axId val="1"/>
      </c:barChart>
      <c:catAx>
        <c:axId val="1009304864"/>
        <c:scaling>
          <c:orientation val="minMax"/>
        </c:scaling>
        <c:delete val="0"/>
        <c:axPos val="b"/>
        <c:title>
          <c:tx>
            <c:rich>
              <a:bodyPr/>
              <a:lstStyle/>
              <a:p>
                <a:pPr>
                  <a:defRPr sz="1599" b="1" i="0" u="none" strike="noStrike" baseline="0">
                    <a:solidFill>
                      <a:srgbClr val="000000"/>
                    </a:solidFill>
                    <a:latin typeface="Arial"/>
                    <a:ea typeface="Arial"/>
                    <a:cs typeface="Arial"/>
                  </a:defRPr>
                </a:pPr>
                <a:r>
                  <a:rPr lang="en-US"/>
                  <a:t>The Difference between Sample Means (cm)</a:t>
                </a:r>
              </a:p>
            </c:rich>
          </c:tx>
          <c:overlay val="0"/>
        </c:title>
        <c:numFmt formatCode="General" sourceLinked="1"/>
        <c:majorTickMark val="out"/>
        <c:minorTickMark val="none"/>
        <c:tickLblPos val="nextTo"/>
        <c:txPr>
          <a:bodyPr/>
          <a:lstStyle/>
          <a:p>
            <a:pPr>
              <a:defRPr sz="1599"/>
            </a:pPr>
            <a:endParaRPr lang="en-US"/>
          </a:p>
        </c:txPr>
        <c:crossAx val="1"/>
        <c:crosses val="autoZero"/>
        <c:auto val="1"/>
        <c:lblAlgn val="ctr"/>
        <c:lblOffset val="100"/>
        <c:noMultiLvlLbl val="0"/>
      </c:catAx>
      <c:valAx>
        <c:axId val="1"/>
        <c:scaling>
          <c:orientation val="minMax"/>
        </c:scaling>
        <c:delete val="0"/>
        <c:axPos val="l"/>
        <c:majorGridlines/>
        <c:title>
          <c:tx>
            <c:rich>
              <a:bodyPr/>
              <a:lstStyle/>
              <a:p>
                <a:pPr>
                  <a:defRPr sz="1599" b="1" i="0" u="none" strike="noStrike" baseline="0">
                    <a:solidFill>
                      <a:srgbClr val="000000"/>
                    </a:solidFill>
                    <a:latin typeface="Arial"/>
                    <a:ea typeface="Arial"/>
                    <a:cs typeface="Arial"/>
                  </a:defRPr>
                </a:pPr>
                <a:r>
                  <a:rPr lang="en-US"/>
                  <a:t>Relative Frequency</a:t>
                </a:r>
              </a:p>
            </c:rich>
          </c:tx>
          <c:overlay val="0"/>
        </c:title>
        <c:numFmt formatCode="#,##0.00" sourceLinked="0"/>
        <c:majorTickMark val="out"/>
        <c:minorTickMark val="none"/>
        <c:tickLblPos val="nextTo"/>
        <c:txPr>
          <a:bodyPr/>
          <a:lstStyle/>
          <a:p>
            <a:pPr>
              <a:defRPr sz="1599"/>
            </a:pPr>
            <a:endParaRPr lang="en-US"/>
          </a:p>
        </c:txPr>
        <c:crossAx val="1009304864"/>
        <c:crosses val="autoZero"/>
        <c:crossBetween val="between"/>
        <c:majorUnit val="4.0000000000000022E-2"/>
      </c:valAx>
      <c:spPr>
        <a:noFill/>
        <a:ln w="25379">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a:t>The Relative Frequency of Leaf</a:t>
            </a:r>
            <a:r>
              <a:rPr lang="en-US" sz="1800" baseline="0"/>
              <a:t> Widths</a:t>
            </a:r>
            <a:endParaRPr lang="en-US" sz="1800"/>
          </a:p>
        </c:rich>
      </c:tx>
      <c:overlay val="0"/>
    </c:title>
    <c:autoTitleDeleted val="0"/>
    <c:plotArea>
      <c:layout/>
      <c:barChart>
        <c:barDir val="col"/>
        <c:grouping val="clustered"/>
        <c:varyColors val="0"/>
        <c:ser>
          <c:idx val="1"/>
          <c:order val="0"/>
          <c:tx>
            <c:strRef>
              <c:f>Sheet1!$C$1</c:f>
              <c:strCache>
                <c:ptCount val="1"/>
                <c:pt idx="0">
                  <c:v>Series 2</c:v>
                </c:pt>
              </c:strCache>
            </c:strRef>
          </c:tx>
          <c:spPr>
            <a:solidFill>
              <a:srgbClr val="7030A0"/>
            </a:solidFill>
            <a:ln>
              <a:solidFill>
                <a:sysClr val="windowText" lastClr="000000"/>
              </a:solidFill>
            </a:ln>
          </c:spPr>
          <c:invertIfNegative val="0"/>
          <c:trendline>
            <c:spPr>
              <a:ln w="19054">
                <a:solidFill>
                  <a:sysClr val="windowText" lastClr="000000"/>
                </a:solidFill>
              </a:ln>
            </c:spPr>
            <c:trendlineType val="poly"/>
            <c:order val="4"/>
            <c:dispRSqr val="0"/>
            <c:dispEq val="0"/>
          </c:trendline>
          <c:cat>
            <c:numRef>
              <c:f>Sheet1!$A$2:$A$7</c:f>
              <c:numCache>
                <c:formatCode>General</c:formatCode>
                <c:ptCount val="6"/>
                <c:pt idx="0">
                  <c:v>3</c:v>
                </c:pt>
                <c:pt idx="1">
                  <c:v>5</c:v>
                </c:pt>
                <c:pt idx="2">
                  <c:v>6</c:v>
                </c:pt>
                <c:pt idx="3">
                  <c:v>8</c:v>
                </c:pt>
                <c:pt idx="4">
                  <c:v>9</c:v>
                </c:pt>
                <c:pt idx="5">
                  <c:v>19</c:v>
                </c:pt>
              </c:numCache>
            </c:numRef>
          </c:cat>
          <c:val>
            <c:numRef>
              <c:f>Sheet1!$C$2:$C$7</c:f>
              <c:numCache>
                <c:formatCode>General</c:formatCode>
                <c:ptCount val="6"/>
                <c:pt idx="0">
                  <c:v>0.1</c:v>
                </c:pt>
                <c:pt idx="1">
                  <c:v>0.33333333333333331</c:v>
                </c:pt>
                <c:pt idx="2">
                  <c:v>0.13333333333333333</c:v>
                </c:pt>
                <c:pt idx="3">
                  <c:v>6.6666666666666666E-2</c:v>
                </c:pt>
                <c:pt idx="4">
                  <c:v>0.33333333333333331</c:v>
                </c:pt>
                <c:pt idx="5">
                  <c:v>3.3333333333333333E-2</c:v>
                </c:pt>
              </c:numCache>
            </c:numRef>
          </c:val>
          <c:extLst>
            <c:ext xmlns:c16="http://schemas.microsoft.com/office/drawing/2014/chart" uri="{C3380CC4-5D6E-409C-BE32-E72D297353CC}">
              <c16:uniqueId val="{00000001-2A9A-4BB1-8947-415153D88DB5}"/>
            </c:ext>
          </c:extLst>
        </c:ser>
        <c:dLbls>
          <c:showLegendKey val="0"/>
          <c:showVal val="0"/>
          <c:showCatName val="0"/>
          <c:showSerName val="0"/>
          <c:showPercent val="0"/>
          <c:showBubbleSize val="0"/>
        </c:dLbls>
        <c:gapWidth val="150"/>
        <c:axId val="1008020928"/>
        <c:axId val="1"/>
      </c:barChart>
      <c:catAx>
        <c:axId val="1008020928"/>
        <c:scaling>
          <c:orientation val="minMax"/>
        </c:scaling>
        <c:delete val="0"/>
        <c:axPos val="b"/>
        <c:title>
          <c:tx>
            <c:rich>
              <a:bodyPr/>
              <a:lstStyle/>
              <a:p>
                <a:pPr>
                  <a:defRPr sz="1800" b="1" i="0" u="none" strike="noStrike" baseline="0">
                    <a:solidFill>
                      <a:srgbClr val="000000"/>
                    </a:solidFill>
                    <a:latin typeface="Calibri"/>
                    <a:ea typeface="Calibri"/>
                    <a:cs typeface="Calibri"/>
                  </a:defRPr>
                </a:pPr>
                <a:r>
                  <a:rPr lang="en-US"/>
                  <a:t>Leaf Width (cm)</a:t>
                </a:r>
              </a:p>
            </c:rich>
          </c:tx>
          <c:overlay val="0"/>
        </c:title>
        <c:numFmt formatCode="General" sourceLinked="1"/>
        <c:majorTickMark val="out"/>
        <c:minorTickMark val="none"/>
        <c:tickLblPos val="nextTo"/>
        <c:txPr>
          <a:bodyPr/>
          <a:lstStyle/>
          <a:p>
            <a:pPr>
              <a:defRPr sz="1800"/>
            </a:pPr>
            <a:endParaRPr lang="en-US"/>
          </a:p>
        </c:txPr>
        <c:crossAx val="1"/>
        <c:crosses val="autoZero"/>
        <c:auto val="1"/>
        <c:lblAlgn val="ctr"/>
        <c:lblOffset val="100"/>
        <c:noMultiLvlLbl val="0"/>
      </c:catAx>
      <c:valAx>
        <c:axId val="1"/>
        <c:scaling>
          <c:orientation val="minMax"/>
        </c:scaling>
        <c:delete val="0"/>
        <c:axPos val="l"/>
        <c:title>
          <c:tx>
            <c:rich>
              <a:bodyPr/>
              <a:lstStyle/>
              <a:p>
                <a:pPr>
                  <a:defRPr sz="1800" b="1" i="0" u="none" strike="noStrike" baseline="0">
                    <a:solidFill>
                      <a:srgbClr val="000000"/>
                    </a:solidFill>
                    <a:latin typeface="Calibri"/>
                    <a:ea typeface="Calibri"/>
                    <a:cs typeface="Calibri"/>
                  </a:defRPr>
                </a:pPr>
                <a:r>
                  <a:rPr lang="en-US"/>
                  <a:t>Relative Frequency</a:t>
                </a:r>
              </a:p>
            </c:rich>
          </c:tx>
          <c:overlay val="0"/>
        </c:title>
        <c:numFmt formatCode="#,##0.00" sourceLinked="0"/>
        <c:majorTickMark val="out"/>
        <c:minorTickMark val="none"/>
        <c:tickLblPos val="nextTo"/>
        <c:txPr>
          <a:bodyPr/>
          <a:lstStyle/>
          <a:p>
            <a:pPr>
              <a:defRPr sz="1800"/>
            </a:pPr>
            <a:endParaRPr lang="en-US"/>
          </a:p>
        </c:txPr>
        <c:crossAx val="1008020928"/>
        <c:crosses val="autoZero"/>
        <c:crossBetween val="between"/>
      </c:valAx>
      <c:spPr>
        <a:noFill/>
        <a:ln w="25404">
          <a:noFill/>
        </a:ln>
      </c:spPr>
    </c:plotArea>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626252168305992E-2"/>
          <c:y val="6.3942727003482538E-2"/>
          <c:w val="0.74487317113042562"/>
          <c:h val="0.77116292370068529"/>
        </c:manualLayout>
      </c:layout>
      <c:scatterChart>
        <c:scatterStyle val="lineMarker"/>
        <c:varyColors val="0"/>
        <c:ser>
          <c:idx val="0"/>
          <c:order val="0"/>
          <c:tx>
            <c:strRef>
              <c:f>Sheet1!$B$1</c:f>
              <c:strCache>
                <c:ptCount val="1"/>
                <c:pt idx="0">
                  <c:v>2 degrees</c:v>
                </c:pt>
              </c:strCache>
            </c:strRef>
          </c:tx>
          <c:spPr>
            <a:ln w="50823">
              <a:solidFill>
                <a:srgbClr val="0070C0"/>
              </a:solidFill>
            </a:ln>
          </c:spPr>
          <c:marker>
            <c:symbol val="none"/>
          </c:marker>
          <c:xVal>
            <c:numRef>
              <c:f>Sheet1!$A$2:$A$102</c:f>
              <c:numCache>
                <c:formatCode>General</c:formatCode>
                <c:ptCount val="101"/>
                <c:pt idx="0">
                  <c:v>-5</c:v>
                </c:pt>
                <c:pt idx="1">
                  <c:v>-4.9000000000000004</c:v>
                </c:pt>
                <c:pt idx="2">
                  <c:v>-4.8000000000000007</c:v>
                </c:pt>
                <c:pt idx="3">
                  <c:v>-4.7000000000000011</c:v>
                </c:pt>
                <c:pt idx="4">
                  <c:v>-4.6000000000000014</c:v>
                </c:pt>
                <c:pt idx="5">
                  <c:v>-4.5000000000000018</c:v>
                </c:pt>
                <c:pt idx="6">
                  <c:v>-4.4000000000000021</c:v>
                </c:pt>
                <c:pt idx="7">
                  <c:v>-4.3000000000000025</c:v>
                </c:pt>
                <c:pt idx="8">
                  <c:v>-4.2000000000000028</c:v>
                </c:pt>
                <c:pt idx="9">
                  <c:v>-4.1000000000000032</c:v>
                </c:pt>
                <c:pt idx="10">
                  <c:v>-4.0000000000000036</c:v>
                </c:pt>
                <c:pt idx="11">
                  <c:v>-3.9000000000000035</c:v>
                </c:pt>
                <c:pt idx="12">
                  <c:v>-3.8000000000000034</c:v>
                </c:pt>
                <c:pt idx="13">
                  <c:v>-3.7000000000000033</c:v>
                </c:pt>
                <c:pt idx="14">
                  <c:v>-3.6000000000000032</c:v>
                </c:pt>
                <c:pt idx="15">
                  <c:v>-3.5000000000000031</c:v>
                </c:pt>
                <c:pt idx="16">
                  <c:v>-3.400000000000003</c:v>
                </c:pt>
                <c:pt idx="17">
                  <c:v>-3.3000000000000029</c:v>
                </c:pt>
                <c:pt idx="18">
                  <c:v>-3.2000000000000028</c:v>
                </c:pt>
                <c:pt idx="19">
                  <c:v>-3.1000000000000028</c:v>
                </c:pt>
                <c:pt idx="20">
                  <c:v>-3.0000000000000027</c:v>
                </c:pt>
                <c:pt idx="21">
                  <c:v>-2.9000000000000026</c:v>
                </c:pt>
                <c:pt idx="22">
                  <c:v>-2.8000000000000025</c:v>
                </c:pt>
                <c:pt idx="23">
                  <c:v>-2.7000000000000024</c:v>
                </c:pt>
                <c:pt idx="24">
                  <c:v>-2.6000000000000023</c:v>
                </c:pt>
                <c:pt idx="25">
                  <c:v>-2.5000000000000022</c:v>
                </c:pt>
                <c:pt idx="26">
                  <c:v>-2.4000000000000021</c:v>
                </c:pt>
                <c:pt idx="27">
                  <c:v>-2.300000000000002</c:v>
                </c:pt>
                <c:pt idx="28">
                  <c:v>-2.200000000000002</c:v>
                </c:pt>
                <c:pt idx="29">
                  <c:v>-2.1000000000000019</c:v>
                </c:pt>
                <c:pt idx="30">
                  <c:v>-2.0000000000000018</c:v>
                </c:pt>
                <c:pt idx="31">
                  <c:v>-1.9000000000000017</c:v>
                </c:pt>
                <c:pt idx="32">
                  <c:v>-1.8000000000000016</c:v>
                </c:pt>
                <c:pt idx="33">
                  <c:v>-1.7000000000000015</c:v>
                </c:pt>
                <c:pt idx="34">
                  <c:v>-1.6000000000000014</c:v>
                </c:pt>
                <c:pt idx="35">
                  <c:v>-1.5000000000000013</c:v>
                </c:pt>
                <c:pt idx="36">
                  <c:v>-1.4000000000000012</c:v>
                </c:pt>
                <c:pt idx="37">
                  <c:v>-1.3000000000000012</c:v>
                </c:pt>
                <c:pt idx="38">
                  <c:v>-1.2000000000000011</c:v>
                </c:pt>
                <c:pt idx="39">
                  <c:v>-1.100000000000001</c:v>
                </c:pt>
                <c:pt idx="40">
                  <c:v>-1.0000000000000009</c:v>
                </c:pt>
                <c:pt idx="41">
                  <c:v>-0.90000000000000091</c:v>
                </c:pt>
                <c:pt idx="42">
                  <c:v>-0.80000000000000093</c:v>
                </c:pt>
                <c:pt idx="43">
                  <c:v>-0.70000000000000095</c:v>
                </c:pt>
                <c:pt idx="44">
                  <c:v>-0.60000000000000098</c:v>
                </c:pt>
                <c:pt idx="45">
                  <c:v>-0.500000000000001</c:v>
                </c:pt>
                <c:pt idx="46">
                  <c:v>-0.40000000000000102</c:v>
                </c:pt>
                <c:pt idx="47">
                  <c:v>-0.30000000000000104</c:v>
                </c:pt>
                <c:pt idx="48">
                  <c:v>-0.20000000000000104</c:v>
                </c:pt>
                <c:pt idx="49">
                  <c:v>-0.10000000000000103</c:v>
                </c:pt>
                <c:pt idx="50">
                  <c:v>-1.0269562977782698E-15</c:v>
                </c:pt>
                <c:pt idx="51">
                  <c:v>9.9999999999998979E-2</c:v>
                </c:pt>
                <c:pt idx="52">
                  <c:v>0.19999999999999898</c:v>
                </c:pt>
                <c:pt idx="53">
                  <c:v>0.29999999999999899</c:v>
                </c:pt>
                <c:pt idx="54">
                  <c:v>0.39999999999999902</c:v>
                </c:pt>
                <c:pt idx="55">
                  <c:v>0.499999999999999</c:v>
                </c:pt>
                <c:pt idx="56">
                  <c:v>0.59999999999999898</c:v>
                </c:pt>
                <c:pt idx="57">
                  <c:v>0.69999999999999896</c:v>
                </c:pt>
                <c:pt idx="58">
                  <c:v>0.79999999999999893</c:v>
                </c:pt>
                <c:pt idx="59">
                  <c:v>0.89999999999999891</c:v>
                </c:pt>
                <c:pt idx="60">
                  <c:v>0.99999999999999889</c:v>
                </c:pt>
                <c:pt idx="61">
                  <c:v>1.099999999999999</c:v>
                </c:pt>
                <c:pt idx="62">
                  <c:v>1.1999999999999991</c:v>
                </c:pt>
                <c:pt idx="63">
                  <c:v>1.2999999999999992</c:v>
                </c:pt>
                <c:pt idx="64">
                  <c:v>1.3999999999999992</c:v>
                </c:pt>
                <c:pt idx="65">
                  <c:v>1.4999999999999993</c:v>
                </c:pt>
                <c:pt idx="66">
                  <c:v>1.5999999999999994</c:v>
                </c:pt>
                <c:pt idx="67">
                  <c:v>1.6999999999999995</c:v>
                </c:pt>
                <c:pt idx="68">
                  <c:v>1.7999999999999996</c:v>
                </c:pt>
                <c:pt idx="69">
                  <c:v>1.8999999999999997</c:v>
                </c:pt>
                <c:pt idx="70">
                  <c:v>1.9999999999999998</c:v>
                </c:pt>
                <c:pt idx="71">
                  <c:v>2.0999999999999996</c:v>
                </c:pt>
                <c:pt idx="72">
                  <c:v>2.1999999999999997</c:v>
                </c:pt>
                <c:pt idx="73">
                  <c:v>2.2999999999999998</c:v>
                </c:pt>
                <c:pt idx="74">
                  <c:v>2.4</c:v>
                </c:pt>
                <c:pt idx="75">
                  <c:v>2.5</c:v>
                </c:pt>
                <c:pt idx="76">
                  <c:v>2.6</c:v>
                </c:pt>
                <c:pt idx="77">
                  <c:v>2.7</c:v>
                </c:pt>
                <c:pt idx="78">
                  <c:v>2.8000000000000003</c:v>
                </c:pt>
                <c:pt idx="79">
                  <c:v>2.9000000000000004</c:v>
                </c:pt>
                <c:pt idx="80">
                  <c:v>3.0000000000000004</c:v>
                </c:pt>
                <c:pt idx="81">
                  <c:v>3.1000000000000005</c:v>
                </c:pt>
                <c:pt idx="82">
                  <c:v>3.2000000000000006</c:v>
                </c:pt>
                <c:pt idx="83">
                  <c:v>3.3000000000000007</c:v>
                </c:pt>
                <c:pt idx="84">
                  <c:v>3.4000000000000008</c:v>
                </c:pt>
                <c:pt idx="85">
                  <c:v>3.5000000000000009</c:v>
                </c:pt>
                <c:pt idx="86">
                  <c:v>3.600000000000001</c:v>
                </c:pt>
                <c:pt idx="87">
                  <c:v>3.7000000000000011</c:v>
                </c:pt>
                <c:pt idx="88">
                  <c:v>3.8000000000000012</c:v>
                </c:pt>
                <c:pt idx="89">
                  <c:v>3.9000000000000012</c:v>
                </c:pt>
                <c:pt idx="90">
                  <c:v>4.0000000000000009</c:v>
                </c:pt>
                <c:pt idx="91">
                  <c:v>4.1000000000000005</c:v>
                </c:pt>
                <c:pt idx="92">
                  <c:v>4.2</c:v>
                </c:pt>
                <c:pt idx="93">
                  <c:v>4.3</c:v>
                </c:pt>
                <c:pt idx="94">
                  <c:v>4.3999999999999995</c:v>
                </c:pt>
                <c:pt idx="95">
                  <c:v>4.4999999999999991</c:v>
                </c:pt>
                <c:pt idx="96">
                  <c:v>4.5999999999999988</c:v>
                </c:pt>
                <c:pt idx="97">
                  <c:v>4.6999999999999984</c:v>
                </c:pt>
                <c:pt idx="98">
                  <c:v>4.799999999999998</c:v>
                </c:pt>
                <c:pt idx="99">
                  <c:v>4.8999999999999977</c:v>
                </c:pt>
                <c:pt idx="100">
                  <c:v>4.9999999999999973</c:v>
                </c:pt>
              </c:numCache>
            </c:numRef>
          </c:xVal>
          <c:yVal>
            <c:numRef>
              <c:f>Sheet1!$B$2:$B$102</c:f>
              <c:numCache>
                <c:formatCode>General</c:formatCode>
                <c:ptCount val="101"/>
                <c:pt idx="0">
                  <c:v>7.1289789772875992E-3</c:v>
                </c:pt>
                <c:pt idx="1">
                  <c:v>7.539888707814614E-3</c:v>
                </c:pt>
                <c:pt idx="2">
                  <c:v>7.9822730096196573E-3</c:v>
                </c:pt>
                <c:pt idx="3">
                  <c:v>8.4591278294911948E-3</c:v>
                </c:pt>
                <c:pt idx="4">
                  <c:v>8.9737880651168458E-3</c:v>
                </c:pt>
                <c:pt idx="5">
                  <c:v>9.5299716822876135E-3</c:v>
                </c:pt>
                <c:pt idx="6">
                  <c:v>1.0131829965622716E-2</c:v>
                </c:pt>
                <c:pt idx="7">
                  <c:v>1.078400579261285E-2</c:v>
                </c:pt>
                <c:pt idx="8">
                  <c:v>1.1491699691245881E-2</c:v>
                </c:pt>
                <c:pt idx="9">
                  <c:v>1.2260746395133908E-2</c:v>
                </c:pt>
                <c:pt idx="10">
                  <c:v>1.3097702697271625E-2</c:v>
                </c:pt>
                <c:pt idx="11">
                  <c:v>1.4009948687785968E-2</c:v>
                </c:pt>
                <c:pt idx="12">
                  <c:v>1.5005804464342937E-2</c:v>
                </c:pt>
                <c:pt idx="13">
                  <c:v>1.6094664764142244E-2</c:v>
                </c:pt>
                <c:pt idx="14">
                  <c:v>1.7287154329126697E-2</c:v>
                </c:pt>
                <c:pt idx="15">
                  <c:v>1.859530721227548E-2</c:v>
                </c:pt>
                <c:pt idx="16">
                  <c:v>2.0032773653862329E-2</c:v>
                </c:pt>
                <c:pt idx="17">
                  <c:v>2.1615058585117905E-2</c:v>
                </c:pt>
                <c:pt idx="18">
                  <c:v>2.3359796222492263E-2</c:v>
                </c:pt>
                <c:pt idx="19">
                  <c:v>2.5287065548641255E-2</c:v>
                </c:pt>
                <c:pt idx="20">
                  <c:v>2.7419751656487384E-2</c:v>
                </c:pt>
                <c:pt idx="21">
                  <c:v>2.9783957836687011E-2</c:v>
                </c:pt>
                <c:pt idx="22">
                  <c:v>3.2409472728929453E-2</c:v>
                </c:pt>
                <c:pt idx="23">
                  <c:v>3.5330295553632901E-2</c:v>
                </c:pt>
                <c:pt idx="24">
                  <c:v>3.8585219981154342E-2</c:v>
                </c:pt>
                <c:pt idx="25">
                  <c:v>4.2218472983912986E-2</c:v>
                </c:pt>
                <c:pt idx="26">
                  <c:v>4.6280398201670042E-2</c:v>
                </c:pt>
                <c:pt idx="27">
                  <c:v>5.082816460257128E-2</c:v>
                </c:pt>
                <c:pt idx="28">
                  <c:v>5.5926452093122136E-2</c:v>
                </c:pt>
                <c:pt idx="29">
                  <c:v>6.1648083360061195E-2</c:v>
                </c:pt>
                <c:pt idx="30">
                  <c:v>6.8074461732780256E-2</c:v>
                </c:pt>
                <c:pt idx="31">
                  <c:v>7.5295713946505471E-2</c:v>
                </c:pt>
                <c:pt idx="32">
                  <c:v>8.3410306523310357E-2</c:v>
                </c:pt>
                <c:pt idx="33">
                  <c:v>9.252384825516477E-2</c:v>
                </c:pt>
                <c:pt idx="34">
                  <c:v>0.1027466740202046</c:v>
                </c:pt>
                <c:pt idx="35">
                  <c:v>0.11418970211524188</c:v>
                </c:pt>
                <c:pt idx="36">
                  <c:v>0.12695777033568084</c:v>
                </c:pt>
                <c:pt idx="37">
                  <c:v>0.1411399925587617</c:v>
                </c:pt>
                <c:pt idx="38">
                  <c:v>0.15679590636520829</c:v>
                </c:pt>
                <c:pt idx="39">
                  <c:v>0.17393697879379111</c:v>
                </c:pt>
                <c:pt idx="40">
                  <c:v>0.19250348125445571</c:v>
                </c:pt>
                <c:pt idx="41">
                  <c:v>0.21233696092154031</c:v>
                </c:pt>
                <c:pt idx="42">
                  <c:v>0.23315114740795839</c:v>
                </c:pt>
                <c:pt idx="43">
                  <c:v>0.25450558814616997</c:v>
                </c:pt>
                <c:pt idx="44">
                  <c:v>0.27578922275915851</c:v>
                </c:pt>
                <c:pt idx="45">
                  <c:v>0.29622309616027631</c:v>
                </c:pt>
                <c:pt idx="46">
                  <c:v>0.31489163081748484</c:v>
                </c:pt>
                <c:pt idx="47">
                  <c:v>0.33080861053790211</c:v>
                </c:pt>
                <c:pt idx="48">
                  <c:v>0.34301636429731608</c:v>
                </c:pt>
                <c:pt idx="49">
                  <c:v>0.35070560208570856</c:v>
                </c:pt>
                <c:pt idx="50">
                  <c:v>0.35333262663768017</c:v>
                </c:pt>
                <c:pt idx="51">
                  <c:v>0.35070560208569856</c:v>
                </c:pt>
                <c:pt idx="52">
                  <c:v>0.34301636429732052</c:v>
                </c:pt>
                <c:pt idx="53">
                  <c:v>0.33080861053790211</c:v>
                </c:pt>
                <c:pt idx="54">
                  <c:v>0.31489163081748373</c:v>
                </c:pt>
                <c:pt idx="55">
                  <c:v>0.29622309616027631</c:v>
                </c:pt>
                <c:pt idx="56">
                  <c:v>0.27578922275915962</c:v>
                </c:pt>
                <c:pt idx="57">
                  <c:v>0.25450558814616997</c:v>
                </c:pt>
                <c:pt idx="58">
                  <c:v>0.23315114740796006</c:v>
                </c:pt>
                <c:pt idx="59">
                  <c:v>0.21233696092154086</c:v>
                </c:pt>
                <c:pt idx="60">
                  <c:v>0.19250348125445627</c:v>
                </c:pt>
                <c:pt idx="61">
                  <c:v>0.17393697879379055</c:v>
                </c:pt>
                <c:pt idx="62">
                  <c:v>0.15679590636520885</c:v>
                </c:pt>
                <c:pt idx="63">
                  <c:v>0.14113999255876364</c:v>
                </c:pt>
                <c:pt idx="64">
                  <c:v>0.12695777033567834</c:v>
                </c:pt>
                <c:pt idx="65">
                  <c:v>0.1141897021152441</c:v>
                </c:pt>
                <c:pt idx="66">
                  <c:v>0.1027466740202046</c:v>
                </c:pt>
                <c:pt idx="67">
                  <c:v>9.2523848255164909E-2</c:v>
                </c:pt>
                <c:pt idx="68">
                  <c:v>8.3410306523309524E-2</c:v>
                </c:pt>
                <c:pt idx="69">
                  <c:v>7.5295713946506443E-2</c:v>
                </c:pt>
                <c:pt idx="70">
                  <c:v>6.8074461732780672E-2</c:v>
                </c:pt>
                <c:pt idx="71">
                  <c:v>6.1648083360061334E-2</c:v>
                </c:pt>
                <c:pt idx="72">
                  <c:v>5.5926452093123386E-2</c:v>
                </c:pt>
                <c:pt idx="73">
                  <c:v>5.082816460257128E-2</c:v>
                </c:pt>
                <c:pt idx="74">
                  <c:v>4.6280398201670458E-2</c:v>
                </c:pt>
                <c:pt idx="75">
                  <c:v>4.2218472983912569E-2</c:v>
                </c:pt>
                <c:pt idx="76">
                  <c:v>3.858521998115462E-2</c:v>
                </c:pt>
                <c:pt idx="77">
                  <c:v>3.5330295553633387E-2</c:v>
                </c:pt>
                <c:pt idx="78">
                  <c:v>3.2409472728929384E-2</c:v>
                </c:pt>
                <c:pt idx="79">
                  <c:v>2.9783957836687566E-2</c:v>
                </c:pt>
                <c:pt idx="80">
                  <c:v>2.7419751656487454E-2</c:v>
                </c:pt>
                <c:pt idx="81">
                  <c:v>2.5287065548641879E-2</c:v>
                </c:pt>
                <c:pt idx="82">
                  <c:v>2.3359796222492471E-2</c:v>
                </c:pt>
                <c:pt idx="83">
                  <c:v>2.1615058585117905E-2</c:v>
                </c:pt>
                <c:pt idx="84">
                  <c:v>2.0032773653862468E-2</c:v>
                </c:pt>
                <c:pt idx="85">
                  <c:v>1.8595307212275272E-2</c:v>
                </c:pt>
                <c:pt idx="86">
                  <c:v>1.7287154329126905E-2</c:v>
                </c:pt>
                <c:pt idx="87">
                  <c:v>1.6094664764142383E-2</c:v>
                </c:pt>
                <c:pt idx="88">
                  <c:v>1.5005804464342833E-2</c:v>
                </c:pt>
                <c:pt idx="89">
                  <c:v>1.400994868778576E-2</c:v>
                </c:pt>
                <c:pt idx="90">
                  <c:v>1.3097702697271729E-2</c:v>
                </c:pt>
                <c:pt idx="91">
                  <c:v>1.2260746395133908E-2</c:v>
                </c:pt>
                <c:pt idx="92">
                  <c:v>1.149169969124595E-2</c:v>
                </c:pt>
                <c:pt idx="93">
                  <c:v>1.0784005792612884E-2</c:v>
                </c:pt>
                <c:pt idx="94">
                  <c:v>1.0131829965622681E-2</c:v>
                </c:pt>
                <c:pt idx="95">
                  <c:v>9.5299716822875441E-3</c:v>
                </c:pt>
                <c:pt idx="96">
                  <c:v>8.9737880651168805E-3</c:v>
                </c:pt>
                <c:pt idx="97">
                  <c:v>8.4591278294912295E-3</c:v>
                </c:pt>
                <c:pt idx="98">
                  <c:v>7.9822730096197614E-3</c:v>
                </c:pt>
                <c:pt idx="99">
                  <c:v>7.539888707814614E-3</c:v>
                </c:pt>
                <c:pt idx="100">
                  <c:v>7.1289789772875992E-3</c:v>
                </c:pt>
              </c:numCache>
            </c:numRef>
          </c:yVal>
          <c:smooth val="0"/>
          <c:extLst>
            <c:ext xmlns:c16="http://schemas.microsoft.com/office/drawing/2014/chart" uri="{C3380CC4-5D6E-409C-BE32-E72D297353CC}">
              <c16:uniqueId val="{00000000-4420-4E0B-82AA-B9EECFAC468C}"/>
            </c:ext>
          </c:extLst>
        </c:ser>
        <c:ser>
          <c:idx val="1"/>
          <c:order val="1"/>
          <c:tx>
            <c:strRef>
              <c:f>Sheet1!$C$1</c:f>
              <c:strCache>
                <c:ptCount val="1"/>
                <c:pt idx="0">
                  <c:v>5 degrees</c:v>
                </c:pt>
              </c:strCache>
            </c:strRef>
          </c:tx>
          <c:spPr>
            <a:ln w="50823">
              <a:solidFill>
                <a:srgbClr val="FF0000"/>
              </a:solidFill>
            </a:ln>
          </c:spPr>
          <c:marker>
            <c:symbol val="none"/>
          </c:marker>
          <c:xVal>
            <c:numRef>
              <c:f>Sheet1!$A$2:$A$102</c:f>
              <c:numCache>
                <c:formatCode>General</c:formatCode>
                <c:ptCount val="101"/>
                <c:pt idx="0">
                  <c:v>-5</c:v>
                </c:pt>
                <c:pt idx="1">
                  <c:v>-4.9000000000000004</c:v>
                </c:pt>
                <c:pt idx="2">
                  <c:v>-4.8000000000000007</c:v>
                </c:pt>
                <c:pt idx="3">
                  <c:v>-4.7000000000000011</c:v>
                </c:pt>
                <c:pt idx="4">
                  <c:v>-4.6000000000000014</c:v>
                </c:pt>
                <c:pt idx="5">
                  <c:v>-4.5000000000000018</c:v>
                </c:pt>
                <c:pt idx="6">
                  <c:v>-4.4000000000000021</c:v>
                </c:pt>
                <c:pt idx="7">
                  <c:v>-4.3000000000000025</c:v>
                </c:pt>
                <c:pt idx="8">
                  <c:v>-4.2000000000000028</c:v>
                </c:pt>
                <c:pt idx="9">
                  <c:v>-4.1000000000000032</c:v>
                </c:pt>
                <c:pt idx="10">
                  <c:v>-4.0000000000000036</c:v>
                </c:pt>
                <c:pt idx="11">
                  <c:v>-3.9000000000000035</c:v>
                </c:pt>
                <c:pt idx="12">
                  <c:v>-3.8000000000000034</c:v>
                </c:pt>
                <c:pt idx="13">
                  <c:v>-3.7000000000000033</c:v>
                </c:pt>
                <c:pt idx="14">
                  <c:v>-3.6000000000000032</c:v>
                </c:pt>
                <c:pt idx="15">
                  <c:v>-3.5000000000000031</c:v>
                </c:pt>
                <c:pt idx="16">
                  <c:v>-3.400000000000003</c:v>
                </c:pt>
                <c:pt idx="17">
                  <c:v>-3.3000000000000029</c:v>
                </c:pt>
                <c:pt idx="18">
                  <c:v>-3.2000000000000028</c:v>
                </c:pt>
                <c:pt idx="19">
                  <c:v>-3.1000000000000028</c:v>
                </c:pt>
                <c:pt idx="20">
                  <c:v>-3.0000000000000027</c:v>
                </c:pt>
                <c:pt idx="21">
                  <c:v>-2.9000000000000026</c:v>
                </c:pt>
                <c:pt idx="22">
                  <c:v>-2.8000000000000025</c:v>
                </c:pt>
                <c:pt idx="23">
                  <c:v>-2.7000000000000024</c:v>
                </c:pt>
                <c:pt idx="24">
                  <c:v>-2.6000000000000023</c:v>
                </c:pt>
                <c:pt idx="25">
                  <c:v>-2.5000000000000022</c:v>
                </c:pt>
                <c:pt idx="26">
                  <c:v>-2.4000000000000021</c:v>
                </c:pt>
                <c:pt idx="27">
                  <c:v>-2.300000000000002</c:v>
                </c:pt>
                <c:pt idx="28">
                  <c:v>-2.200000000000002</c:v>
                </c:pt>
                <c:pt idx="29">
                  <c:v>-2.1000000000000019</c:v>
                </c:pt>
                <c:pt idx="30">
                  <c:v>-2.0000000000000018</c:v>
                </c:pt>
                <c:pt idx="31">
                  <c:v>-1.9000000000000017</c:v>
                </c:pt>
                <c:pt idx="32">
                  <c:v>-1.8000000000000016</c:v>
                </c:pt>
                <c:pt idx="33">
                  <c:v>-1.7000000000000015</c:v>
                </c:pt>
                <c:pt idx="34">
                  <c:v>-1.6000000000000014</c:v>
                </c:pt>
                <c:pt idx="35">
                  <c:v>-1.5000000000000013</c:v>
                </c:pt>
                <c:pt idx="36">
                  <c:v>-1.4000000000000012</c:v>
                </c:pt>
                <c:pt idx="37">
                  <c:v>-1.3000000000000012</c:v>
                </c:pt>
                <c:pt idx="38">
                  <c:v>-1.2000000000000011</c:v>
                </c:pt>
                <c:pt idx="39">
                  <c:v>-1.100000000000001</c:v>
                </c:pt>
                <c:pt idx="40">
                  <c:v>-1.0000000000000009</c:v>
                </c:pt>
                <c:pt idx="41">
                  <c:v>-0.90000000000000091</c:v>
                </c:pt>
                <c:pt idx="42">
                  <c:v>-0.80000000000000093</c:v>
                </c:pt>
                <c:pt idx="43">
                  <c:v>-0.70000000000000095</c:v>
                </c:pt>
                <c:pt idx="44">
                  <c:v>-0.60000000000000098</c:v>
                </c:pt>
                <c:pt idx="45">
                  <c:v>-0.500000000000001</c:v>
                </c:pt>
                <c:pt idx="46">
                  <c:v>-0.40000000000000102</c:v>
                </c:pt>
                <c:pt idx="47">
                  <c:v>-0.30000000000000104</c:v>
                </c:pt>
                <c:pt idx="48">
                  <c:v>-0.20000000000000104</c:v>
                </c:pt>
                <c:pt idx="49">
                  <c:v>-0.10000000000000103</c:v>
                </c:pt>
                <c:pt idx="50">
                  <c:v>-1.0269562977782698E-15</c:v>
                </c:pt>
                <c:pt idx="51">
                  <c:v>9.9999999999998979E-2</c:v>
                </c:pt>
                <c:pt idx="52">
                  <c:v>0.19999999999999898</c:v>
                </c:pt>
                <c:pt idx="53">
                  <c:v>0.29999999999999899</c:v>
                </c:pt>
                <c:pt idx="54">
                  <c:v>0.39999999999999902</c:v>
                </c:pt>
                <c:pt idx="55">
                  <c:v>0.499999999999999</c:v>
                </c:pt>
                <c:pt idx="56">
                  <c:v>0.59999999999999898</c:v>
                </c:pt>
                <c:pt idx="57">
                  <c:v>0.69999999999999896</c:v>
                </c:pt>
                <c:pt idx="58">
                  <c:v>0.79999999999999893</c:v>
                </c:pt>
                <c:pt idx="59">
                  <c:v>0.89999999999999891</c:v>
                </c:pt>
                <c:pt idx="60">
                  <c:v>0.99999999999999889</c:v>
                </c:pt>
                <c:pt idx="61">
                  <c:v>1.099999999999999</c:v>
                </c:pt>
                <c:pt idx="62">
                  <c:v>1.1999999999999991</c:v>
                </c:pt>
                <c:pt idx="63">
                  <c:v>1.2999999999999992</c:v>
                </c:pt>
                <c:pt idx="64">
                  <c:v>1.3999999999999992</c:v>
                </c:pt>
                <c:pt idx="65">
                  <c:v>1.4999999999999993</c:v>
                </c:pt>
                <c:pt idx="66">
                  <c:v>1.5999999999999994</c:v>
                </c:pt>
                <c:pt idx="67">
                  <c:v>1.6999999999999995</c:v>
                </c:pt>
                <c:pt idx="68">
                  <c:v>1.7999999999999996</c:v>
                </c:pt>
                <c:pt idx="69">
                  <c:v>1.8999999999999997</c:v>
                </c:pt>
                <c:pt idx="70">
                  <c:v>1.9999999999999998</c:v>
                </c:pt>
                <c:pt idx="71">
                  <c:v>2.0999999999999996</c:v>
                </c:pt>
                <c:pt idx="72">
                  <c:v>2.1999999999999997</c:v>
                </c:pt>
                <c:pt idx="73">
                  <c:v>2.2999999999999998</c:v>
                </c:pt>
                <c:pt idx="74">
                  <c:v>2.4</c:v>
                </c:pt>
                <c:pt idx="75">
                  <c:v>2.5</c:v>
                </c:pt>
                <c:pt idx="76">
                  <c:v>2.6</c:v>
                </c:pt>
                <c:pt idx="77">
                  <c:v>2.7</c:v>
                </c:pt>
                <c:pt idx="78">
                  <c:v>2.8000000000000003</c:v>
                </c:pt>
                <c:pt idx="79">
                  <c:v>2.9000000000000004</c:v>
                </c:pt>
                <c:pt idx="80">
                  <c:v>3.0000000000000004</c:v>
                </c:pt>
                <c:pt idx="81">
                  <c:v>3.1000000000000005</c:v>
                </c:pt>
                <c:pt idx="82">
                  <c:v>3.2000000000000006</c:v>
                </c:pt>
                <c:pt idx="83">
                  <c:v>3.3000000000000007</c:v>
                </c:pt>
                <c:pt idx="84">
                  <c:v>3.4000000000000008</c:v>
                </c:pt>
                <c:pt idx="85">
                  <c:v>3.5000000000000009</c:v>
                </c:pt>
                <c:pt idx="86">
                  <c:v>3.600000000000001</c:v>
                </c:pt>
                <c:pt idx="87">
                  <c:v>3.7000000000000011</c:v>
                </c:pt>
                <c:pt idx="88">
                  <c:v>3.8000000000000012</c:v>
                </c:pt>
                <c:pt idx="89">
                  <c:v>3.9000000000000012</c:v>
                </c:pt>
                <c:pt idx="90">
                  <c:v>4.0000000000000009</c:v>
                </c:pt>
                <c:pt idx="91">
                  <c:v>4.1000000000000005</c:v>
                </c:pt>
                <c:pt idx="92">
                  <c:v>4.2</c:v>
                </c:pt>
                <c:pt idx="93">
                  <c:v>4.3</c:v>
                </c:pt>
                <c:pt idx="94">
                  <c:v>4.3999999999999995</c:v>
                </c:pt>
                <c:pt idx="95">
                  <c:v>4.4999999999999991</c:v>
                </c:pt>
                <c:pt idx="96">
                  <c:v>4.5999999999999988</c:v>
                </c:pt>
                <c:pt idx="97">
                  <c:v>4.6999999999999984</c:v>
                </c:pt>
                <c:pt idx="98">
                  <c:v>4.799999999999998</c:v>
                </c:pt>
                <c:pt idx="99">
                  <c:v>4.8999999999999977</c:v>
                </c:pt>
                <c:pt idx="100">
                  <c:v>4.9999999999999973</c:v>
                </c:pt>
              </c:numCache>
            </c:numRef>
          </c:xVal>
          <c:yVal>
            <c:numRef>
              <c:f>Sheet1!$C$2:$C$102</c:f>
              <c:numCache>
                <c:formatCode>General</c:formatCode>
                <c:ptCount val="101"/>
                <c:pt idx="0">
                  <c:v>1.7582684574728776E-3</c:v>
                </c:pt>
                <c:pt idx="1">
                  <c:v>1.9445139275512053E-3</c:v>
                </c:pt>
                <c:pt idx="2">
                  <c:v>2.1534046517416401E-3</c:v>
                </c:pt>
                <c:pt idx="3">
                  <c:v>2.3880214426222172E-3</c:v>
                </c:pt>
                <c:pt idx="4">
                  <c:v>2.6519034531006375E-3</c:v>
                </c:pt>
                <c:pt idx="5">
                  <c:v>2.9491210115301612E-3</c:v>
                </c:pt>
                <c:pt idx="6">
                  <c:v>3.284360471267002E-3</c:v>
                </c:pt>
                <c:pt idx="7">
                  <c:v>3.6630230437351531E-3</c:v>
                </c:pt>
                <c:pt idx="8">
                  <c:v>4.0913398762999764E-3</c:v>
                </c:pt>
                <c:pt idx="9">
                  <c:v>4.5765059558379277E-3</c:v>
                </c:pt>
                <c:pt idx="10">
                  <c:v>5.1268357605305237E-3</c:v>
                </c:pt>
                <c:pt idx="11">
                  <c:v>5.7519439359498582E-3</c:v>
                </c:pt>
                <c:pt idx="12">
                  <c:v>6.4629546196802445E-3</c:v>
                </c:pt>
                <c:pt idx="13">
                  <c:v>7.2727433541132543E-3</c:v>
                </c:pt>
                <c:pt idx="14">
                  <c:v>8.1962157679124365E-3</c:v>
                </c:pt>
                <c:pt idx="15">
                  <c:v>9.2506273114396735E-3</c:v>
                </c:pt>
                <c:pt idx="16">
                  <c:v>1.0455948211663003E-2</c:v>
                </c:pt>
                <c:pt idx="17">
                  <c:v>1.1835277343194093E-2</c:v>
                </c:pt>
                <c:pt idx="18">
                  <c:v>1.3415308221225476E-2</c:v>
                </c:pt>
                <c:pt idx="19">
                  <c:v>1.5226844948489932E-2</c:v>
                </c:pt>
                <c:pt idx="20">
                  <c:v>1.7305374861538454E-2</c:v>
                </c:pt>
                <c:pt idx="21">
                  <c:v>1.9691678558532641E-2</c:v>
                </c:pt>
                <c:pt idx="22">
                  <c:v>2.2432477265561107E-2</c:v>
                </c:pt>
                <c:pt idx="23">
                  <c:v>2.5581089477973891E-2</c:v>
                </c:pt>
                <c:pt idx="24">
                  <c:v>2.9198065763978709E-2</c:v>
                </c:pt>
                <c:pt idx="25">
                  <c:v>3.3351751931229405E-2</c:v>
                </c:pt>
                <c:pt idx="26">
                  <c:v>3.8118709927839368E-2</c:v>
                </c:pt>
                <c:pt idx="27">
                  <c:v>4.3583899187421005E-2</c:v>
                </c:pt>
                <c:pt idx="28">
                  <c:v>4.9840495057180689E-2</c:v>
                </c:pt>
                <c:pt idx="29">
                  <c:v>5.6989139967225239E-2</c:v>
                </c:pt>
                <c:pt idx="30">
                  <c:v>6.5136515602221834E-2</c:v>
                </c:pt>
                <c:pt idx="31">
                  <c:v>7.4392843500679512E-2</c:v>
                </c:pt>
                <c:pt idx="32">
                  <c:v>8.486816154653104E-2</c:v>
                </c:pt>
                <c:pt idx="33">
                  <c:v>9.6667033942167829E-2</c:v>
                </c:pt>
                <c:pt idx="34">
                  <c:v>0.10988129498909704</c:v>
                </c:pt>
                <c:pt idx="35">
                  <c:v>0.12458099248037674</c:v>
                </c:pt>
                <c:pt idx="36">
                  <c:v>0.14080285242820234</c:v>
                </c:pt>
                <c:pt idx="37">
                  <c:v>0.15853715666102108</c:v>
                </c:pt>
                <c:pt idx="38">
                  <c:v>0.17771296974106787</c:v>
                </c:pt>
                <c:pt idx="39">
                  <c:v>0.19818310812014628</c:v>
                </c:pt>
                <c:pt idx="40">
                  <c:v>0.21971025227723096</c:v>
                </c:pt>
                <c:pt idx="41">
                  <c:v>0.24195629467788693</c:v>
                </c:pt>
                <c:pt idx="42">
                  <c:v>0.26447750061529662</c:v>
                </c:pt>
                <c:pt idx="43">
                  <c:v>0.28672808022441598</c:v>
                </c:pt>
                <c:pt idx="44">
                  <c:v>0.3080744981673178</c:v>
                </c:pt>
                <c:pt idx="45">
                  <c:v>0.32782187833468424</c:v>
                </c:pt>
                <c:pt idx="46">
                  <c:v>0.34525229136794178</c:v>
                </c:pt>
                <c:pt idx="47">
                  <c:v>0.35967266519669305</c:v>
                </c:pt>
                <c:pt idx="48">
                  <c:v>0.37046789374596767</c:v>
                </c:pt>
                <c:pt idx="49">
                  <c:v>0.37715295232702062</c:v>
                </c:pt>
                <c:pt idx="50">
                  <c:v>0.37941700026111636</c:v>
                </c:pt>
                <c:pt idx="51">
                  <c:v>0.37715295232706281</c:v>
                </c:pt>
                <c:pt idx="52">
                  <c:v>0.3704678937459549</c:v>
                </c:pt>
                <c:pt idx="53">
                  <c:v>0.35967266519670194</c:v>
                </c:pt>
                <c:pt idx="54">
                  <c:v>0.345252291367939</c:v>
                </c:pt>
                <c:pt idx="55">
                  <c:v>0.32782187833468535</c:v>
                </c:pt>
                <c:pt idx="56">
                  <c:v>0.30807449816732113</c:v>
                </c:pt>
                <c:pt idx="57">
                  <c:v>0.28672808022441487</c:v>
                </c:pt>
                <c:pt idx="58">
                  <c:v>0.26447750061529884</c:v>
                </c:pt>
                <c:pt idx="59">
                  <c:v>0.24195629467788748</c:v>
                </c:pt>
                <c:pt idx="60">
                  <c:v>0.21971025227723207</c:v>
                </c:pt>
                <c:pt idx="61">
                  <c:v>0.19818310812014683</c:v>
                </c:pt>
                <c:pt idx="62">
                  <c:v>0.17771296974106898</c:v>
                </c:pt>
                <c:pt idx="63">
                  <c:v>0.15853715666101942</c:v>
                </c:pt>
                <c:pt idx="64">
                  <c:v>0.14080285242820345</c:v>
                </c:pt>
                <c:pt idx="65">
                  <c:v>0.12458099248037563</c:v>
                </c:pt>
                <c:pt idx="66">
                  <c:v>0.10988129498909815</c:v>
                </c:pt>
                <c:pt idx="67">
                  <c:v>9.6667033942167829E-2</c:v>
                </c:pt>
                <c:pt idx="68">
                  <c:v>8.486816154653215E-2</c:v>
                </c:pt>
                <c:pt idx="69">
                  <c:v>7.439284350067854E-2</c:v>
                </c:pt>
                <c:pt idx="70">
                  <c:v>6.5136515602222944E-2</c:v>
                </c:pt>
                <c:pt idx="71">
                  <c:v>5.6989139967224683E-2</c:v>
                </c:pt>
                <c:pt idx="72">
                  <c:v>4.9840495057180828E-2</c:v>
                </c:pt>
                <c:pt idx="73">
                  <c:v>4.358389918742149E-2</c:v>
                </c:pt>
                <c:pt idx="74">
                  <c:v>3.8118709927839126E-2</c:v>
                </c:pt>
                <c:pt idx="75">
                  <c:v>3.3351751931229717E-2</c:v>
                </c:pt>
                <c:pt idx="76">
                  <c:v>2.9198065763978917E-2</c:v>
                </c:pt>
                <c:pt idx="77">
                  <c:v>2.5581089477974134E-2</c:v>
                </c:pt>
                <c:pt idx="78">
                  <c:v>2.2432477265561107E-2</c:v>
                </c:pt>
                <c:pt idx="79">
                  <c:v>1.969167855853271E-2</c:v>
                </c:pt>
                <c:pt idx="80">
                  <c:v>1.730537486153861E-2</c:v>
                </c:pt>
                <c:pt idx="81">
                  <c:v>1.5226844948490192E-2</c:v>
                </c:pt>
                <c:pt idx="82">
                  <c:v>1.3415308221225268E-2</c:v>
                </c:pt>
                <c:pt idx="83">
                  <c:v>1.1835277343194076E-2</c:v>
                </c:pt>
                <c:pt idx="84">
                  <c:v>1.0455948211662968E-2</c:v>
                </c:pt>
                <c:pt idx="85">
                  <c:v>9.2506273114397082E-3</c:v>
                </c:pt>
                <c:pt idx="86">
                  <c:v>8.1962157679124365E-3</c:v>
                </c:pt>
                <c:pt idx="87">
                  <c:v>7.2727433541132803E-3</c:v>
                </c:pt>
                <c:pt idx="88">
                  <c:v>6.4629546196802706E-3</c:v>
                </c:pt>
                <c:pt idx="89">
                  <c:v>5.7519439359498235E-3</c:v>
                </c:pt>
                <c:pt idx="90">
                  <c:v>5.1268357605305237E-3</c:v>
                </c:pt>
                <c:pt idx="91">
                  <c:v>4.5765059558379277E-3</c:v>
                </c:pt>
                <c:pt idx="92">
                  <c:v>4.0913398762999591E-3</c:v>
                </c:pt>
                <c:pt idx="93">
                  <c:v>3.6630230437351792E-3</c:v>
                </c:pt>
                <c:pt idx="94">
                  <c:v>3.2843604712670107E-3</c:v>
                </c:pt>
                <c:pt idx="95">
                  <c:v>2.9491210115301786E-3</c:v>
                </c:pt>
                <c:pt idx="96">
                  <c:v>2.6519034531006375E-3</c:v>
                </c:pt>
                <c:pt idx="97">
                  <c:v>2.3880214426222346E-3</c:v>
                </c:pt>
                <c:pt idx="98">
                  <c:v>2.1534046517416531E-3</c:v>
                </c:pt>
                <c:pt idx="99">
                  <c:v>1.9445139275512139E-3</c:v>
                </c:pt>
                <c:pt idx="100">
                  <c:v>1.7582684574728906E-3</c:v>
                </c:pt>
              </c:numCache>
            </c:numRef>
          </c:yVal>
          <c:smooth val="0"/>
          <c:extLst>
            <c:ext xmlns:c16="http://schemas.microsoft.com/office/drawing/2014/chart" uri="{C3380CC4-5D6E-409C-BE32-E72D297353CC}">
              <c16:uniqueId val="{00000001-4420-4E0B-82AA-B9EECFAC468C}"/>
            </c:ext>
          </c:extLst>
        </c:ser>
        <c:ser>
          <c:idx val="2"/>
          <c:order val="2"/>
          <c:tx>
            <c:strRef>
              <c:f>Sheet1!$D$1</c:f>
              <c:strCache>
                <c:ptCount val="1"/>
                <c:pt idx="0">
                  <c:v>58 degrees</c:v>
                </c:pt>
              </c:strCache>
            </c:strRef>
          </c:tx>
          <c:spPr>
            <a:ln w="50823">
              <a:solidFill>
                <a:srgbClr val="00B050"/>
              </a:solidFill>
            </a:ln>
          </c:spPr>
          <c:marker>
            <c:symbol val="none"/>
          </c:marker>
          <c:xVal>
            <c:numRef>
              <c:f>Sheet1!$A$2:$A$102</c:f>
              <c:numCache>
                <c:formatCode>General</c:formatCode>
                <c:ptCount val="101"/>
                <c:pt idx="0">
                  <c:v>-5</c:v>
                </c:pt>
                <c:pt idx="1">
                  <c:v>-4.9000000000000004</c:v>
                </c:pt>
                <c:pt idx="2">
                  <c:v>-4.8000000000000007</c:v>
                </c:pt>
                <c:pt idx="3">
                  <c:v>-4.7000000000000011</c:v>
                </c:pt>
                <c:pt idx="4">
                  <c:v>-4.6000000000000014</c:v>
                </c:pt>
                <c:pt idx="5">
                  <c:v>-4.5000000000000018</c:v>
                </c:pt>
                <c:pt idx="6">
                  <c:v>-4.4000000000000021</c:v>
                </c:pt>
                <c:pt idx="7">
                  <c:v>-4.3000000000000025</c:v>
                </c:pt>
                <c:pt idx="8">
                  <c:v>-4.2000000000000028</c:v>
                </c:pt>
                <c:pt idx="9">
                  <c:v>-4.1000000000000032</c:v>
                </c:pt>
                <c:pt idx="10">
                  <c:v>-4.0000000000000036</c:v>
                </c:pt>
                <c:pt idx="11">
                  <c:v>-3.9000000000000035</c:v>
                </c:pt>
                <c:pt idx="12">
                  <c:v>-3.8000000000000034</c:v>
                </c:pt>
                <c:pt idx="13">
                  <c:v>-3.7000000000000033</c:v>
                </c:pt>
                <c:pt idx="14">
                  <c:v>-3.6000000000000032</c:v>
                </c:pt>
                <c:pt idx="15">
                  <c:v>-3.5000000000000031</c:v>
                </c:pt>
                <c:pt idx="16">
                  <c:v>-3.400000000000003</c:v>
                </c:pt>
                <c:pt idx="17">
                  <c:v>-3.3000000000000029</c:v>
                </c:pt>
                <c:pt idx="18">
                  <c:v>-3.2000000000000028</c:v>
                </c:pt>
                <c:pt idx="19">
                  <c:v>-3.1000000000000028</c:v>
                </c:pt>
                <c:pt idx="20">
                  <c:v>-3.0000000000000027</c:v>
                </c:pt>
                <c:pt idx="21">
                  <c:v>-2.9000000000000026</c:v>
                </c:pt>
                <c:pt idx="22">
                  <c:v>-2.8000000000000025</c:v>
                </c:pt>
                <c:pt idx="23">
                  <c:v>-2.7000000000000024</c:v>
                </c:pt>
                <c:pt idx="24">
                  <c:v>-2.6000000000000023</c:v>
                </c:pt>
                <c:pt idx="25">
                  <c:v>-2.5000000000000022</c:v>
                </c:pt>
                <c:pt idx="26">
                  <c:v>-2.4000000000000021</c:v>
                </c:pt>
                <c:pt idx="27">
                  <c:v>-2.300000000000002</c:v>
                </c:pt>
                <c:pt idx="28">
                  <c:v>-2.200000000000002</c:v>
                </c:pt>
                <c:pt idx="29">
                  <c:v>-2.1000000000000019</c:v>
                </c:pt>
                <c:pt idx="30">
                  <c:v>-2.0000000000000018</c:v>
                </c:pt>
                <c:pt idx="31">
                  <c:v>-1.9000000000000017</c:v>
                </c:pt>
                <c:pt idx="32">
                  <c:v>-1.8000000000000016</c:v>
                </c:pt>
                <c:pt idx="33">
                  <c:v>-1.7000000000000015</c:v>
                </c:pt>
                <c:pt idx="34">
                  <c:v>-1.6000000000000014</c:v>
                </c:pt>
                <c:pt idx="35">
                  <c:v>-1.5000000000000013</c:v>
                </c:pt>
                <c:pt idx="36">
                  <c:v>-1.4000000000000012</c:v>
                </c:pt>
                <c:pt idx="37">
                  <c:v>-1.3000000000000012</c:v>
                </c:pt>
                <c:pt idx="38">
                  <c:v>-1.2000000000000011</c:v>
                </c:pt>
                <c:pt idx="39">
                  <c:v>-1.100000000000001</c:v>
                </c:pt>
                <c:pt idx="40">
                  <c:v>-1.0000000000000009</c:v>
                </c:pt>
                <c:pt idx="41">
                  <c:v>-0.90000000000000091</c:v>
                </c:pt>
                <c:pt idx="42">
                  <c:v>-0.80000000000000093</c:v>
                </c:pt>
                <c:pt idx="43">
                  <c:v>-0.70000000000000095</c:v>
                </c:pt>
                <c:pt idx="44">
                  <c:v>-0.60000000000000098</c:v>
                </c:pt>
                <c:pt idx="45">
                  <c:v>-0.500000000000001</c:v>
                </c:pt>
                <c:pt idx="46">
                  <c:v>-0.40000000000000102</c:v>
                </c:pt>
                <c:pt idx="47">
                  <c:v>-0.30000000000000104</c:v>
                </c:pt>
                <c:pt idx="48">
                  <c:v>-0.20000000000000104</c:v>
                </c:pt>
                <c:pt idx="49">
                  <c:v>-0.10000000000000103</c:v>
                </c:pt>
                <c:pt idx="50">
                  <c:v>-1.0269562977782698E-15</c:v>
                </c:pt>
                <c:pt idx="51">
                  <c:v>9.9999999999998979E-2</c:v>
                </c:pt>
                <c:pt idx="52">
                  <c:v>0.19999999999999898</c:v>
                </c:pt>
                <c:pt idx="53">
                  <c:v>0.29999999999999899</c:v>
                </c:pt>
                <c:pt idx="54">
                  <c:v>0.39999999999999902</c:v>
                </c:pt>
                <c:pt idx="55">
                  <c:v>0.499999999999999</c:v>
                </c:pt>
                <c:pt idx="56">
                  <c:v>0.59999999999999898</c:v>
                </c:pt>
                <c:pt idx="57">
                  <c:v>0.69999999999999896</c:v>
                </c:pt>
                <c:pt idx="58">
                  <c:v>0.79999999999999893</c:v>
                </c:pt>
                <c:pt idx="59">
                  <c:v>0.89999999999999891</c:v>
                </c:pt>
                <c:pt idx="60">
                  <c:v>0.99999999999999889</c:v>
                </c:pt>
                <c:pt idx="61">
                  <c:v>1.099999999999999</c:v>
                </c:pt>
                <c:pt idx="62">
                  <c:v>1.1999999999999991</c:v>
                </c:pt>
                <c:pt idx="63">
                  <c:v>1.2999999999999992</c:v>
                </c:pt>
                <c:pt idx="64">
                  <c:v>1.3999999999999992</c:v>
                </c:pt>
                <c:pt idx="65">
                  <c:v>1.4999999999999993</c:v>
                </c:pt>
                <c:pt idx="66">
                  <c:v>1.5999999999999994</c:v>
                </c:pt>
                <c:pt idx="67">
                  <c:v>1.6999999999999995</c:v>
                </c:pt>
                <c:pt idx="68">
                  <c:v>1.7999999999999996</c:v>
                </c:pt>
                <c:pt idx="69">
                  <c:v>1.8999999999999997</c:v>
                </c:pt>
                <c:pt idx="70">
                  <c:v>1.9999999999999998</c:v>
                </c:pt>
                <c:pt idx="71">
                  <c:v>2.0999999999999996</c:v>
                </c:pt>
                <c:pt idx="72">
                  <c:v>2.1999999999999997</c:v>
                </c:pt>
                <c:pt idx="73">
                  <c:v>2.2999999999999998</c:v>
                </c:pt>
                <c:pt idx="74">
                  <c:v>2.4</c:v>
                </c:pt>
                <c:pt idx="75">
                  <c:v>2.5</c:v>
                </c:pt>
                <c:pt idx="76">
                  <c:v>2.6</c:v>
                </c:pt>
                <c:pt idx="77">
                  <c:v>2.7</c:v>
                </c:pt>
                <c:pt idx="78">
                  <c:v>2.8000000000000003</c:v>
                </c:pt>
                <c:pt idx="79">
                  <c:v>2.9000000000000004</c:v>
                </c:pt>
                <c:pt idx="80">
                  <c:v>3.0000000000000004</c:v>
                </c:pt>
                <c:pt idx="81">
                  <c:v>3.1000000000000005</c:v>
                </c:pt>
                <c:pt idx="82">
                  <c:v>3.2000000000000006</c:v>
                </c:pt>
                <c:pt idx="83">
                  <c:v>3.3000000000000007</c:v>
                </c:pt>
                <c:pt idx="84">
                  <c:v>3.4000000000000008</c:v>
                </c:pt>
                <c:pt idx="85">
                  <c:v>3.5000000000000009</c:v>
                </c:pt>
                <c:pt idx="86">
                  <c:v>3.600000000000001</c:v>
                </c:pt>
                <c:pt idx="87">
                  <c:v>3.7000000000000011</c:v>
                </c:pt>
                <c:pt idx="88">
                  <c:v>3.8000000000000012</c:v>
                </c:pt>
                <c:pt idx="89">
                  <c:v>3.9000000000000012</c:v>
                </c:pt>
                <c:pt idx="90">
                  <c:v>4.0000000000000009</c:v>
                </c:pt>
                <c:pt idx="91">
                  <c:v>4.1000000000000005</c:v>
                </c:pt>
                <c:pt idx="92">
                  <c:v>4.2</c:v>
                </c:pt>
                <c:pt idx="93">
                  <c:v>4.3</c:v>
                </c:pt>
                <c:pt idx="94">
                  <c:v>4.3999999999999995</c:v>
                </c:pt>
                <c:pt idx="95">
                  <c:v>4.4999999999999991</c:v>
                </c:pt>
                <c:pt idx="96">
                  <c:v>4.5999999999999988</c:v>
                </c:pt>
                <c:pt idx="97">
                  <c:v>4.6999999999999984</c:v>
                </c:pt>
                <c:pt idx="98">
                  <c:v>4.799999999999998</c:v>
                </c:pt>
                <c:pt idx="99">
                  <c:v>4.8999999999999977</c:v>
                </c:pt>
                <c:pt idx="100">
                  <c:v>4.9999999999999973</c:v>
                </c:pt>
              </c:numCache>
            </c:numRef>
          </c:xVal>
          <c:yVal>
            <c:numRef>
              <c:f>Sheet1!$D$2:$D$102</c:f>
              <c:numCache>
                <c:formatCode>General</c:formatCode>
                <c:ptCount val="101"/>
                <c:pt idx="0">
                  <c:v>1.0223330410546779E-5</c:v>
                </c:pt>
                <c:pt idx="1">
                  <c:v>1.4564152849438354E-5</c:v>
                </c:pt>
                <c:pt idx="2">
                  <c:v>2.0686224701505054E-5</c:v>
                </c:pt>
                <c:pt idx="3">
                  <c:v>2.9289462983158078E-5</c:v>
                </c:pt>
                <c:pt idx="4">
                  <c:v>4.1333793126629943E-5</c:v>
                </c:pt>
                <c:pt idx="5">
                  <c:v>5.8128737250336663E-5</c:v>
                </c:pt>
                <c:pt idx="6">
                  <c:v>8.1450733686460762E-5</c:v>
                </c:pt>
                <c:pt idx="7">
                  <c:v>1.1369542062833078E-4</c:v>
                </c:pt>
                <c:pt idx="8">
                  <c:v>1.5807343873267872E-4</c:v>
                </c:pt>
                <c:pt idx="9">
                  <c:v>2.1885963188727361E-4</c:v>
                </c:pt>
                <c:pt idx="10">
                  <c:v>3.0170672667146232E-4</c:v>
                </c:pt>
                <c:pt idx="11">
                  <c:v>4.1403546619183209E-4</c:v>
                </c:pt>
                <c:pt idx="12">
                  <c:v>5.6551351128242863E-4</c:v>
                </c:pt>
                <c:pt idx="13">
                  <c:v>7.6863494788460428E-4</c:v>
                </c:pt>
                <c:pt idx="14">
                  <c:v>1.0394098740500342E-3</c:v>
                </c:pt>
                <c:pt idx="15">
                  <c:v>1.3981715718433805E-3</c:v>
                </c:pt>
                <c:pt idx="16">
                  <c:v>1.870499862530804E-3</c:v>
                </c:pt>
                <c:pt idx="17">
                  <c:v>2.48825393777352E-3</c:v>
                </c:pt>
                <c:pt idx="18">
                  <c:v>3.2906933448083428E-3</c:v>
                </c:pt>
                <c:pt idx="19">
                  <c:v>4.3256512786193756E-3</c:v>
                </c:pt>
                <c:pt idx="20">
                  <c:v>5.6507057005000562E-3</c:v>
                </c:pt>
                <c:pt idx="21">
                  <c:v>7.3342632872514489E-3</c:v>
                </c:pt>
                <c:pt idx="22">
                  <c:v>9.456469864916597E-3</c:v>
                </c:pt>
                <c:pt idx="23">
                  <c:v>1.2109791403855175E-2</c:v>
                </c:pt>
                <c:pt idx="24">
                  <c:v>1.5399138064781971E-2</c:v>
                </c:pt>
                <c:pt idx="25">
                  <c:v>1.9441320930996063E-2</c:v>
                </c:pt>
                <c:pt idx="26">
                  <c:v>2.4363716809468437E-2</c:v>
                </c:pt>
                <c:pt idx="27">
                  <c:v>3.0301879231014479E-2</c:v>
                </c:pt>
                <c:pt idx="28">
                  <c:v>3.7395951805766124E-2</c:v>
                </c:pt>
                <c:pt idx="29">
                  <c:v>4.5785859200539285E-2</c:v>
                </c:pt>
                <c:pt idx="30">
                  <c:v>5.5605059954760179E-2</c:v>
                </c:pt>
                <c:pt idx="31">
                  <c:v>6.6972872743844072E-2</c:v>
                </c:pt>
                <c:pt idx="32">
                  <c:v>7.9986034085561472E-2</c:v>
                </c:pt>
                <c:pt idx="33">
                  <c:v>9.4708730003943559E-2</c:v>
                </c:pt>
                <c:pt idx="34">
                  <c:v>0.11116268593493572</c:v>
                </c:pt>
                <c:pt idx="35">
                  <c:v>0.12931749184837471</c:v>
                </c:pt>
                <c:pt idx="36">
                  <c:v>0.14908122210303909</c:v>
                </c:pt>
                <c:pt idx="37">
                  <c:v>0.17029322246257583</c:v>
                </c:pt>
                <c:pt idx="38">
                  <c:v>0.19271925682102231</c:v>
                </c:pt>
                <c:pt idx="39">
                  <c:v>0.21604991381415528</c:v>
                </c:pt>
                <c:pt idx="40">
                  <c:v>0.23990303909192767</c:v>
                </c:pt>
                <c:pt idx="41">
                  <c:v>0.26383059970044698</c:v>
                </c:pt>
                <c:pt idx="42">
                  <c:v>0.28733019484979638</c:v>
                </c:pt>
                <c:pt idx="43">
                  <c:v>0.309861000676937</c:v>
                </c:pt>
                <c:pt idx="44">
                  <c:v>0.33086365012577501</c:v>
                </c:pt>
                <c:pt idx="45">
                  <c:v>0.34978307881602111</c:v>
                </c:pt>
                <c:pt idx="46">
                  <c:v>0.36609308848498834</c:v>
                </c:pt>
                <c:pt idx="47">
                  <c:v>0.37932110689973986</c:v>
                </c:pt>
                <c:pt idx="48">
                  <c:v>0.38907149447434897</c:v>
                </c:pt>
                <c:pt idx="49">
                  <c:v>0.39504575756782012</c:v>
                </c:pt>
                <c:pt idx="50">
                  <c:v>0.39705818875541699</c:v>
                </c:pt>
                <c:pt idx="51">
                  <c:v>0.39504575756782012</c:v>
                </c:pt>
                <c:pt idx="52">
                  <c:v>0.38907149447434897</c:v>
                </c:pt>
                <c:pt idx="53">
                  <c:v>0.37932110689973986</c:v>
                </c:pt>
                <c:pt idx="54">
                  <c:v>0.36609308848498834</c:v>
                </c:pt>
                <c:pt idx="55">
                  <c:v>0.34978307881602111</c:v>
                </c:pt>
                <c:pt idx="56">
                  <c:v>0.33086365012577501</c:v>
                </c:pt>
                <c:pt idx="57">
                  <c:v>0.309861000676937</c:v>
                </c:pt>
                <c:pt idx="58">
                  <c:v>0.28733019484978917</c:v>
                </c:pt>
                <c:pt idx="59">
                  <c:v>0.26383059970044642</c:v>
                </c:pt>
                <c:pt idx="60">
                  <c:v>0.23990303909193544</c:v>
                </c:pt>
                <c:pt idx="61">
                  <c:v>0.21604991381414751</c:v>
                </c:pt>
                <c:pt idx="62">
                  <c:v>0.19271925682103008</c:v>
                </c:pt>
                <c:pt idx="63">
                  <c:v>0.17029322246256695</c:v>
                </c:pt>
                <c:pt idx="64">
                  <c:v>0.14908122210303687</c:v>
                </c:pt>
                <c:pt idx="65">
                  <c:v>0.12931749184837527</c:v>
                </c:pt>
                <c:pt idx="66">
                  <c:v>0.11116268593493517</c:v>
                </c:pt>
                <c:pt idx="67">
                  <c:v>9.4708730003953967E-2</c:v>
                </c:pt>
                <c:pt idx="68">
                  <c:v>7.9986034085562305E-2</c:v>
                </c:pt>
                <c:pt idx="69">
                  <c:v>6.6972872743843379E-2</c:v>
                </c:pt>
                <c:pt idx="70">
                  <c:v>5.5605059954760179E-2</c:v>
                </c:pt>
                <c:pt idx="71">
                  <c:v>4.5785859200537168E-2</c:v>
                </c:pt>
                <c:pt idx="72">
                  <c:v>3.7395951805765798E-2</c:v>
                </c:pt>
                <c:pt idx="73">
                  <c:v>3.030187923101323E-2</c:v>
                </c:pt>
                <c:pt idx="74">
                  <c:v>2.436371680946986E-2</c:v>
                </c:pt>
                <c:pt idx="75">
                  <c:v>1.9441320930996341E-2</c:v>
                </c:pt>
                <c:pt idx="76">
                  <c:v>1.5399138064781867E-2</c:v>
                </c:pt>
                <c:pt idx="77">
                  <c:v>1.2109791403855062E-2</c:v>
                </c:pt>
                <c:pt idx="78">
                  <c:v>9.4564698649166751E-3</c:v>
                </c:pt>
                <c:pt idx="79">
                  <c:v>7.3342632872514793E-3</c:v>
                </c:pt>
                <c:pt idx="80">
                  <c:v>5.6507057005000605E-3</c:v>
                </c:pt>
                <c:pt idx="81">
                  <c:v>4.3256512786194537E-3</c:v>
                </c:pt>
                <c:pt idx="82">
                  <c:v>3.2906933448084491E-3</c:v>
                </c:pt>
                <c:pt idx="83">
                  <c:v>2.4882539377734875E-3</c:v>
                </c:pt>
                <c:pt idx="84">
                  <c:v>1.8704998625308842E-3</c:v>
                </c:pt>
                <c:pt idx="85">
                  <c:v>1.3981715718433989E-3</c:v>
                </c:pt>
                <c:pt idx="86">
                  <c:v>1.0394098740500607E-3</c:v>
                </c:pt>
                <c:pt idx="87">
                  <c:v>7.686349478845878E-4</c:v>
                </c:pt>
                <c:pt idx="88">
                  <c:v>5.6551351128242917E-4</c:v>
                </c:pt>
                <c:pt idx="89">
                  <c:v>4.140354661918367E-4</c:v>
                </c:pt>
                <c:pt idx="90">
                  <c:v>3.0170672667145933E-4</c:v>
                </c:pt>
                <c:pt idx="91">
                  <c:v>2.1885963188728174E-4</c:v>
                </c:pt>
                <c:pt idx="92">
                  <c:v>1.5807343873267975E-4</c:v>
                </c:pt>
                <c:pt idx="93">
                  <c:v>1.1369542062833177E-4</c:v>
                </c:pt>
                <c:pt idx="94">
                  <c:v>8.1450733686462619E-5</c:v>
                </c:pt>
                <c:pt idx="95">
                  <c:v>5.8128737250335782E-5</c:v>
                </c:pt>
                <c:pt idx="96">
                  <c:v>4.1333793126630262E-5</c:v>
                </c:pt>
                <c:pt idx="97">
                  <c:v>2.928946298315884E-5</c:v>
                </c:pt>
                <c:pt idx="98">
                  <c:v>2.0686224701504688E-5</c:v>
                </c:pt>
                <c:pt idx="99">
                  <c:v>1.4564152849438447E-5</c:v>
                </c:pt>
                <c:pt idx="100">
                  <c:v>1.0223330410546711E-5</c:v>
                </c:pt>
              </c:numCache>
            </c:numRef>
          </c:yVal>
          <c:smooth val="0"/>
          <c:extLst>
            <c:ext xmlns:c16="http://schemas.microsoft.com/office/drawing/2014/chart" uri="{C3380CC4-5D6E-409C-BE32-E72D297353CC}">
              <c16:uniqueId val="{00000002-4420-4E0B-82AA-B9EECFAC468C}"/>
            </c:ext>
          </c:extLst>
        </c:ser>
        <c:dLbls>
          <c:showLegendKey val="0"/>
          <c:showVal val="0"/>
          <c:showCatName val="0"/>
          <c:showSerName val="0"/>
          <c:showPercent val="0"/>
          <c:showBubbleSize val="0"/>
        </c:dLbls>
        <c:axId val="1011322656"/>
        <c:axId val="1"/>
      </c:scatterChart>
      <c:valAx>
        <c:axId val="1011322656"/>
        <c:scaling>
          <c:orientation val="minMax"/>
          <c:max val="5"/>
          <c:min val="-5"/>
        </c:scaling>
        <c:delete val="0"/>
        <c:axPos val="b"/>
        <c:numFmt formatCode="General" sourceLinked="1"/>
        <c:majorTickMark val="out"/>
        <c:minorTickMark val="none"/>
        <c:tickLblPos val="nextTo"/>
        <c:txPr>
          <a:bodyPr rot="0" vert="horz"/>
          <a:lstStyle/>
          <a:p>
            <a:pPr>
              <a:defRPr sz="1601" b="0" i="0" u="none" strike="noStrike" baseline="0">
                <a:solidFill>
                  <a:srgbClr val="000000"/>
                </a:solidFill>
                <a:latin typeface="Calibri"/>
                <a:ea typeface="Calibri"/>
                <a:cs typeface="Calibri"/>
              </a:defRPr>
            </a:pPr>
            <a:endParaRPr lang="en-US"/>
          </a:p>
        </c:txPr>
        <c:crossAx val="1"/>
        <c:crosses val="autoZero"/>
        <c:crossBetween val="midCat"/>
      </c:valAx>
      <c:valAx>
        <c:axId val="1"/>
        <c:scaling>
          <c:orientation val="minMax"/>
        </c:scaling>
        <c:delete val="0"/>
        <c:axPos val="l"/>
        <c:numFmt formatCode="#,##0.00" sourceLinked="0"/>
        <c:majorTickMark val="out"/>
        <c:minorTickMark val="none"/>
        <c:tickLblPos val="nextTo"/>
        <c:txPr>
          <a:bodyPr/>
          <a:lstStyle/>
          <a:p>
            <a:pPr>
              <a:defRPr sz="1801"/>
            </a:pPr>
            <a:endParaRPr lang="en-US"/>
          </a:p>
        </c:txPr>
        <c:crossAx val="1011322656"/>
        <c:crosses val="autoZero"/>
        <c:crossBetween val="midCat"/>
      </c:valAx>
      <c:spPr>
        <a:noFill/>
        <a:ln w="25411">
          <a:noFill/>
        </a:ln>
      </c:spPr>
    </c:plotArea>
    <c:legend>
      <c:legendPos val="r"/>
      <c:layout>
        <c:manualLayout>
          <c:xMode val="edge"/>
          <c:yMode val="edge"/>
          <c:wMode val="edge"/>
          <c:hMode val="edge"/>
          <c:x val="0.62023829847091283"/>
          <c:y val="0.17425290331859203"/>
          <c:w val="0.91549310903737524"/>
          <c:h val="0.48583468162370114"/>
        </c:manualLayout>
      </c:layout>
      <c:overlay val="0"/>
      <c:txPr>
        <a:bodyPr/>
        <a:lstStyle/>
        <a:p>
          <a:pPr>
            <a:defRPr sz="1801"/>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Y-Values</c:v>
                </c:pt>
              </c:strCache>
            </c:strRef>
          </c:tx>
          <c:spPr>
            <a:ln w="50728">
              <a:solidFill>
                <a:srgbClr val="4F81BD"/>
              </a:solidFill>
            </a:ln>
          </c:spPr>
          <c:marker>
            <c:symbol val="none"/>
          </c:marker>
          <c:xVal>
            <c:numRef>
              <c:f>Sheet1!$A$2:$A$82</c:f>
              <c:numCache>
                <c:formatCode>General</c:formatCode>
                <c:ptCount val="8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numCache>
            </c:numRef>
          </c:xVal>
          <c:yVal>
            <c:numRef>
              <c:f>Sheet1!$B$2:$B$82</c:f>
              <c:numCache>
                <c:formatCode>General</c:formatCode>
                <c:ptCount val="81"/>
                <c:pt idx="0">
                  <c:v>1.0104542167073784E-14</c:v>
                </c:pt>
                <c:pt idx="1">
                  <c:v>4.9057105713928641E-14</c:v>
                </c:pt>
                <c:pt idx="2">
                  <c:v>2.2883129803602734E-13</c:v>
                </c:pt>
                <c:pt idx="3">
                  <c:v>1.0255507273593324E-12</c:v>
                </c:pt>
                <c:pt idx="4">
                  <c:v>4.4159799262742777E-12</c:v>
                </c:pt>
                <c:pt idx="5">
                  <c:v>1.8269440816729187E-11</c:v>
                </c:pt>
                <c:pt idx="6">
                  <c:v>7.2619230035836009E-11</c:v>
                </c:pt>
                <c:pt idx="7">
                  <c:v>2.7733599883306339E-10</c:v>
                </c:pt>
                <c:pt idx="8">
                  <c:v>1.0176280563290076E-9</c:v>
                </c:pt>
                <c:pt idx="9">
                  <c:v>3.5875678159281584E-9</c:v>
                </c:pt>
                <c:pt idx="10">
                  <c:v>1.2151765699646571E-8</c:v>
                </c:pt>
                <c:pt idx="11">
                  <c:v>3.9546392812489198E-8</c:v>
                </c:pt>
                <c:pt idx="12">
                  <c:v>1.2365241000331712E-7</c:v>
                </c:pt>
                <c:pt idx="13">
                  <c:v>3.7147236891105788E-7</c:v>
                </c:pt>
                <c:pt idx="14">
                  <c:v>1.0722070689395282E-6</c:v>
                </c:pt>
                <c:pt idx="15">
                  <c:v>2.9734390294685954E-6</c:v>
                </c:pt>
                <c:pt idx="16">
                  <c:v>7.9225981820641913E-6</c:v>
                </c:pt>
                <c:pt idx="17">
                  <c:v>2.0281704130973517E-5</c:v>
                </c:pt>
                <c:pt idx="18">
                  <c:v>4.9884942580107416E-5</c:v>
                </c:pt>
                <c:pt idx="19">
                  <c:v>1.178861355130801E-4</c:v>
                </c:pt>
                <c:pt idx="20">
                  <c:v>2.6766045152977166E-4</c:v>
                </c:pt>
                <c:pt idx="21">
                  <c:v>5.838938515829226E-4</c:v>
                </c:pt>
                <c:pt idx="22">
                  <c:v>1.2238038602275503E-3</c:v>
                </c:pt>
                <c:pt idx="23">
                  <c:v>2.4644383369460503E-3</c:v>
                </c:pt>
                <c:pt idx="24">
                  <c:v>4.7681764029297094E-3</c:v>
                </c:pt>
                <c:pt idx="25">
                  <c:v>8.8636968238760602E-3</c:v>
                </c:pt>
                <c:pt idx="26">
                  <c:v>1.5830903165960013E-2</c:v>
                </c:pt>
                <c:pt idx="27">
                  <c:v>2.7165938467371378E-2</c:v>
                </c:pt>
                <c:pt idx="28">
                  <c:v>4.4789060589686035E-2</c:v>
                </c:pt>
                <c:pt idx="29">
                  <c:v>7.0949185692463251E-2</c:v>
                </c:pt>
                <c:pt idx="30">
                  <c:v>0.10798193302637668</c:v>
                </c:pt>
                <c:pt idx="31">
                  <c:v>0.15790031660178913</c:v>
                </c:pt>
                <c:pt idx="32">
                  <c:v>0.22184166935891217</c:v>
                </c:pt>
                <c:pt idx="33">
                  <c:v>0.29945493127149103</c:v>
                </c:pt>
                <c:pt idx="34">
                  <c:v>0.3883721099664274</c:v>
                </c:pt>
                <c:pt idx="35">
                  <c:v>0.48394144903828834</c:v>
                </c:pt>
                <c:pt idx="36">
                  <c:v>0.57938310552296712</c:v>
                </c:pt>
                <c:pt idx="37">
                  <c:v>0.66644920578360078</c:v>
                </c:pt>
                <c:pt idx="38">
                  <c:v>0.73654028060664778</c:v>
                </c:pt>
                <c:pt idx="39">
                  <c:v>0.78208538795091231</c:v>
                </c:pt>
                <c:pt idx="40">
                  <c:v>0.79788456080286529</c:v>
                </c:pt>
                <c:pt idx="41">
                  <c:v>0.7820853879509112</c:v>
                </c:pt>
                <c:pt idx="42">
                  <c:v>0.73654028060664589</c:v>
                </c:pt>
                <c:pt idx="43">
                  <c:v>0.66644920578359867</c:v>
                </c:pt>
                <c:pt idx="44">
                  <c:v>0.57938310552296513</c:v>
                </c:pt>
                <c:pt idx="45">
                  <c:v>0.48394144903828668</c:v>
                </c:pt>
                <c:pt idx="46">
                  <c:v>0.38837210996642618</c:v>
                </c:pt>
                <c:pt idx="47">
                  <c:v>0.29945493127149031</c:v>
                </c:pt>
                <c:pt idx="48">
                  <c:v>0.22184166935891181</c:v>
                </c:pt>
                <c:pt idx="49">
                  <c:v>0.15790031660178913</c:v>
                </c:pt>
                <c:pt idx="50">
                  <c:v>0.10798193302637686</c:v>
                </c:pt>
                <c:pt idx="51">
                  <c:v>7.0949185692463529E-2</c:v>
                </c:pt>
                <c:pt idx="52">
                  <c:v>4.4789060589686333E-2</c:v>
                </c:pt>
                <c:pt idx="53">
                  <c:v>2.7165938467371632E-2</c:v>
                </c:pt>
                <c:pt idx="54">
                  <c:v>1.5830903165960208E-2</c:v>
                </c:pt>
                <c:pt idx="55">
                  <c:v>8.8636968238762024E-3</c:v>
                </c:pt>
                <c:pt idx="56">
                  <c:v>4.7681764029298022E-3</c:v>
                </c:pt>
                <c:pt idx="57">
                  <c:v>2.4644383369461093E-3</c:v>
                </c:pt>
                <c:pt idx="58">
                  <c:v>1.223803860227585E-3</c:v>
                </c:pt>
                <c:pt idx="59">
                  <c:v>5.8389385158294223E-4</c:v>
                </c:pt>
                <c:pt idx="60">
                  <c:v>2.6766045152978212E-4</c:v>
                </c:pt>
                <c:pt idx="61">
                  <c:v>1.1788613551308535E-4</c:v>
                </c:pt>
                <c:pt idx="62">
                  <c:v>4.9884942580109808E-5</c:v>
                </c:pt>
                <c:pt idx="63">
                  <c:v>2.0281704130974669E-5</c:v>
                </c:pt>
                <c:pt idx="64">
                  <c:v>7.9225981820646571E-6</c:v>
                </c:pt>
                <c:pt idx="65">
                  <c:v>2.9734390294688063E-6</c:v>
                </c:pt>
                <c:pt idx="66">
                  <c:v>1.0722070689396066E-6</c:v>
                </c:pt>
                <c:pt idx="67">
                  <c:v>3.7147236891109023E-7</c:v>
                </c:pt>
                <c:pt idx="68">
                  <c:v>1.236524100033281E-7</c:v>
                </c:pt>
                <c:pt idx="69">
                  <c:v>3.9546392812493274E-8</c:v>
                </c:pt>
                <c:pt idx="70">
                  <c:v>1.2151765699647864E-8</c:v>
                </c:pt>
                <c:pt idx="71">
                  <c:v>3.5875678159285794E-9</c:v>
                </c:pt>
                <c:pt idx="72">
                  <c:v>1.0176280563291378E-9</c:v>
                </c:pt>
                <c:pt idx="73">
                  <c:v>2.7733599883309886E-10</c:v>
                </c:pt>
                <c:pt idx="74">
                  <c:v>7.2619230035846064E-11</c:v>
                </c:pt>
                <c:pt idx="75">
                  <c:v>1.8269440816731911E-11</c:v>
                </c:pt>
                <c:pt idx="76">
                  <c:v>4.4159799262749845E-12</c:v>
                </c:pt>
                <c:pt idx="77">
                  <c:v>1.0255507273595073E-12</c:v>
                </c:pt>
                <c:pt idx="78">
                  <c:v>2.2883129803606798E-13</c:v>
                </c:pt>
                <c:pt idx="79">
                  <c:v>4.9057105713937886E-14</c:v>
                </c:pt>
                <c:pt idx="80">
                  <c:v>1.0104542167075794E-14</c:v>
                </c:pt>
              </c:numCache>
            </c:numRef>
          </c:yVal>
          <c:smooth val="0"/>
          <c:extLst>
            <c:ext xmlns:c16="http://schemas.microsoft.com/office/drawing/2014/chart" uri="{C3380CC4-5D6E-409C-BE32-E72D297353CC}">
              <c16:uniqueId val="{00000000-C765-47FE-BF08-7C649EF6DB1F}"/>
            </c:ext>
          </c:extLst>
        </c:ser>
        <c:ser>
          <c:idx val="1"/>
          <c:order val="1"/>
          <c:tx>
            <c:strRef>
              <c:f>Sheet1!$C$1</c:f>
              <c:strCache>
                <c:ptCount val="1"/>
                <c:pt idx="0">
                  <c:v>Column1</c:v>
                </c:pt>
              </c:strCache>
            </c:strRef>
          </c:tx>
          <c:spPr>
            <a:ln w="50728">
              <a:solidFill>
                <a:srgbClr val="FF0000"/>
              </a:solidFill>
            </a:ln>
          </c:spPr>
          <c:marker>
            <c:symbol val="none"/>
          </c:marker>
          <c:xVal>
            <c:numRef>
              <c:f>Sheet1!$A$2:$A$82</c:f>
              <c:numCache>
                <c:formatCode>General</c:formatCode>
                <c:ptCount val="8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numCache>
            </c:numRef>
          </c:xVal>
          <c:yVal>
            <c:numRef>
              <c:f>Sheet1!$C$2:$C$82</c:f>
              <c:numCache>
                <c:formatCode>General</c:formatCode>
                <c:ptCount val="81"/>
                <c:pt idx="0">
                  <c:v>6.4758797832945858E-2</c:v>
                </c:pt>
                <c:pt idx="1">
                  <c:v>6.9715283222680127E-2</c:v>
                </c:pt>
                <c:pt idx="2">
                  <c:v>7.4863732817872425E-2</c:v>
                </c:pt>
                <c:pt idx="3">
                  <c:v>8.0191663670959784E-2</c:v>
                </c:pt>
                <c:pt idx="4">
                  <c:v>8.5684296023903664E-2</c:v>
                </c:pt>
                <c:pt idx="5">
                  <c:v>9.1324542694510943E-2</c:v>
                </c:pt>
                <c:pt idx="6">
                  <c:v>9.7093027491606462E-2</c:v>
                </c:pt>
                <c:pt idx="7">
                  <c:v>0.10296813435998738</c:v>
                </c:pt>
                <c:pt idx="8">
                  <c:v>0.10892608851627525</c:v>
                </c:pt>
                <c:pt idx="9">
                  <c:v>0.11494107034211649</c:v>
                </c:pt>
                <c:pt idx="10">
                  <c:v>0.12098536225957167</c:v>
                </c:pt>
                <c:pt idx="11">
                  <c:v>0.12702952823459449</c:v>
                </c:pt>
                <c:pt idx="12">
                  <c:v>0.13304262494937741</c:v>
                </c:pt>
                <c:pt idx="13">
                  <c:v>0.13899244306549821</c:v>
                </c:pt>
                <c:pt idx="14">
                  <c:v>0.14484577638074136</c:v>
                </c:pt>
                <c:pt idx="15">
                  <c:v>0.15056871607740221</c:v>
                </c:pt>
                <c:pt idx="16">
                  <c:v>0.15612696668338064</c:v>
                </c:pt>
                <c:pt idx="17">
                  <c:v>0.16148617983395716</c:v>
                </c:pt>
                <c:pt idx="18">
                  <c:v>0.16661230144589984</c:v>
                </c:pt>
                <c:pt idx="19">
                  <c:v>0.17147192750969195</c:v>
                </c:pt>
                <c:pt idx="20">
                  <c:v>0.17603266338214973</c:v>
                </c:pt>
                <c:pt idx="21">
                  <c:v>0.18026348123082397</c:v>
                </c:pt>
                <c:pt idx="22">
                  <c:v>0.18413507015166167</c:v>
                </c:pt>
                <c:pt idx="23">
                  <c:v>0.18762017345846896</c:v>
                </c:pt>
                <c:pt idx="24">
                  <c:v>0.19069390773026207</c:v>
                </c:pt>
                <c:pt idx="25">
                  <c:v>0.19333405840142462</c:v>
                </c:pt>
                <c:pt idx="26">
                  <c:v>0.19552134698772794</c:v>
                </c:pt>
                <c:pt idx="27">
                  <c:v>0.19723966545394445</c:v>
                </c:pt>
                <c:pt idx="28">
                  <c:v>0.19847627373850588</c:v>
                </c:pt>
                <c:pt idx="29">
                  <c:v>0.19922195704738199</c:v>
                </c:pt>
                <c:pt idx="30">
                  <c:v>0.19947114020071632</c:v>
                </c:pt>
                <c:pt idx="31">
                  <c:v>0.19922195704738196</c:v>
                </c:pt>
                <c:pt idx="32">
                  <c:v>0.19847627373850585</c:v>
                </c:pt>
                <c:pt idx="33">
                  <c:v>0.19723966545394442</c:v>
                </c:pt>
                <c:pt idx="34">
                  <c:v>0.19552134698772788</c:v>
                </c:pt>
                <c:pt idx="35">
                  <c:v>0.19333405840142456</c:v>
                </c:pt>
                <c:pt idx="36">
                  <c:v>0.19069390773026199</c:v>
                </c:pt>
                <c:pt idx="37">
                  <c:v>0.18762017345846888</c:v>
                </c:pt>
                <c:pt idx="38">
                  <c:v>0.18413507015166156</c:v>
                </c:pt>
                <c:pt idx="39">
                  <c:v>0.18026348123082386</c:v>
                </c:pt>
                <c:pt idx="40">
                  <c:v>0.17603266338214965</c:v>
                </c:pt>
                <c:pt idx="41">
                  <c:v>0.17147192750969187</c:v>
                </c:pt>
                <c:pt idx="42">
                  <c:v>0.16661230144589975</c:v>
                </c:pt>
                <c:pt idx="43">
                  <c:v>0.16148617983395708</c:v>
                </c:pt>
                <c:pt idx="44">
                  <c:v>0.15612696668338058</c:v>
                </c:pt>
                <c:pt idx="45">
                  <c:v>0.15056871607740219</c:v>
                </c:pt>
                <c:pt idx="46">
                  <c:v>0.14484577638074139</c:v>
                </c:pt>
                <c:pt idx="47">
                  <c:v>0.13899244306549827</c:v>
                </c:pt>
                <c:pt idx="48">
                  <c:v>0.13304262494937746</c:v>
                </c:pt>
                <c:pt idx="49">
                  <c:v>0.12702952823459457</c:v>
                </c:pt>
                <c:pt idx="50">
                  <c:v>0.12098536225957178</c:v>
                </c:pt>
                <c:pt idx="51">
                  <c:v>0.11494107034211662</c:v>
                </c:pt>
                <c:pt idx="52">
                  <c:v>0.10892608851627542</c:v>
                </c:pt>
                <c:pt idx="53">
                  <c:v>0.10296813435998753</c:v>
                </c:pt>
                <c:pt idx="54">
                  <c:v>9.7093027491606643E-2</c:v>
                </c:pt>
                <c:pt idx="55">
                  <c:v>9.1324542694511152E-2</c:v>
                </c:pt>
                <c:pt idx="56">
                  <c:v>8.56842960239039E-2</c:v>
                </c:pt>
                <c:pt idx="57">
                  <c:v>8.019166367096002E-2</c:v>
                </c:pt>
                <c:pt idx="58">
                  <c:v>7.4863732817872661E-2</c:v>
                </c:pt>
                <c:pt idx="59">
                  <c:v>6.9715283222680377E-2</c:v>
                </c:pt>
                <c:pt idx="60">
                  <c:v>6.4758797832946122E-2</c:v>
                </c:pt>
                <c:pt idx="61">
                  <c:v>6.0004500348493056E-2</c:v>
                </c:pt>
                <c:pt idx="62">
                  <c:v>5.5460417339728042E-2</c:v>
                </c:pt>
                <c:pt idx="63">
                  <c:v>5.1132462281989262E-2</c:v>
                </c:pt>
                <c:pt idx="64">
                  <c:v>4.702453868844373E-2</c:v>
                </c:pt>
                <c:pt idx="65">
                  <c:v>4.3138659413256022E-2</c:v>
                </c:pt>
                <c:pt idx="66">
                  <c:v>3.9475079150447338E-2</c:v>
                </c:pt>
                <c:pt idx="67">
                  <c:v>3.6032437168109249E-2</c:v>
                </c:pt>
                <c:pt idx="68">
                  <c:v>3.2807907387338547E-2</c:v>
                </c:pt>
                <c:pt idx="69">
                  <c:v>2.9797353034408284E-2</c:v>
                </c:pt>
                <c:pt idx="70">
                  <c:v>2.6995483256594264E-2</c:v>
                </c:pt>
                <c:pt idx="71">
                  <c:v>2.4396009289591607E-2</c:v>
                </c:pt>
                <c:pt idx="72">
                  <c:v>2.1991797990213818E-2</c:v>
                </c:pt>
                <c:pt idx="73">
                  <c:v>1.9775020794685322E-2</c:v>
                </c:pt>
                <c:pt idx="74">
                  <c:v>1.7737296423115913E-2</c:v>
                </c:pt>
                <c:pt idx="75">
                  <c:v>1.5869825917833896E-2</c:v>
                </c:pt>
                <c:pt idx="76">
                  <c:v>1.4163518870800767E-2</c:v>
                </c:pt>
                <c:pt idx="77">
                  <c:v>1.2609109957597361E-2</c:v>
                </c:pt>
                <c:pt idx="78">
                  <c:v>1.1197265147421604E-2</c:v>
                </c:pt>
                <c:pt idx="79">
                  <c:v>9.9186771958978091E-3</c:v>
                </c:pt>
                <c:pt idx="80">
                  <c:v>8.7641502467844037E-3</c:v>
                </c:pt>
              </c:numCache>
            </c:numRef>
          </c:yVal>
          <c:smooth val="0"/>
          <c:extLst>
            <c:ext xmlns:c16="http://schemas.microsoft.com/office/drawing/2014/chart" uri="{C3380CC4-5D6E-409C-BE32-E72D297353CC}">
              <c16:uniqueId val="{00000001-C765-47FE-BF08-7C649EF6DB1F}"/>
            </c:ext>
          </c:extLst>
        </c:ser>
        <c:ser>
          <c:idx val="2"/>
          <c:order val="2"/>
          <c:tx>
            <c:strRef>
              <c:f>Sheet1!$D$1</c:f>
              <c:strCache>
                <c:ptCount val="1"/>
                <c:pt idx="0">
                  <c:v>Column2</c:v>
                </c:pt>
              </c:strCache>
            </c:strRef>
          </c:tx>
          <c:spPr>
            <a:ln w="50728">
              <a:solidFill>
                <a:srgbClr val="00B050"/>
              </a:solidFill>
            </a:ln>
          </c:spPr>
          <c:marker>
            <c:symbol val="none"/>
          </c:marker>
          <c:xVal>
            <c:numRef>
              <c:f>Sheet1!$A$2:$A$82</c:f>
              <c:numCache>
                <c:formatCode>General</c:formatCode>
                <c:ptCount val="81"/>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numCache>
            </c:numRef>
          </c:xVal>
          <c:yVal>
            <c:numRef>
              <c:f>Sheet1!$D$2:$D$82</c:f>
              <c:numCache>
                <c:formatCode>General</c:formatCode>
                <c:ptCount val="81"/>
                <c:pt idx="0">
                  <c:v>1.4867195147342977E-6</c:v>
                </c:pt>
                <c:pt idx="1">
                  <c:v>2.4389607458933518E-6</c:v>
                </c:pt>
                <c:pt idx="2">
                  <c:v>3.9612990910320745E-6</c:v>
                </c:pt>
                <c:pt idx="3">
                  <c:v>6.369825178867089E-6</c:v>
                </c:pt>
                <c:pt idx="4">
                  <c:v>1.0140852065486758E-5</c:v>
                </c:pt>
                <c:pt idx="5">
                  <c:v>1.5983741106905475E-5</c:v>
                </c:pt>
                <c:pt idx="6">
                  <c:v>2.4942471290053532E-5</c:v>
                </c:pt>
                <c:pt idx="7">
                  <c:v>3.8535196742087123E-5</c:v>
                </c:pt>
                <c:pt idx="8">
                  <c:v>5.8943067756539841E-5</c:v>
                </c:pt>
                <c:pt idx="9">
                  <c:v>8.9261657177132914E-5</c:v>
                </c:pt>
                <c:pt idx="10">
                  <c:v>1.3383022576488534E-4</c:v>
                </c:pt>
                <c:pt idx="11">
                  <c:v>1.9865547139277234E-4</c:v>
                </c:pt>
                <c:pt idx="12">
                  <c:v>2.9194692579146022E-4</c:v>
                </c:pt>
                <c:pt idx="13">
                  <c:v>4.2478027055075138E-4</c:v>
                </c:pt>
                <c:pt idx="14">
                  <c:v>6.1190193011377298E-4</c:v>
                </c:pt>
                <c:pt idx="15">
                  <c:v>8.7268269504575994E-4</c:v>
                </c:pt>
                <c:pt idx="16">
                  <c:v>1.2322191684730208E-3</c:v>
                </c:pt>
                <c:pt idx="17">
                  <c:v>1.722568939053681E-3</c:v>
                </c:pt>
                <c:pt idx="18">
                  <c:v>2.3840882014648482E-3</c:v>
                </c:pt>
                <c:pt idx="19">
                  <c:v>3.2668190561999243E-3</c:v>
                </c:pt>
                <c:pt idx="20">
                  <c:v>4.4318484119380153E-3</c:v>
                </c:pt>
                <c:pt idx="21">
                  <c:v>5.9525324197758633E-3</c:v>
                </c:pt>
                <c:pt idx="22">
                  <c:v>7.9154515829799772E-3</c:v>
                </c:pt>
                <c:pt idx="23">
                  <c:v>1.0420934814422612E-2</c:v>
                </c:pt>
                <c:pt idx="24">
                  <c:v>1.3582969233685642E-2</c:v>
                </c:pt>
                <c:pt idx="25">
                  <c:v>1.7528300493568575E-2</c:v>
                </c:pt>
                <c:pt idx="26">
                  <c:v>2.2394530294842948E-2</c:v>
                </c:pt>
                <c:pt idx="27">
                  <c:v>2.8327037741601245E-2</c:v>
                </c:pt>
                <c:pt idx="28">
                  <c:v>3.5474592846231529E-2</c:v>
                </c:pt>
                <c:pt idx="29">
                  <c:v>4.3983595980427302E-2</c:v>
                </c:pt>
                <c:pt idx="30">
                  <c:v>5.3990966513188195E-2</c:v>
                </c:pt>
                <c:pt idx="31">
                  <c:v>6.5615814774676762E-2</c:v>
                </c:pt>
                <c:pt idx="32">
                  <c:v>7.8950158300894371E-2</c:v>
                </c:pt>
                <c:pt idx="33">
                  <c:v>9.4049077376887183E-2</c:v>
                </c:pt>
                <c:pt idx="34">
                  <c:v>0.11092083467945583</c:v>
                </c:pt>
                <c:pt idx="35">
                  <c:v>0.12951759566589205</c:v>
                </c:pt>
                <c:pt idx="36">
                  <c:v>0.14972746563574524</c:v>
                </c:pt>
                <c:pt idx="37">
                  <c:v>0.1713685920478078</c:v>
                </c:pt>
                <c:pt idx="38">
                  <c:v>0.1941860549832134</c:v>
                </c:pt>
                <c:pt idx="39">
                  <c:v>0.21785217703255105</c:v>
                </c:pt>
                <c:pt idx="40">
                  <c:v>0.24197072451914378</c:v>
                </c:pt>
                <c:pt idx="41">
                  <c:v>0.26608524989875515</c:v>
                </c:pt>
                <c:pt idx="42">
                  <c:v>0.28969155276148295</c:v>
                </c:pt>
                <c:pt idx="43">
                  <c:v>0.31225393336676138</c:v>
                </c:pt>
                <c:pt idx="44">
                  <c:v>0.33322460289179967</c:v>
                </c:pt>
                <c:pt idx="45">
                  <c:v>0.35206532676429947</c:v>
                </c:pt>
                <c:pt idx="46">
                  <c:v>0.36827014030332322</c:v>
                </c:pt>
                <c:pt idx="47">
                  <c:v>0.38138781546052397</c:v>
                </c:pt>
                <c:pt idx="48">
                  <c:v>0.39104269397545577</c:v>
                </c:pt>
                <c:pt idx="49">
                  <c:v>0.3969525474770117</c:v>
                </c:pt>
                <c:pt idx="50">
                  <c:v>0.39894228040143265</c:v>
                </c:pt>
                <c:pt idx="51">
                  <c:v>0.39695254747701181</c:v>
                </c:pt>
                <c:pt idx="52">
                  <c:v>0.39104269397545605</c:v>
                </c:pt>
                <c:pt idx="53">
                  <c:v>0.38138781546052442</c:v>
                </c:pt>
                <c:pt idx="54">
                  <c:v>0.36827014030332378</c:v>
                </c:pt>
                <c:pt idx="55">
                  <c:v>0.35206532676430008</c:v>
                </c:pt>
                <c:pt idx="56">
                  <c:v>0.33322460289180039</c:v>
                </c:pt>
                <c:pt idx="57">
                  <c:v>0.31225393336676216</c:v>
                </c:pt>
                <c:pt idx="58">
                  <c:v>0.28969155276148378</c:v>
                </c:pt>
                <c:pt idx="59">
                  <c:v>0.26608524989875598</c:v>
                </c:pt>
                <c:pt idx="60">
                  <c:v>0.24197072451914461</c:v>
                </c:pt>
                <c:pt idx="61">
                  <c:v>0.21785217703255189</c:v>
                </c:pt>
                <c:pt idx="62">
                  <c:v>0.19418605498321434</c:v>
                </c:pt>
                <c:pt idx="63">
                  <c:v>0.17136859204780877</c:v>
                </c:pt>
                <c:pt idx="64">
                  <c:v>0.14972746563574624</c:v>
                </c:pt>
                <c:pt idx="65">
                  <c:v>0.1295175956658931</c:v>
                </c:pt>
                <c:pt idx="66">
                  <c:v>0.11092083467945688</c:v>
                </c:pt>
                <c:pt idx="67">
                  <c:v>9.4049077376888168E-2</c:v>
                </c:pt>
                <c:pt idx="68">
                  <c:v>7.8950158300895315E-2</c:v>
                </c:pt>
                <c:pt idx="69">
                  <c:v>6.561581477467765E-2</c:v>
                </c:pt>
                <c:pt idx="70">
                  <c:v>5.3990966513189007E-2</c:v>
                </c:pt>
                <c:pt idx="71">
                  <c:v>4.3983595980428045E-2</c:v>
                </c:pt>
                <c:pt idx="72">
                  <c:v>3.5474592846232181E-2</c:v>
                </c:pt>
                <c:pt idx="73">
                  <c:v>2.8327037741601824E-2</c:v>
                </c:pt>
                <c:pt idx="74">
                  <c:v>2.2394530294843444E-2</c:v>
                </c:pt>
                <c:pt idx="75">
                  <c:v>1.7528300493569002E-2</c:v>
                </c:pt>
                <c:pt idx="76">
                  <c:v>1.3582969233686005E-2</c:v>
                </c:pt>
                <c:pt idx="77">
                  <c:v>1.0420934814422913E-2</c:v>
                </c:pt>
                <c:pt idx="78">
                  <c:v>7.9154515829802236E-3</c:v>
                </c:pt>
                <c:pt idx="79">
                  <c:v>5.9525324197760646E-3</c:v>
                </c:pt>
                <c:pt idx="80">
                  <c:v>4.4318484119381723E-3</c:v>
                </c:pt>
              </c:numCache>
            </c:numRef>
          </c:yVal>
          <c:smooth val="0"/>
          <c:extLst>
            <c:ext xmlns:c16="http://schemas.microsoft.com/office/drawing/2014/chart" uri="{C3380CC4-5D6E-409C-BE32-E72D297353CC}">
              <c16:uniqueId val="{00000002-C765-47FE-BF08-7C649EF6DB1F}"/>
            </c:ext>
          </c:extLst>
        </c:ser>
        <c:dLbls>
          <c:showLegendKey val="0"/>
          <c:showVal val="0"/>
          <c:showCatName val="0"/>
          <c:showSerName val="0"/>
          <c:showPercent val="0"/>
          <c:showBubbleSize val="0"/>
        </c:dLbls>
        <c:axId val="1007944896"/>
        <c:axId val="1"/>
      </c:scatterChart>
      <c:valAx>
        <c:axId val="1007944896"/>
        <c:scaling>
          <c:orientation val="minMax"/>
          <c:max val="8"/>
        </c:scaling>
        <c:delete val="0"/>
        <c:axPos val="b"/>
        <c:numFmt formatCode="General" sourceLinked="1"/>
        <c:majorTickMark val="out"/>
        <c:minorTickMark val="none"/>
        <c:tickLblPos val="nextTo"/>
        <c:txPr>
          <a:bodyPr rot="0" vert="horz"/>
          <a:lstStyle/>
          <a:p>
            <a:pPr>
              <a:defRPr sz="1598" b="0" i="0" u="none" strike="noStrike" baseline="0">
                <a:solidFill>
                  <a:srgbClr val="000000"/>
                </a:solidFill>
                <a:latin typeface="Calibri"/>
                <a:ea typeface="Calibri"/>
                <a:cs typeface="Calibri"/>
              </a:defRPr>
            </a:pPr>
            <a:endParaRPr lang="en-US"/>
          </a:p>
        </c:txPr>
        <c:crossAx val="1"/>
        <c:crosses val="autoZero"/>
        <c:crossBetween val="midCat"/>
      </c:valAx>
      <c:valAx>
        <c:axId val="1"/>
        <c:scaling>
          <c:orientation val="minMax"/>
        </c:scaling>
        <c:delete val="0"/>
        <c:axPos val="l"/>
        <c:numFmt formatCode="General" sourceLinked="1"/>
        <c:majorTickMark val="out"/>
        <c:minorTickMark val="none"/>
        <c:tickLblPos val="nextTo"/>
        <c:crossAx val="1007944896"/>
        <c:crosses val="autoZero"/>
        <c:crossBetween val="midCat"/>
      </c:valAx>
      <c:spPr>
        <a:noFill/>
        <a:ln w="25364">
          <a:noFill/>
        </a:ln>
      </c:spPr>
    </c:plotArea>
    <c:plotVisOnly val="1"/>
    <c:dispBlanksAs val="gap"/>
    <c:showDLblsOverMax val="0"/>
  </c:chart>
  <c:txPr>
    <a:bodyPr/>
    <a:lstStyle/>
    <a:p>
      <a:pPr>
        <a:defRPr sz="1598"/>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Distribution of Leaf Widths</a:t>
            </a:r>
          </a:p>
        </c:rich>
      </c:tx>
      <c:overlay val="0"/>
    </c:title>
    <c:autoTitleDeleted val="0"/>
    <c:plotArea>
      <c:layout/>
      <c:barChart>
        <c:barDir val="col"/>
        <c:grouping val="clustered"/>
        <c:varyColors val="0"/>
        <c:ser>
          <c:idx val="1"/>
          <c:order val="0"/>
          <c:tx>
            <c:strRef>
              <c:f>Sheet1!$B$1</c:f>
              <c:strCache>
                <c:ptCount val="1"/>
                <c:pt idx="0">
                  <c:v>Species 1</c:v>
                </c:pt>
              </c:strCache>
            </c:strRef>
          </c:tx>
          <c:spPr>
            <a:solidFill>
              <a:srgbClr val="CC99FF"/>
            </a:solidFill>
            <a:ln>
              <a:solidFill>
                <a:schemeClr val="tx1"/>
              </a:solidFill>
            </a:ln>
          </c:spPr>
          <c:invertIfNegative val="0"/>
          <c:val>
            <c:numRef>
              <c:f>Sheet1!$B$2:$B$24</c:f>
              <c:numCache>
                <c:formatCode>General</c:formatCode>
                <c:ptCount val="23"/>
                <c:pt idx="0">
                  <c:v>0</c:v>
                </c:pt>
                <c:pt idx="1">
                  <c:v>1</c:v>
                </c:pt>
                <c:pt idx="2">
                  <c:v>2</c:v>
                </c:pt>
                <c:pt idx="3">
                  <c:v>1</c:v>
                </c:pt>
                <c:pt idx="4">
                  <c:v>2</c:v>
                </c:pt>
                <c:pt idx="5">
                  <c:v>2</c:v>
                </c:pt>
                <c:pt idx="6">
                  <c:v>4</c:v>
                </c:pt>
                <c:pt idx="7">
                  <c:v>8</c:v>
                </c:pt>
                <c:pt idx="8">
                  <c:v>3</c:v>
                </c:pt>
                <c:pt idx="9">
                  <c:v>3</c:v>
                </c:pt>
                <c:pt idx="10">
                  <c:v>0</c:v>
                </c:pt>
                <c:pt idx="11">
                  <c:v>0</c:v>
                </c:pt>
                <c:pt idx="12">
                  <c:v>1</c:v>
                </c:pt>
                <c:pt idx="13">
                  <c:v>0</c:v>
                </c:pt>
                <c:pt idx="14">
                  <c:v>0</c:v>
                </c:pt>
                <c:pt idx="15">
                  <c:v>1</c:v>
                </c:pt>
                <c:pt idx="16">
                  <c:v>0</c:v>
                </c:pt>
                <c:pt idx="17">
                  <c:v>0</c:v>
                </c:pt>
                <c:pt idx="18">
                  <c:v>0</c:v>
                </c:pt>
                <c:pt idx="19">
                  <c:v>0</c:v>
                </c:pt>
                <c:pt idx="20">
                  <c:v>0</c:v>
                </c:pt>
                <c:pt idx="21">
                  <c:v>0</c:v>
                </c:pt>
                <c:pt idx="22">
                  <c:v>1</c:v>
                </c:pt>
              </c:numCache>
            </c:numRef>
          </c:val>
          <c:extLst>
            <c:ext xmlns:c16="http://schemas.microsoft.com/office/drawing/2014/chart" uri="{C3380CC4-5D6E-409C-BE32-E72D297353CC}">
              <c16:uniqueId val="{00000000-FA25-4FB0-8BF5-C92FDBD8345C}"/>
            </c:ext>
          </c:extLst>
        </c:ser>
        <c:ser>
          <c:idx val="2"/>
          <c:order val="1"/>
          <c:tx>
            <c:strRef>
              <c:f>Sheet1!$C$1</c:f>
              <c:strCache>
                <c:ptCount val="1"/>
                <c:pt idx="0">
                  <c:v>Species 2</c:v>
                </c:pt>
              </c:strCache>
            </c:strRef>
          </c:tx>
          <c:spPr>
            <a:solidFill>
              <a:srgbClr val="660066"/>
            </a:solidFill>
            <a:ln>
              <a:solidFill>
                <a:schemeClr val="tx1"/>
              </a:solidFill>
            </a:ln>
          </c:spPr>
          <c:invertIfNegative val="0"/>
          <c:val>
            <c:numRef>
              <c:f>Sheet1!$C$2:$C$24</c:f>
              <c:numCache>
                <c:formatCode>General</c:formatCode>
                <c:ptCount val="23"/>
                <c:pt idx="0">
                  <c:v>1</c:v>
                </c:pt>
                <c:pt idx="1">
                  <c:v>4</c:v>
                </c:pt>
                <c:pt idx="2">
                  <c:v>7</c:v>
                </c:pt>
                <c:pt idx="3">
                  <c:v>8</c:v>
                </c:pt>
                <c:pt idx="4">
                  <c:v>6</c:v>
                </c:pt>
                <c:pt idx="5">
                  <c:v>3</c:v>
                </c:pt>
                <c:pt idx="6">
                  <c:v>1</c:v>
                </c:pt>
              </c:numCache>
            </c:numRef>
          </c:val>
          <c:extLst>
            <c:ext xmlns:c16="http://schemas.microsoft.com/office/drawing/2014/chart" uri="{C3380CC4-5D6E-409C-BE32-E72D297353CC}">
              <c16:uniqueId val="{00000001-FA25-4FB0-8BF5-C92FDBD8345C}"/>
            </c:ext>
          </c:extLst>
        </c:ser>
        <c:dLbls>
          <c:showLegendKey val="0"/>
          <c:showVal val="0"/>
          <c:showCatName val="0"/>
          <c:showSerName val="0"/>
          <c:showPercent val="0"/>
          <c:showBubbleSize val="0"/>
        </c:dLbls>
        <c:gapWidth val="150"/>
        <c:axId val="197029248"/>
        <c:axId val="197035520"/>
      </c:barChart>
      <c:catAx>
        <c:axId val="197029248"/>
        <c:scaling>
          <c:orientation val="minMax"/>
        </c:scaling>
        <c:delete val="0"/>
        <c:axPos val="b"/>
        <c:title>
          <c:tx>
            <c:rich>
              <a:bodyPr/>
              <a:lstStyle/>
              <a:p>
                <a:pPr>
                  <a:defRPr/>
                </a:pPr>
                <a:r>
                  <a:rPr lang="en-US"/>
                  <a:t>Leaf Width (cm)</a:t>
                </a:r>
              </a:p>
            </c:rich>
          </c:tx>
          <c:overlay val="0"/>
        </c:title>
        <c:majorTickMark val="out"/>
        <c:minorTickMark val="none"/>
        <c:tickLblPos val="nextTo"/>
        <c:crossAx val="197035520"/>
        <c:crosses val="autoZero"/>
        <c:auto val="1"/>
        <c:lblAlgn val="ctr"/>
        <c:lblOffset val="100"/>
        <c:noMultiLvlLbl val="0"/>
      </c:catAx>
      <c:valAx>
        <c:axId val="197035520"/>
        <c:scaling>
          <c:orientation val="minMax"/>
          <c:max val="9"/>
        </c:scaling>
        <c:delete val="0"/>
        <c:axPos val="l"/>
        <c:majorGridlines/>
        <c:title>
          <c:tx>
            <c:rich>
              <a:bodyPr rot="-5400000" vert="horz"/>
              <a:lstStyle/>
              <a:p>
                <a:pPr>
                  <a:defRPr/>
                </a:pPr>
                <a:r>
                  <a:rPr lang="en-US"/>
                  <a:t>Absolute Frequency</a:t>
                </a:r>
              </a:p>
            </c:rich>
          </c:tx>
          <c:overlay val="0"/>
        </c:title>
        <c:numFmt formatCode="General" sourceLinked="1"/>
        <c:majorTickMark val="out"/>
        <c:minorTickMark val="none"/>
        <c:tickLblPos val="nextTo"/>
        <c:crossAx val="197029248"/>
        <c:crosses val="autoZero"/>
        <c:crossBetween val="between"/>
        <c:majorUnit val="1"/>
      </c:valAx>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9</a:t>
            </a:r>
          </a:p>
        </c:rich>
      </c:tx>
      <c:layout>
        <c:manualLayout>
          <c:xMode val="edge"/>
          <c:yMode val="edge"/>
          <c:x val="0.36190286155751"/>
          <c:y val="4.0204678362573097E-2"/>
        </c:manualLayout>
      </c:layout>
      <c:overlay val="1"/>
    </c:title>
    <c:autoTitleDeleted val="0"/>
    <c:plotArea>
      <c:layout/>
      <c:barChart>
        <c:barDir val="col"/>
        <c:grouping val="clustered"/>
        <c:varyColors val="0"/>
        <c:ser>
          <c:idx val="0"/>
          <c:order val="0"/>
          <c:tx>
            <c:strRef>
              <c:f>Sheet1!$B$1</c:f>
              <c:strCache>
                <c:ptCount val="1"/>
                <c:pt idx="0">
                  <c:v>FBL1</c:v>
                </c:pt>
              </c:strCache>
            </c:strRef>
          </c:tx>
          <c:spPr>
            <a:solidFill>
              <a:srgbClr val="7030A0"/>
            </a:solidFill>
            <a:ln>
              <a:solidFill>
                <a:schemeClr val="tx1"/>
              </a:solidFill>
            </a:ln>
          </c:spPr>
          <c:invertIfNegative val="0"/>
          <c:val>
            <c:numRef>
              <c:f>Sheet1!$B$2:$B$8</c:f>
              <c:numCache>
                <c:formatCode>General</c:formatCode>
                <c:ptCount val="7"/>
                <c:pt idx="0">
                  <c:v>2.8665029206664947E-7</c:v>
                </c:pt>
                <c:pt idx="1">
                  <c:v>1.349611380058214E-3</c:v>
                </c:pt>
                <c:pt idx="2">
                  <c:v>0.15730535589982689</c:v>
                </c:pt>
                <c:pt idx="3">
                  <c:v>0.68268949213708607</c:v>
                </c:pt>
                <c:pt idx="4">
                  <c:v>0.15730535589982686</c:v>
                </c:pt>
                <c:pt idx="5">
                  <c:v>1.3496113800581799E-3</c:v>
                </c:pt>
                <c:pt idx="6">
                  <c:v>2.866502920584324E-7</c:v>
                </c:pt>
              </c:numCache>
            </c:numRef>
          </c:val>
          <c:extLst>
            <c:ext xmlns:c16="http://schemas.microsoft.com/office/drawing/2014/chart" uri="{C3380CC4-5D6E-409C-BE32-E72D297353CC}">
              <c16:uniqueId val="{00000000-DAE3-487E-AB18-4876A5B71C38}"/>
            </c:ext>
          </c:extLst>
        </c:ser>
        <c:ser>
          <c:idx val="1"/>
          <c:order val="1"/>
          <c:tx>
            <c:strRef>
              <c:f>Sheet1!$C$1</c:f>
              <c:strCache>
                <c:ptCount val="1"/>
                <c:pt idx="0">
                  <c:v>FBL2</c:v>
                </c:pt>
              </c:strCache>
            </c:strRef>
          </c:tx>
          <c:spPr>
            <a:solidFill>
              <a:srgbClr val="CC99FF"/>
            </a:solidFill>
            <a:ln>
              <a:solidFill>
                <a:schemeClr val="tx1"/>
              </a:solidFill>
            </a:ln>
          </c:spPr>
          <c:invertIfNegative val="0"/>
          <c:val>
            <c:numRef>
              <c:f>Sheet1!$C$2:$C$8</c:f>
              <c:numCache>
                <c:formatCode>General</c:formatCode>
                <c:ptCount val="7"/>
                <c:pt idx="0">
                  <c:v>1.349611380058214E-3</c:v>
                </c:pt>
                <c:pt idx="1">
                  <c:v>0.15730535589982689</c:v>
                </c:pt>
                <c:pt idx="2">
                  <c:v>0.68268949213708607</c:v>
                </c:pt>
                <c:pt idx="3">
                  <c:v>0.15730535589982686</c:v>
                </c:pt>
                <c:pt idx="4">
                  <c:v>1.3496113800581799E-3</c:v>
                </c:pt>
                <c:pt idx="5">
                  <c:v>2.866502920584324E-7</c:v>
                </c:pt>
                <c:pt idx="6">
                  <c:v>1.2798651027878805E-12</c:v>
                </c:pt>
              </c:numCache>
            </c:numRef>
          </c:val>
          <c:extLst>
            <c:ext xmlns:c16="http://schemas.microsoft.com/office/drawing/2014/chart" uri="{C3380CC4-5D6E-409C-BE32-E72D297353CC}">
              <c16:uniqueId val="{00000001-DAE3-487E-AB18-4876A5B71C38}"/>
            </c:ext>
          </c:extLst>
        </c:ser>
        <c:dLbls>
          <c:showLegendKey val="0"/>
          <c:showVal val="0"/>
          <c:showCatName val="0"/>
          <c:showSerName val="0"/>
          <c:showPercent val="0"/>
          <c:showBubbleSize val="0"/>
        </c:dLbls>
        <c:gapWidth val="150"/>
        <c:axId val="197593728"/>
        <c:axId val="197595904"/>
      </c:barChart>
      <c:catAx>
        <c:axId val="197593728"/>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7595904"/>
        <c:crosses val="autoZero"/>
        <c:auto val="1"/>
        <c:lblAlgn val="ctr"/>
        <c:lblOffset val="100"/>
        <c:noMultiLvlLbl val="0"/>
      </c:catAx>
      <c:valAx>
        <c:axId val="197595904"/>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7593728"/>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10</a:t>
            </a:r>
          </a:p>
        </c:rich>
      </c:tx>
      <c:layout>
        <c:manualLayout>
          <c:xMode val="edge"/>
          <c:yMode val="edge"/>
          <c:x val="0.17466051940875812"/>
          <c:y val="4.6296392227287375E-2"/>
        </c:manualLayout>
      </c:layout>
      <c:overlay val="1"/>
    </c:title>
    <c:autoTitleDeleted val="0"/>
    <c:plotArea>
      <c:layout/>
      <c:barChart>
        <c:barDir val="col"/>
        <c:grouping val="clustered"/>
        <c:varyColors val="0"/>
        <c:ser>
          <c:idx val="0"/>
          <c:order val="0"/>
          <c:tx>
            <c:strRef>
              <c:f>Sheet1!$D$1</c:f>
              <c:strCache>
                <c:ptCount val="1"/>
                <c:pt idx="0">
                  <c:v>MTL1</c:v>
                </c:pt>
              </c:strCache>
            </c:strRef>
          </c:tx>
          <c:spPr>
            <a:solidFill>
              <a:srgbClr val="7030A0"/>
            </a:solidFill>
            <a:ln>
              <a:solidFill>
                <a:schemeClr val="tx1"/>
              </a:solidFill>
            </a:ln>
          </c:spPr>
          <c:invertIfNegative val="0"/>
          <c:val>
            <c:numRef>
              <c:f>Sheet1!$D$2:$D$20</c:f>
              <c:numCache>
                <c:formatCode>General</c:formatCode>
                <c:ptCount val="19"/>
                <c:pt idx="0">
                  <c:v>8.9204746844596811E-3</c:v>
                </c:pt>
                <c:pt idx="1">
                  <c:v>1.8246367574581437E-2</c:v>
                </c:pt>
                <c:pt idx="2">
                  <c:v>3.3430693684040808E-2</c:v>
                </c:pt>
                <c:pt idx="3">
                  <c:v>5.4865303305523194E-2</c:v>
                </c:pt>
                <c:pt idx="4">
                  <c:v>8.0655876389261777E-2</c:v>
                </c:pt>
                <c:pt idx="5">
                  <c:v>0.10620915776234385</c:v>
                </c:pt>
                <c:pt idx="6">
                  <c:v>0.12527862866310946</c:v>
                </c:pt>
                <c:pt idx="7">
                  <c:v>0.13236766522180732</c:v>
                </c:pt>
                <c:pt idx="8">
                  <c:v>0.12527862866310946</c:v>
                </c:pt>
                <c:pt idx="9">
                  <c:v>0.10620915776234385</c:v>
                </c:pt>
                <c:pt idx="10">
                  <c:v>8.0655876389261749E-2</c:v>
                </c:pt>
                <c:pt idx="11">
                  <c:v>5.4865303305523194E-2</c:v>
                </c:pt>
                <c:pt idx="12">
                  <c:v>3.3430693684040835E-2</c:v>
                </c:pt>
                <c:pt idx="13">
                  <c:v>1.8246367574581424E-2</c:v>
                </c:pt>
                <c:pt idx="14">
                  <c:v>8.9204746844596672E-3</c:v>
                </c:pt>
                <c:pt idx="15">
                  <c:v>3.9063991940803122E-3</c:v>
                </c:pt>
                <c:pt idx="16">
                  <c:v>1.5322813472258279E-3</c:v>
                </c:pt>
                <c:pt idx="17">
                  <c:v>5.3835570543447897E-4</c:v>
                </c:pt>
                <c:pt idx="18">
                  <c:v>1.6941984716711822E-4</c:v>
                </c:pt>
              </c:numCache>
            </c:numRef>
          </c:val>
          <c:extLst>
            <c:ext xmlns:c16="http://schemas.microsoft.com/office/drawing/2014/chart" uri="{C3380CC4-5D6E-409C-BE32-E72D297353CC}">
              <c16:uniqueId val="{00000000-8BCA-4687-A38B-EC445E610338}"/>
            </c:ext>
          </c:extLst>
        </c:ser>
        <c:ser>
          <c:idx val="1"/>
          <c:order val="1"/>
          <c:tx>
            <c:strRef>
              <c:f>Sheet1!$E$1</c:f>
              <c:strCache>
                <c:ptCount val="1"/>
                <c:pt idx="0">
                  <c:v>MTL2</c:v>
                </c:pt>
              </c:strCache>
            </c:strRef>
          </c:tx>
          <c:spPr>
            <a:solidFill>
              <a:srgbClr val="CC99FF"/>
            </a:solidFill>
            <a:ln>
              <a:solidFill>
                <a:schemeClr val="tx1"/>
              </a:solidFill>
            </a:ln>
          </c:spPr>
          <c:invertIfNegative val="0"/>
          <c:val>
            <c:numRef>
              <c:f>Sheet1!$E$2:$E$20</c:f>
              <c:numCache>
                <c:formatCode>General</c:formatCode>
                <c:ptCount val="19"/>
                <c:pt idx="0">
                  <c:v>3.9063991940802515E-3</c:v>
                </c:pt>
                <c:pt idx="1">
                  <c:v>8.9204746844596811E-3</c:v>
                </c:pt>
                <c:pt idx="2">
                  <c:v>1.8246367574581437E-2</c:v>
                </c:pt>
                <c:pt idx="3">
                  <c:v>3.3430693684040808E-2</c:v>
                </c:pt>
                <c:pt idx="4">
                  <c:v>5.4865303305523194E-2</c:v>
                </c:pt>
                <c:pt idx="5">
                  <c:v>8.0655876389261777E-2</c:v>
                </c:pt>
                <c:pt idx="6">
                  <c:v>0.10620915776234385</c:v>
                </c:pt>
                <c:pt idx="7">
                  <c:v>0.12527862866310946</c:v>
                </c:pt>
                <c:pt idx="8">
                  <c:v>0.13236766522180732</c:v>
                </c:pt>
                <c:pt idx="9">
                  <c:v>0.12527862866310946</c:v>
                </c:pt>
                <c:pt idx="10">
                  <c:v>0.10620915776234385</c:v>
                </c:pt>
                <c:pt idx="11">
                  <c:v>8.0655876389261749E-2</c:v>
                </c:pt>
                <c:pt idx="12">
                  <c:v>5.4865303305523194E-2</c:v>
                </c:pt>
                <c:pt idx="13">
                  <c:v>3.3430693684040835E-2</c:v>
                </c:pt>
                <c:pt idx="14">
                  <c:v>1.8246367574581424E-2</c:v>
                </c:pt>
                <c:pt idx="15">
                  <c:v>8.9204746844596672E-3</c:v>
                </c:pt>
                <c:pt idx="16">
                  <c:v>3.9063991940803122E-3</c:v>
                </c:pt>
                <c:pt idx="17">
                  <c:v>1.5322813472258279E-3</c:v>
                </c:pt>
                <c:pt idx="18">
                  <c:v>5.3835570543447897E-4</c:v>
                </c:pt>
              </c:numCache>
            </c:numRef>
          </c:val>
          <c:extLst>
            <c:ext xmlns:c16="http://schemas.microsoft.com/office/drawing/2014/chart" uri="{C3380CC4-5D6E-409C-BE32-E72D297353CC}">
              <c16:uniqueId val="{00000001-8BCA-4687-A38B-EC445E610338}"/>
            </c:ext>
          </c:extLst>
        </c:ser>
        <c:dLbls>
          <c:showLegendKey val="0"/>
          <c:showVal val="0"/>
          <c:showCatName val="0"/>
          <c:showSerName val="0"/>
          <c:showPercent val="0"/>
          <c:showBubbleSize val="0"/>
        </c:dLbls>
        <c:gapWidth val="150"/>
        <c:axId val="197642112"/>
        <c:axId val="197652480"/>
      </c:barChart>
      <c:catAx>
        <c:axId val="197642112"/>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7652480"/>
        <c:crosses val="autoZero"/>
        <c:auto val="1"/>
        <c:lblAlgn val="ctr"/>
        <c:lblOffset val="100"/>
        <c:noMultiLvlLbl val="0"/>
      </c:catAx>
      <c:valAx>
        <c:axId val="197652480"/>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7642112"/>
        <c:crosses val="autoZero"/>
        <c:crossBetween val="between"/>
      </c:valAx>
    </c:plotArea>
    <c:legend>
      <c:legendPos val="r"/>
      <c:overlay val="0"/>
      <c:txPr>
        <a:bodyPr/>
        <a:lstStyle/>
        <a:p>
          <a:pPr>
            <a:defRPr sz="1600"/>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9</a:t>
            </a:r>
          </a:p>
        </c:rich>
      </c:tx>
      <c:layout>
        <c:manualLayout>
          <c:xMode val="edge"/>
          <c:yMode val="edge"/>
          <c:x val="0.36190286155751"/>
          <c:y val="4.0204678362573097E-2"/>
        </c:manualLayout>
      </c:layout>
      <c:overlay val="1"/>
    </c:title>
    <c:autoTitleDeleted val="0"/>
    <c:plotArea>
      <c:layout/>
      <c:barChart>
        <c:barDir val="col"/>
        <c:grouping val="clustered"/>
        <c:varyColors val="0"/>
        <c:ser>
          <c:idx val="0"/>
          <c:order val="0"/>
          <c:tx>
            <c:strRef>
              <c:f>Sheet1!$B$1</c:f>
              <c:strCache>
                <c:ptCount val="1"/>
                <c:pt idx="0">
                  <c:v>FBL1</c:v>
                </c:pt>
              </c:strCache>
            </c:strRef>
          </c:tx>
          <c:spPr>
            <a:solidFill>
              <a:srgbClr val="7030A0"/>
            </a:solidFill>
            <a:ln>
              <a:solidFill>
                <a:schemeClr val="tx1"/>
              </a:solidFill>
            </a:ln>
          </c:spPr>
          <c:invertIfNegative val="0"/>
          <c:val>
            <c:numRef>
              <c:f>Sheet1!$B$2:$B$8</c:f>
              <c:numCache>
                <c:formatCode>General</c:formatCode>
                <c:ptCount val="7"/>
                <c:pt idx="0">
                  <c:v>2.8665029206664947E-7</c:v>
                </c:pt>
                <c:pt idx="1">
                  <c:v>1.349611380058214E-3</c:v>
                </c:pt>
                <c:pt idx="2">
                  <c:v>0.15730535589982689</c:v>
                </c:pt>
                <c:pt idx="3">
                  <c:v>0.68268949213708607</c:v>
                </c:pt>
                <c:pt idx="4">
                  <c:v>0.15730535589982686</c:v>
                </c:pt>
                <c:pt idx="5">
                  <c:v>1.3496113800581799E-3</c:v>
                </c:pt>
                <c:pt idx="6">
                  <c:v>2.866502920584324E-7</c:v>
                </c:pt>
              </c:numCache>
            </c:numRef>
          </c:val>
          <c:extLst>
            <c:ext xmlns:c16="http://schemas.microsoft.com/office/drawing/2014/chart" uri="{C3380CC4-5D6E-409C-BE32-E72D297353CC}">
              <c16:uniqueId val="{00000000-7F0B-4B34-88A1-5C0B5AE3D5D3}"/>
            </c:ext>
          </c:extLst>
        </c:ser>
        <c:ser>
          <c:idx val="1"/>
          <c:order val="1"/>
          <c:tx>
            <c:strRef>
              <c:f>Sheet1!$C$1</c:f>
              <c:strCache>
                <c:ptCount val="1"/>
                <c:pt idx="0">
                  <c:v>FBL2</c:v>
                </c:pt>
              </c:strCache>
            </c:strRef>
          </c:tx>
          <c:spPr>
            <a:solidFill>
              <a:srgbClr val="CC99FF"/>
            </a:solidFill>
            <a:ln>
              <a:solidFill>
                <a:schemeClr val="tx1"/>
              </a:solidFill>
            </a:ln>
          </c:spPr>
          <c:invertIfNegative val="0"/>
          <c:val>
            <c:numRef>
              <c:f>Sheet1!$C$2:$C$8</c:f>
              <c:numCache>
                <c:formatCode>General</c:formatCode>
                <c:ptCount val="7"/>
                <c:pt idx="0">
                  <c:v>1.349611380058214E-3</c:v>
                </c:pt>
                <c:pt idx="1">
                  <c:v>0.15730535589982689</c:v>
                </c:pt>
                <c:pt idx="2">
                  <c:v>0.68268949213708607</c:v>
                </c:pt>
                <c:pt idx="3">
                  <c:v>0.15730535589982686</c:v>
                </c:pt>
                <c:pt idx="4">
                  <c:v>1.3496113800581799E-3</c:v>
                </c:pt>
                <c:pt idx="5">
                  <c:v>2.866502920584324E-7</c:v>
                </c:pt>
                <c:pt idx="6">
                  <c:v>1.2798651027878805E-12</c:v>
                </c:pt>
              </c:numCache>
            </c:numRef>
          </c:val>
          <c:extLst>
            <c:ext xmlns:c16="http://schemas.microsoft.com/office/drawing/2014/chart" uri="{C3380CC4-5D6E-409C-BE32-E72D297353CC}">
              <c16:uniqueId val="{00000001-7F0B-4B34-88A1-5C0B5AE3D5D3}"/>
            </c:ext>
          </c:extLst>
        </c:ser>
        <c:dLbls>
          <c:showLegendKey val="0"/>
          <c:showVal val="0"/>
          <c:showCatName val="0"/>
          <c:showSerName val="0"/>
          <c:showPercent val="0"/>
          <c:showBubbleSize val="0"/>
        </c:dLbls>
        <c:gapWidth val="150"/>
        <c:axId val="197680128"/>
        <c:axId val="197702784"/>
      </c:barChart>
      <c:catAx>
        <c:axId val="197680128"/>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7702784"/>
        <c:crosses val="autoZero"/>
        <c:auto val="1"/>
        <c:lblAlgn val="ctr"/>
        <c:lblOffset val="100"/>
        <c:noMultiLvlLbl val="0"/>
      </c:catAx>
      <c:valAx>
        <c:axId val="197702784"/>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7680128"/>
        <c:crosses val="autoZero"/>
        <c:crossBetween val="between"/>
      </c:valAx>
    </c:plotArea>
    <c:legend>
      <c:legendPos val="r"/>
      <c:layout>
        <c:manualLayout>
          <c:xMode val="edge"/>
          <c:yMode val="edge"/>
          <c:x val="0.55304348530507763"/>
          <c:y val="0.16760425780110816"/>
          <c:w val="0.20690164501042307"/>
          <c:h val="0.14627296587926508"/>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10</a:t>
            </a:r>
          </a:p>
        </c:rich>
      </c:tx>
      <c:layout>
        <c:manualLayout>
          <c:xMode val="edge"/>
          <c:yMode val="edge"/>
          <c:x val="0.17466051940875812"/>
          <c:y val="4.6296392227287375E-2"/>
        </c:manualLayout>
      </c:layout>
      <c:overlay val="1"/>
    </c:title>
    <c:autoTitleDeleted val="0"/>
    <c:plotArea>
      <c:layout/>
      <c:barChart>
        <c:barDir val="col"/>
        <c:grouping val="clustered"/>
        <c:varyColors val="0"/>
        <c:ser>
          <c:idx val="0"/>
          <c:order val="0"/>
          <c:tx>
            <c:strRef>
              <c:f>Sheet1!$D$1</c:f>
              <c:strCache>
                <c:ptCount val="1"/>
                <c:pt idx="0">
                  <c:v>MTL1</c:v>
                </c:pt>
              </c:strCache>
            </c:strRef>
          </c:tx>
          <c:spPr>
            <a:solidFill>
              <a:srgbClr val="7030A0"/>
            </a:solidFill>
            <a:ln>
              <a:solidFill>
                <a:schemeClr val="tx1"/>
              </a:solidFill>
            </a:ln>
          </c:spPr>
          <c:invertIfNegative val="0"/>
          <c:val>
            <c:numRef>
              <c:f>Sheet1!$D$2:$D$20</c:f>
              <c:numCache>
                <c:formatCode>General</c:formatCode>
                <c:ptCount val="19"/>
                <c:pt idx="0">
                  <c:v>8.9204746844596811E-3</c:v>
                </c:pt>
                <c:pt idx="1">
                  <c:v>1.8246367574581437E-2</c:v>
                </c:pt>
                <c:pt idx="2">
                  <c:v>3.3430693684040808E-2</c:v>
                </c:pt>
                <c:pt idx="3">
                  <c:v>5.4865303305523194E-2</c:v>
                </c:pt>
                <c:pt idx="4">
                  <c:v>8.0655876389261777E-2</c:v>
                </c:pt>
                <c:pt idx="5">
                  <c:v>0.10620915776234385</c:v>
                </c:pt>
                <c:pt idx="6">
                  <c:v>0.12527862866310946</c:v>
                </c:pt>
                <c:pt idx="7">
                  <c:v>0.13236766522180732</c:v>
                </c:pt>
                <c:pt idx="8">
                  <c:v>0.12527862866310946</c:v>
                </c:pt>
                <c:pt idx="9">
                  <c:v>0.10620915776234385</c:v>
                </c:pt>
                <c:pt idx="10">
                  <c:v>8.0655876389261749E-2</c:v>
                </c:pt>
                <c:pt idx="11">
                  <c:v>5.4865303305523194E-2</c:v>
                </c:pt>
                <c:pt idx="12">
                  <c:v>3.3430693684040835E-2</c:v>
                </c:pt>
                <c:pt idx="13">
                  <c:v>1.8246367574581424E-2</c:v>
                </c:pt>
                <c:pt idx="14">
                  <c:v>8.9204746844596672E-3</c:v>
                </c:pt>
                <c:pt idx="15">
                  <c:v>3.9063991940803122E-3</c:v>
                </c:pt>
                <c:pt idx="16">
                  <c:v>1.5322813472258279E-3</c:v>
                </c:pt>
                <c:pt idx="17">
                  <c:v>5.3835570543447897E-4</c:v>
                </c:pt>
                <c:pt idx="18">
                  <c:v>1.6941984716711822E-4</c:v>
                </c:pt>
              </c:numCache>
            </c:numRef>
          </c:val>
          <c:extLst>
            <c:ext xmlns:c16="http://schemas.microsoft.com/office/drawing/2014/chart" uri="{C3380CC4-5D6E-409C-BE32-E72D297353CC}">
              <c16:uniqueId val="{00000000-CC44-4CD2-B8EE-E87C5BE59896}"/>
            </c:ext>
          </c:extLst>
        </c:ser>
        <c:ser>
          <c:idx val="1"/>
          <c:order val="1"/>
          <c:tx>
            <c:strRef>
              <c:f>Sheet1!$E$1</c:f>
              <c:strCache>
                <c:ptCount val="1"/>
                <c:pt idx="0">
                  <c:v>MTL2</c:v>
                </c:pt>
              </c:strCache>
            </c:strRef>
          </c:tx>
          <c:spPr>
            <a:solidFill>
              <a:srgbClr val="CC99FF"/>
            </a:solidFill>
            <a:ln>
              <a:solidFill>
                <a:schemeClr val="tx1"/>
              </a:solidFill>
            </a:ln>
          </c:spPr>
          <c:invertIfNegative val="0"/>
          <c:val>
            <c:numRef>
              <c:f>Sheet1!$E$2:$E$20</c:f>
              <c:numCache>
                <c:formatCode>General</c:formatCode>
                <c:ptCount val="19"/>
                <c:pt idx="0">
                  <c:v>3.9063991940802515E-3</c:v>
                </c:pt>
                <c:pt idx="1">
                  <c:v>8.9204746844596811E-3</c:v>
                </c:pt>
                <c:pt idx="2">
                  <c:v>1.8246367574581437E-2</c:v>
                </c:pt>
                <c:pt idx="3">
                  <c:v>3.3430693684040808E-2</c:v>
                </c:pt>
                <c:pt idx="4">
                  <c:v>5.4865303305523194E-2</c:v>
                </c:pt>
                <c:pt idx="5">
                  <c:v>8.0655876389261777E-2</c:v>
                </c:pt>
                <c:pt idx="6">
                  <c:v>0.10620915776234385</c:v>
                </c:pt>
                <c:pt idx="7">
                  <c:v>0.12527862866310946</c:v>
                </c:pt>
                <c:pt idx="8">
                  <c:v>0.13236766522180732</c:v>
                </c:pt>
                <c:pt idx="9">
                  <c:v>0.12527862866310946</c:v>
                </c:pt>
                <c:pt idx="10">
                  <c:v>0.10620915776234385</c:v>
                </c:pt>
                <c:pt idx="11">
                  <c:v>8.0655876389261749E-2</c:v>
                </c:pt>
                <c:pt idx="12">
                  <c:v>5.4865303305523194E-2</c:v>
                </c:pt>
                <c:pt idx="13">
                  <c:v>3.3430693684040835E-2</c:v>
                </c:pt>
                <c:pt idx="14">
                  <c:v>1.8246367574581424E-2</c:v>
                </c:pt>
                <c:pt idx="15">
                  <c:v>8.9204746844596672E-3</c:v>
                </c:pt>
                <c:pt idx="16">
                  <c:v>3.9063991940803122E-3</c:v>
                </c:pt>
                <c:pt idx="17">
                  <c:v>1.5322813472258279E-3</c:v>
                </c:pt>
                <c:pt idx="18">
                  <c:v>5.3835570543447897E-4</c:v>
                </c:pt>
              </c:numCache>
            </c:numRef>
          </c:val>
          <c:extLst>
            <c:ext xmlns:c16="http://schemas.microsoft.com/office/drawing/2014/chart" uri="{C3380CC4-5D6E-409C-BE32-E72D297353CC}">
              <c16:uniqueId val="{00000001-CC44-4CD2-B8EE-E87C5BE59896}"/>
            </c:ext>
          </c:extLst>
        </c:ser>
        <c:dLbls>
          <c:showLegendKey val="0"/>
          <c:showVal val="0"/>
          <c:showCatName val="0"/>
          <c:showSerName val="0"/>
          <c:showPercent val="0"/>
          <c:showBubbleSize val="0"/>
        </c:dLbls>
        <c:gapWidth val="150"/>
        <c:axId val="197724416"/>
        <c:axId val="197734784"/>
      </c:barChart>
      <c:catAx>
        <c:axId val="197724416"/>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7734784"/>
        <c:crosses val="autoZero"/>
        <c:auto val="1"/>
        <c:lblAlgn val="ctr"/>
        <c:lblOffset val="100"/>
        <c:noMultiLvlLbl val="0"/>
      </c:catAx>
      <c:valAx>
        <c:axId val="197734784"/>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7724416"/>
        <c:crosses val="autoZero"/>
        <c:crossBetween val="between"/>
      </c:valAx>
    </c:plotArea>
    <c:legend>
      <c:legendPos val="r"/>
      <c:layout>
        <c:manualLayout>
          <c:xMode val="edge"/>
          <c:yMode val="edge"/>
          <c:x val="0.72094472929255937"/>
          <c:y val="9.7234429998575761E-2"/>
          <c:w val="0.12207852652139413"/>
          <c:h val="0.15307635964109137"/>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Figure 9</a:t>
            </a:r>
          </a:p>
        </c:rich>
      </c:tx>
      <c:layout>
        <c:manualLayout>
          <c:xMode val="edge"/>
          <c:yMode val="edge"/>
          <c:x val="0.36190286155751"/>
          <c:y val="4.0204678362573097E-2"/>
        </c:manualLayout>
      </c:layout>
      <c:overlay val="1"/>
    </c:title>
    <c:autoTitleDeleted val="0"/>
    <c:plotArea>
      <c:layout/>
      <c:barChart>
        <c:barDir val="col"/>
        <c:grouping val="clustered"/>
        <c:varyColors val="0"/>
        <c:ser>
          <c:idx val="0"/>
          <c:order val="0"/>
          <c:tx>
            <c:strRef>
              <c:f>Sheet1!$B$1</c:f>
              <c:strCache>
                <c:ptCount val="1"/>
                <c:pt idx="0">
                  <c:v>FBL1</c:v>
                </c:pt>
              </c:strCache>
            </c:strRef>
          </c:tx>
          <c:spPr>
            <a:solidFill>
              <a:srgbClr val="7030A0"/>
            </a:solidFill>
            <a:ln>
              <a:solidFill>
                <a:schemeClr val="tx1"/>
              </a:solidFill>
            </a:ln>
          </c:spPr>
          <c:invertIfNegative val="0"/>
          <c:val>
            <c:numRef>
              <c:f>Sheet1!$B$2:$B$8</c:f>
              <c:numCache>
                <c:formatCode>General</c:formatCode>
                <c:ptCount val="7"/>
                <c:pt idx="0">
                  <c:v>2.8665029206664947E-7</c:v>
                </c:pt>
                <c:pt idx="1">
                  <c:v>1.349611380058214E-3</c:v>
                </c:pt>
                <c:pt idx="2">
                  <c:v>0.15730535589982689</c:v>
                </c:pt>
                <c:pt idx="3">
                  <c:v>0.68268949213708607</c:v>
                </c:pt>
                <c:pt idx="4">
                  <c:v>0.15730535589982686</c:v>
                </c:pt>
                <c:pt idx="5">
                  <c:v>1.3496113800581799E-3</c:v>
                </c:pt>
                <c:pt idx="6">
                  <c:v>2.866502920584324E-7</c:v>
                </c:pt>
              </c:numCache>
            </c:numRef>
          </c:val>
          <c:extLst>
            <c:ext xmlns:c16="http://schemas.microsoft.com/office/drawing/2014/chart" uri="{C3380CC4-5D6E-409C-BE32-E72D297353CC}">
              <c16:uniqueId val="{00000000-47C8-42C3-83DD-DD6A7E72A9CB}"/>
            </c:ext>
          </c:extLst>
        </c:ser>
        <c:ser>
          <c:idx val="1"/>
          <c:order val="1"/>
          <c:tx>
            <c:strRef>
              <c:f>Sheet1!$C$1</c:f>
              <c:strCache>
                <c:ptCount val="1"/>
                <c:pt idx="0">
                  <c:v>FBL2</c:v>
                </c:pt>
              </c:strCache>
            </c:strRef>
          </c:tx>
          <c:spPr>
            <a:solidFill>
              <a:srgbClr val="CC99FF"/>
            </a:solidFill>
            <a:ln>
              <a:solidFill>
                <a:schemeClr val="tx1"/>
              </a:solidFill>
            </a:ln>
          </c:spPr>
          <c:invertIfNegative val="0"/>
          <c:val>
            <c:numRef>
              <c:f>Sheet1!$C$2:$C$8</c:f>
              <c:numCache>
                <c:formatCode>General</c:formatCode>
                <c:ptCount val="7"/>
                <c:pt idx="0">
                  <c:v>1.349611380058214E-3</c:v>
                </c:pt>
                <c:pt idx="1">
                  <c:v>0.15730535589982689</c:v>
                </c:pt>
                <c:pt idx="2">
                  <c:v>0.68268949213708607</c:v>
                </c:pt>
                <c:pt idx="3">
                  <c:v>0.15730535589982686</c:v>
                </c:pt>
                <c:pt idx="4">
                  <c:v>1.3496113800581799E-3</c:v>
                </c:pt>
                <c:pt idx="5">
                  <c:v>2.866502920584324E-7</c:v>
                </c:pt>
                <c:pt idx="6">
                  <c:v>1.2798651027878805E-12</c:v>
                </c:pt>
              </c:numCache>
            </c:numRef>
          </c:val>
          <c:extLst>
            <c:ext xmlns:c16="http://schemas.microsoft.com/office/drawing/2014/chart" uri="{C3380CC4-5D6E-409C-BE32-E72D297353CC}">
              <c16:uniqueId val="{00000001-47C8-42C3-83DD-DD6A7E72A9CB}"/>
            </c:ext>
          </c:extLst>
        </c:ser>
        <c:dLbls>
          <c:showLegendKey val="0"/>
          <c:showVal val="0"/>
          <c:showCatName val="0"/>
          <c:showSerName val="0"/>
          <c:showPercent val="0"/>
          <c:showBubbleSize val="0"/>
        </c:dLbls>
        <c:gapWidth val="150"/>
        <c:axId val="197778816"/>
        <c:axId val="197785088"/>
      </c:barChart>
      <c:catAx>
        <c:axId val="197778816"/>
        <c:scaling>
          <c:orientation val="minMax"/>
        </c:scaling>
        <c:delete val="0"/>
        <c:axPos val="b"/>
        <c:title>
          <c:tx>
            <c:rich>
              <a:bodyPr/>
              <a:lstStyle/>
              <a:p>
                <a:pPr>
                  <a:defRPr sz="1600"/>
                </a:pPr>
                <a:r>
                  <a:rPr lang="en-US" sz="1600"/>
                  <a:t>leaf width (cm)</a:t>
                </a:r>
              </a:p>
            </c:rich>
          </c:tx>
          <c:overlay val="0"/>
        </c:title>
        <c:majorTickMark val="out"/>
        <c:minorTickMark val="none"/>
        <c:tickLblPos val="nextTo"/>
        <c:txPr>
          <a:bodyPr/>
          <a:lstStyle/>
          <a:p>
            <a:pPr>
              <a:defRPr sz="1400"/>
            </a:pPr>
            <a:endParaRPr lang="en-US"/>
          </a:p>
        </c:txPr>
        <c:crossAx val="197785088"/>
        <c:crosses val="autoZero"/>
        <c:auto val="1"/>
        <c:lblAlgn val="ctr"/>
        <c:lblOffset val="100"/>
        <c:noMultiLvlLbl val="0"/>
      </c:catAx>
      <c:valAx>
        <c:axId val="197785088"/>
        <c:scaling>
          <c:orientation val="minMax"/>
        </c:scaling>
        <c:delete val="0"/>
        <c:axPos val="l"/>
        <c:majorGridlines/>
        <c:title>
          <c:tx>
            <c:rich>
              <a:bodyPr rot="-5400000" vert="horz"/>
              <a:lstStyle/>
              <a:p>
                <a:pPr>
                  <a:defRPr sz="1600"/>
                </a:pPr>
                <a:r>
                  <a:rPr lang="en-US" sz="1600"/>
                  <a:t>relative frequency</a:t>
                </a:r>
              </a:p>
            </c:rich>
          </c:tx>
          <c:overlay val="0"/>
        </c:title>
        <c:numFmt formatCode="General" sourceLinked="1"/>
        <c:majorTickMark val="out"/>
        <c:minorTickMark val="none"/>
        <c:tickLblPos val="nextTo"/>
        <c:txPr>
          <a:bodyPr/>
          <a:lstStyle/>
          <a:p>
            <a:pPr>
              <a:defRPr sz="1400"/>
            </a:pPr>
            <a:endParaRPr lang="en-US"/>
          </a:p>
        </c:txPr>
        <c:crossAx val="197778816"/>
        <c:crosses val="autoZero"/>
        <c:crossBetween val="between"/>
      </c:valAx>
    </c:plotArea>
    <c:legend>
      <c:legendPos val="r"/>
      <c:layout>
        <c:manualLayout>
          <c:xMode val="edge"/>
          <c:yMode val="edge"/>
          <c:x val="0.55304348530507763"/>
          <c:y val="0.16760425780110816"/>
          <c:w val="0.20690164501042307"/>
          <c:h val="0.14627296587926508"/>
        </c:manualLayout>
      </c:layout>
      <c:overlay val="0"/>
      <c:spPr>
        <a:solidFill>
          <a:schemeClr val="bg1"/>
        </a:solidFill>
      </c:spPr>
      <c:txPr>
        <a:bodyPr/>
        <a:lstStyle/>
        <a:p>
          <a:pPr>
            <a:defRPr sz="160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16EB776-0520-417D-A778-9386D31D402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cs typeface="+mn-cs"/>
              </a:defRPr>
            </a:lvl1pPr>
          </a:lstStyle>
          <a:p>
            <a:pPr>
              <a:defRPr/>
            </a:pPr>
            <a:endParaRPr lang="en-US"/>
          </a:p>
        </p:txBody>
      </p:sp>
      <p:sp>
        <p:nvSpPr>
          <p:cNvPr id="97283" name="Rectangle 3">
            <a:extLst>
              <a:ext uri="{FF2B5EF4-FFF2-40B4-BE49-F238E27FC236}">
                <a16:creationId xmlns:a16="http://schemas.microsoft.com/office/drawing/2014/main" id="{A78AAC14-A252-47B6-877A-C9EEEEC99AB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cs typeface="+mn-cs"/>
              </a:defRPr>
            </a:lvl1pPr>
          </a:lstStyle>
          <a:p>
            <a:pPr>
              <a:defRPr/>
            </a:pPr>
            <a:endParaRPr lang="en-US"/>
          </a:p>
        </p:txBody>
      </p:sp>
      <p:sp>
        <p:nvSpPr>
          <p:cNvPr id="243716" name="Rectangle 4">
            <a:extLst>
              <a:ext uri="{FF2B5EF4-FFF2-40B4-BE49-F238E27FC236}">
                <a16:creationId xmlns:a16="http://schemas.microsoft.com/office/drawing/2014/main" id="{A7217341-26CC-4F56-AD0E-25B275E08CF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5">
            <a:extLst>
              <a:ext uri="{FF2B5EF4-FFF2-40B4-BE49-F238E27FC236}">
                <a16:creationId xmlns:a16="http://schemas.microsoft.com/office/drawing/2014/main" id="{E994C8D0-E1CD-4EA9-9CC7-CE0253FCACA0}"/>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7286" name="Rectangle 6">
            <a:extLst>
              <a:ext uri="{FF2B5EF4-FFF2-40B4-BE49-F238E27FC236}">
                <a16:creationId xmlns:a16="http://schemas.microsoft.com/office/drawing/2014/main" id="{AE93C7DD-1AE8-42B0-81F3-191C8245C9A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cs typeface="+mn-cs"/>
              </a:defRPr>
            </a:lvl1pPr>
          </a:lstStyle>
          <a:p>
            <a:pPr>
              <a:defRPr/>
            </a:pPr>
            <a:endParaRPr lang="en-US"/>
          </a:p>
        </p:txBody>
      </p:sp>
      <p:sp>
        <p:nvSpPr>
          <p:cNvPr id="97287" name="Rectangle 7">
            <a:extLst>
              <a:ext uri="{FF2B5EF4-FFF2-40B4-BE49-F238E27FC236}">
                <a16:creationId xmlns:a16="http://schemas.microsoft.com/office/drawing/2014/main" id="{8302E1B5-36BE-40B5-9F53-248D88D0EC24}"/>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defRPr>
            </a:lvl1pPr>
          </a:lstStyle>
          <a:p>
            <a:fld id="{9A12B685-4D80-439A-ACC7-7B60B6B1680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89CC77A-021C-4F52-84E6-03B54FFE40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47E9F7-A3D3-483A-BB76-2BB18F57CB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D27F2BB-3B5C-4D22-ABF0-C85A339B7149}"/>
              </a:ext>
            </a:extLst>
          </p:cNvPr>
          <p:cNvSpPr>
            <a:spLocks noGrp="1" noChangeArrowheads="1"/>
          </p:cNvSpPr>
          <p:nvPr>
            <p:ph type="sldNum" sz="quarter" idx="12"/>
          </p:nvPr>
        </p:nvSpPr>
        <p:spPr>
          <a:ln/>
        </p:spPr>
        <p:txBody>
          <a:bodyPr/>
          <a:lstStyle>
            <a:lvl1pPr>
              <a:defRPr/>
            </a:lvl1pPr>
          </a:lstStyle>
          <a:p>
            <a:fld id="{B989187B-58FB-48BC-A137-9E4AA2228211}" type="slidenum">
              <a:rPr lang="en-US" altLang="en-US"/>
              <a:pPr/>
              <a:t>‹#›</a:t>
            </a:fld>
            <a:endParaRPr lang="en-US" altLang="en-US"/>
          </a:p>
        </p:txBody>
      </p:sp>
    </p:spTree>
    <p:extLst>
      <p:ext uri="{BB962C8B-B14F-4D97-AF65-F5344CB8AC3E}">
        <p14:creationId xmlns:p14="http://schemas.microsoft.com/office/powerpoint/2010/main" val="291146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3DC734-D837-4A4C-BBA6-9D3211FC77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9F71AFE-7CF0-49CB-8BF7-02231DCC8B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D383072-BA03-4655-88CE-AD9FAAB30D4B}"/>
              </a:ext>
            </a:extLst>
          </p:cNvPr>
          <p:cNvSpPr>
            <a:spLocks noGrp="1" noChangeArrowheads="1"/>
          </p:cNvSpPr>
          <p:nvPr>
            <p:ph type="sldNum" sz="quarter" idx="12"/>
          </p:nvPr>
        </p:nvSpPr>
        <p:spPr>
          <a:ln/>
        </p:spPr>
        <p:txBody>
          <a:bodyPr/>
          <a:lstStyle>
            <a:lvl1pPr>
              <a:defRPr/>
            </a:lvl1pPr>
          </a:lstStyle>
          <a:p>
            <a:fld id="{58F6FAF8-9F16-4429-A8E7-2635E75D4B5D}" type="slidenum">
              <a:rPr lang="en-US" altLang="en-US"/>
              <a:pPr/>
              <a:t>‹#›</a:t>
            </a:fld>
            <a:endParaRPr lang="en-US" altLang="en-US"/>
          </a:p>
        </p:txBody>
      </p:sp>
    </p:spTree>
    <p:extLst>
      <p:ext uri="{BB962C8B-B14F-4D97-AF65-F5344CB8AC3E}">
        <p14:creationId xmlns:p14="http://schemas.microsoft.com/office/powerpoint/2010/main" val="180125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8A524A-FD17-4B60-BC8A-7C07F978E4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D339A0-2A1B-4D3E-B8AE-5229D35A80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D755A4-4CAD-48F2-912A-DCFC2170D4A4}"/>
              </a:ext>
            </a:extLst>
          </p:cNvPr>
          <p:cNvSpPr>
            <a:spLocks noGrp="1" noChangeArrowheads="1"/>
          </p:cNvSpPr>
          <p:nvPr>
            <p:ph type="sldNum" sz="quarter" idx="12"/>
          </p:nvPr>
        </p:nvSpPr>
        <p:spPr>
          <a:ln/>
        </p:spPr>
        <p:txBody>
          <a:bodyPr/>
          <a:lstStyle>
            <a:lvl1pPr>
              <a:defRPr/>
            </a:lvl1pPr>
          </a:lstStyle>
          <a:p>
            <a:fld id="{08C0FA28-CBFF-4E74-8A17-DD2F935BD219}" type="slidenum">
              <a:rPr lang="en-US" altLang="en-US"/>
              <a:pPr/>
              <a:t>‹#›</a:t>
            </a:fld>
            <a:endParaRPr lang="en-US" altLang="en-US"/>
          </a:p>
        </p:txBody>
      </p:sp>
    </p:spTree>
    <p:extLst>
      <p:ext uri="{BB962C8B-B14F-4D97-AF65-F5344CB8AC3E}">
        <p14:creationId xmlns:p14="http://schemas.microsoft.com/office/powerpoint/2010/main" val="353309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F39BF70-D0DB-49BC-96A7-D94C0CA750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CA239A-E1B5-41FC-B5F9-35ED3FA0B2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5D950C-E58E-4E37-A498-12FA53DEFDF9}"/>
              </a:ext>
            </a:extLst>
          </p:cNvPr>
          <p:cNvSpPr>
            <a:spLocks noGrp="1" noChangeArrowheads="1"/>
          </p:cNvSpPr>
          <p:nvPr>
            <p:ph type="sldNum" sz="quarter" idx="12"/>
          </p:nvPr>
        </p:nvSpPr>
        <p:spPr>
          <a:ln/>
        </p:spPr>
        <p:txBody>
          <a:bodyPr/>
          <a:lstStyle>
            <a:lvl1pPr>
              <a:defRPr/>
            </a:lvl1pPr>
          </a:lstStyle>
          <a:p>
            <a:fld id="{8EA88EDC-10A8-4A88-BB89-75C6D8D20B49}" type="slidenum">
              <a:rPr lang="en-US" altLang="en-US"/>
              <a:pPr/>
              <a:t>‹#›</a:t>
            </a:fld>
            <a:endParaRPr lang="en-US" altLang="en-US"/>
          </a:p>
        </p:txBody>
      </p:sp>
    </p:spTree>
    <p:extLst>
      <p:ext uri="{BB962C8B-B14F-4D97-AF65-F5344CB8AC3E}">
        <p14:creationId xmlns:p14="http://schemas.microsoft.com/office/powerpoint/2010/main" val="34180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10F8122-2D70-4917-9792-E06E43BA577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89B9026-97F7-4F0B-893B-3D7AB7FB8D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14E5213-2CA2-46FD-8B9F-804EBECA2AE4}"/>
              </a:ext>
            </a:extLst>
          </p:cNvPr>
          <p:cNvSpPr>
            <a:spLocks noGrp="1" noChangeArrowheads="1"/>
          </p:cNvSpPr>
          <p:nvPr>
            <p:ph type="sldNum" sz="quarter" idx="12"/>
          </p:nvPr>
        </p:nvSpPr>
        <p:spPr>
          <a:ln/>
        </p:spPr>
        <p:txBody>
          <a:bodyPr/>
          <a:lstStyle>
            <a:lvl1pPr>
              <a:defRPr/>
            </a:lvl1pPr>
          </a:lstStyle>
          <a:p>
            <a:fld id="{103CAB73-C470-47FE-A46F-B5E723869403}" type="slidenum">
              <a:rPr lang="en-US" altLang="en-US"/>
              <a:pPr/>
              <a:t>‹#›</a:t>
            </a:fld>
            <a:endParaRPr lang="en-US" altLang="en-US"/>
          </a:p>
        </p:txBody>
      </p:sp>
    </p:spTree>
    <p:extLst>
      <p:ext uri="{BB962C8B-B14F-4D97-AF65-F5344CB8AC3E}">
        <p14:creationId xmlns:p14="http://schemas.microsoft.com/office/powerpoint/2010/main" val="2736051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7A4E84E-3BC0-4CEC-9739-E084B0F1AA86}"/>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F41D1AB2-1945-4C67-8ABF-26284873E9B9}"/>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2BF3D8EA-E0EF-441C-8285-427F4DE56E89}"/>
              </a:ext>
            </a:extLst>
          </p:cNvPr>
          <p:cNvSpPr>
            <a:spLocks noGrp="1" noChangeArrowheads="1"/>
          </p:cNvSpPr>
          <p:nvPr>
            <p:ph type="sldNum" sz="quarter" idx="12"/>
          </p:nvPr>
        </p:nvSpPr>
        <p:spPr/>
        <p:txBody>
          <a:bodyPr/>
          <a:lstStyle>
            <a:lvl1pPr>
              <a:defRPr b="1"/>
            </a:lvl1pPr>
          </a:lstStyle>
          <a:p>
            <a:fld id="{8415A19B-D795-4D20-975A-5158DB79FB72}" type="slidenum">
              <a:rPr lang="en-US" altLang="en-US"/>
              <a:pPr/>
              <a:t>‹#›</a:t>
            </a:fld>
            <a:endParaRPr lang="en-US" altLang="en-US"/>
          </a:p>
        </p:txBody>
      </p:sp>
    </p:spTree>
    <p:extLst>
      <p:ext uri="{BB962C8B-B14F-4D97-AF65-F5344CB8AC3E}">
        <p14:creationId xmlns:p14="http://schemas.microsoft.com/office/powerpoint/2010/main" val="2271739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FA22CF-2C26-4C70-8637-A10FFE1A2DD6}"/>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A9EA5887-428E-4416-B837-B8DD5A17BDE5}"/>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86708194-AE91-40F2-92B8-CEE4CDB4E870}"/>
              </a:ext>
            </a:extLst>
          </p:cNvPr>
          <p:cNvSpPr>
            <a:spLocks noGrp="1" noChangeArrowheads="1"/>
          </p:cNvSpPr>
          <p:nvPr>
            <p:ph type="sldNum" sz="quarter" idx="12"/>
          </p:nvPr>
        </p:nvSpPr>
        <p:spPr/>
        <p:txBody>
          <a:bodyPr/>
          <a:lstStyle>
            <a:lvl1pPr>
              <a:defRPr b="1"/>
            </a:lvl1pPr>
          </a:lstStyle>
          <a:p>
            <a:fld id="{977AD1AD-DD0F-4835-BF87-C76F6A57B3CE}" type="slidenum">
              <a:rPr lang="en-US" altLang="en-US"/>
              <a:pPr/>
              <a:t>‹#›</a:t>
            </a:fld>
            <a:endParaRPr lang="en-US" altLang="en-US"/>
          </a:p>
        </p:txBody>
      </p:sp>
    </p:spTree>
    <p:extLst>
      <p:ext uri="{BB962C8B-B14F-4D97-AF65-F5344CB8AC3E}">
        <p14:creationId xmlns:p14="http://schemas.microsoft.com/office/powerpoint/2010/main" val="467641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ED5CA5-9F1E-4866-B4A0-8FBCBE4F944C}"/>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9D4BDE5F-5905-4D2A-82D1-8A1AA7A7287D}"/>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7161752F-2F6F-4558-AC32-C9C7F271FE1B}"/>
              </a:ext>
            </a:extLst>
          </p:cNvPr>
          <p:cNvSpPr>
            <a:spLocks noGrp="1" noChangeArrowheads="1"/>
          </p:cNvSpPr>
          <p:nvPr>
            <p:ph type="sldNum" sz="quarter" idx="12"/>
          </p:nvPr>
        </p:nvSpPr>
        <p:spPr/>
        <p:txBody>
          <a:bodyPr/>
          <a:lstStyle>
            <a:lvl1pPr>
              <a:defRPr b="1"/>
            </a:lvl1pPr>
          </a:lstStyle>
          <a:p>
            <a:fld id="{2F436590-73D6-4D4D-88AF-A6534BF19D50}" type="slidenum">
              <a:rPr lang="en-US" altLang="en-US"/>
              <a:pPr/>
              <a:t>‹#›</a:t>
            </a:fld>
            <a:endParaRPr lang="en-US" altLang="en-US"/>
          </a:p>
        </p:txBody>
      </p:sp>
    </p:spTree>
    <p:extLst>
      <p:ext uri="{BB962C8B-B14F-4D97-AF65-F5344CB8AC3E}">
        <p14:creationId xmlns:p14="http://schemas.microsoft.com/office/powerpoint/2010/main" val="578951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8B4E49-7829-4DBE-BE59-CA1358A72B9C}"/>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32DE5A16-2F24-4AE1-B232-945679C11DF2}"/>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3D282645-C4A6-4D8D-A712-BC31FF069588}"/>
              </a:ext>
            </a:extLst>
          </p:cNvPr>
          <p:cNvSpPr>
            <a:spLocks noGrp="1" noChangeArrowheads="1"/>
          </p:cNvSpPr>
          <p:nvPr>
            <p:ph type="sldNum" sz="quarter" idx="12"/>
          </p:nvPr>
        </p:nvSpPr>
        <p:spPr/>
        <p:txBody>
          <a:bodyPr/>
          <a:lstStyle>
            <a:lvl1pPr>
              <a:defRPr b="1"/>
            </a:lvl1pPr>
          </a:lstStyle>
          <a:p>
            <a:fld id="{56F06181-CFE9-4196-80FC-9C912AE40BF0}" type="slidenum">
              <a:rPr lang="en-US" altLang="en-US"/>
              <a:pPr/>
              <a:t>‹#›</a:t>
            </a:fld>
            <a:endParaRPr lang="en-US" altLang="en-US"/>
          </a:p>
        </p:txBody>
      </p:sp>
    </p:spTree>
    <p:extLst>
      <p:ext uri="{BB962C8B-B14F-4D97-AF65-F5344CB8AC3E}">
        <p14:creationId xmlns:p14="http://schemas.microsoft.com/office/powerpoint/2010/main" val="1700908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AE89ECF-AEE9-4A7F-BAD5-18834A6360D9}"/>
              </a:ext>
            </a:extLst>
          </p:cNvPr>
          <p:cNvSpPr>
            <a:spLocks noGrp="1" noChangeArrowheads="1"/>
          </p:cNvSpPr>
          <p:nvPr>
            <p:ph type="dt" sz="half" idx="10"/>
          </p:nvPr>
        </p:nvSpPr>
        <p:spPr/>
        <p:txBody>
          <a:bodyPr/>
          <a:lstStyle>
            <a:lvl1pPr>
              <a:defRPr b="1"/>
            </a:lvl1pPr>
          </a:lstStyle>
          <a:p>
            <a:pPr>
              <a:defRPr/>
            </a:pPr>
            <a:endParaRPr lang="en-US"/>
          </a:p>
        </p:txBody>
      </p:sp>
      <p:sp>
        <p:nvSpPr>
          <p:cNvPr id="8" name="Rectangle 5">
            <a:extLst>
              <a:ext uri="{FF2B5EF4-FFF2-40B4-BE49-F238E27FC236}">
                <a16:creationId xmlns:a16="http://schemas.microsoft.com/office/drawing/2014/main" id="{38CC4286-35E9-4B6D-B37A-1C30533E5C5A}"/>
              </a:ext>
            </a:extLst>
          </p:cNvPr>
          <p:cNvSpPr>
            <a:spLocks noGrp="1" noChangeArrowheads="1"/>
          </p:cNvSpPr>
          <p:nvPr>
            <p:ph type="ftr" sz="quarter" idx="11"/>
          </p:nvPr>
        </p:nvSpPr>
        <p:spPr/>
        <p:txBody>
          <a:bodyPr/>
          <a:lstStyle>
            <a:lvl1pPr>
              <a:defRPr b="1"/>
            </a:lvl1pPr>
          </a:lstStyle>
          <a:p>
            <a:pPr>
              <a:defRPr/>
            </a:pPr>
            <a:endParaRPr lang="en-US"/>
          </a:p>
        </p:txBody>
      </p:sp>
      <p:sp>
        <p:nvSpPr>
          <p:cNvPr id="9" name="Rectangle 6">
            <a:extLst>
              <a:ext uri="{FF2B5EF4-FFF2-40B4-BE49-F238E27FC236}">
                <a16:creationId xmlns:a16="http://schemas.microsoft.com/office/drawing/2014/main" id="{231F3186-51AB-47D3-975E-9D8755D4E930}"/>
              </a:ext>
            </a:extLst>
          </p:cNvPr>
          <p:cNvSpPr>
            <a:spLocks noGrp="1" noChangeArrowheads="1"/>
          </p:cNvSpPr>
          <p:nvPr>
            <p:ph type="sldNum" sz="quarter" idx="12"/>
          </p:nvPr>
        </p:nvSpPr>
        <p:spPr/>
        <p:txBody>
          <a:bodyPr/>
          <a:lstStyle>
            <a:lvl1pPr>
              <a:defRPr b="1"/>
            </a:lvl1pPr>
          </a:lstStyle>
          <a:p>
            <a:fld id="{09C0FD26-E914-4CA3-AB83-C08623ECD8F7}" type="slidenum">
              <a:rPr lang="en-US" altLang="en-US"/>
              <a:pPr/>
              <a:t>‹#›</a:t>
            </a:fld>
            <a:endParaRPr lang="en-US" altLang="en-US"/>
          </a:p>
        </p:txBody>
      </p:sp>
    </p:spTree>
    <p:extLst>
      <p:ext uri="{BB962C8B-B14F-4D97-AF65-F5344CB8AC3E}">
        <p14:creationId xmlns:p14="http://schemas.microsoft.com/office/powerpoint/2010/main" val="1522466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EB1F0BC-C41A-468E-814E-0B4DB06D902C}"/>
              </a:ext>
            </a:extLst>
          </p:cNvPr>
          <p:cNvSpPr>
            <a:spLocks noGrp="1" noChangeArrowheads="1"/>
          </p:cNvSpPr>
          <p:nvPr>
            <p:ph type="dt" sz="half" idx="10"/>
          </p:nvPr>
        </p:nvSpPr>
        <p:spPr/>
        <p:txBody>
          <a:bodyPr/>
          <a:lstStyle>
            <a:lvl1pPr>
              <a:defRPr b="1"/>
            </a:lvl1pPr>
          </a:lstStyle>
          <a:p>
            <a:pPr>
              <a:defRPr/>
            </a:pPr>
            <a:endParaRPr lang="en-US"/>
          </a:p>
        </p:txBody>
      </p:sp>
      <p:sp>
        <p:nvSpPr>
          <p:cNvPr id="4" name="Rectangle 5">
            <a:extLst>
              <a:ext uri="{FF2B5EF4-FFF2-40B4-BE49-F238E27FC236}">
                <a16:creationId xmlns:a16="http://schemas.microsoft.com/office/drawing/2014/main" id="{6770910D-D307-4DD4-BA63-EC083C6CE89D}"/>
              </a:ext>
            </a:extLst>
          </p:cNvPr>
          <p:cNvSpPr>
            <a:spLocks noGrp="1" noChangeArrowheads="1"/>
          </p:cNvSpPr>
          <p:nvPr>
            <p:ph type="ftr" sz="quarter" idx="11"/>
          </p:nvPr>
        </p:nvSpPr>
        <p:spPr/>
        <p:txBody>
          <a:bodyPr/>
          <a:lstStyle>
            <a:lvl1pPr>
              <a:defRPr b="1"/>
            </a:lvl1pPr>
          </a:lstStyle>
          <a:p>
            <a:pPr>
              <a:defRPr/>
            </a:pPr>
            <a:endParaRPr lang="en-US"/>
          </a:p>
        </p:txBody>
      </p:sp>
      <p:sp>
        <p:nvSpPr>
          <p:cNvPr id="5" name="Rectangle 6">
            <a:extLst>
              <a:ext uri="{FF2B5EF4-FFF2-40B4-BE49-F238E27FC236}">
                <a16:creationId xmlns:a16="http://schemas.microsoft.com/office/drawing/2014/main" id="{DA95567A-000F-4130-8847-C40C2314ED6B}"/>
              </a:ext>
            </a:extLst>
          </p:cNvPr>
          <p:cNvSpPr>
            <a:spLocks noGrp="1" noChangeArrowheads="1"/>
          </p:cNvSpPr>
          <p:nvPr>
            <p:ph type="sldNum" sz="quarter" idx="12"/>
          </p:nvPr>
        </p:nvSpPr>
        <p:spPr/>
        <p:txBody>
          <a:bodyPr/>
          <a:lstStyle>
            <a:lvl1pPr>
              <a:defRPr b="1"/>
            </a:lvl1pPr>
          </a:lstStyle>
          <a:p>
            <a:fld id="{D75FA79D-A11B-4CFB-88B4-A918B36DB5D0}" type="slidenum">
              <a:rPr lang="en-US" altLang="en-US"/>
              <a:pPr/>
              <a:t>‹#›</a:t>
            </a:fld>
            <a:endParaRPr lang="en-US" altLang="en-US"/>
          </a:p>
        </p:txBody>
      </p:sp>
    </p:spTree>
    <p:extLst>
      <p:ext uri="{BB962C8B-B14F-4D97-AF65-F5344CB8AC3E}">
        <p14:creationId xmlns:p14="http://schemas.microsoft.com/office/powerpoint/2010/main" val="413124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A9A86A-2EFD-4C4A-8391-8DB0BF9337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9D5C84-ED8B-4311-A8ED-7CD69791D9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D1116F-8FC8-43A0-9228-529D51D38745}"/>
              </a:ext>
            </a:extLst>
          </p:cNvPr>
          <p:cNvSpPr>
            <a:spLocks noGrp="1" noChangeArrowheads="1"/>
          </p:cNvSpPr>
          <p:nvPr>
            <p:ph type="sldNum" sz="quarter" idx="12"/>
          </p:nvPr>
        </p:nvSpPr>
        <p:spPr>
          <a:ln/>
        </p:spPr>
        <p:txBody>
          <a:bodyPr/>
          <a:lstStyle>
            <a:lvl1pPr>
              <a:defRPr/>
            </a:lvl1pPr>
          </a:lstStyle>
          <a:p>
            <a:fld id="{34DB174E-81F8-4B2F-B9DC-FAA07EDE33BB}" type="slidenum">
              <a:rPr lang="en-US" altLang="en-US"/>
              <a:pPr/>
              <a:t>‹#›</a:t>
            </a:fld>
            <a:endParaRPr lang="en-US" altLang="en-US"/>
          </a:p>
        </p:txBody>
      </p:sp>
    </p:spTree>
    <p:extLst>
      <p:ext uri="{BB962C8B-B14F-4D97-AF65-F5344CB8AC3E}">
        <p14:creationId xmlns:p14="http://schemas.microsoft.com/office/powerpoint/2010/main" val="137888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44A44A-4DB5-4628-84FD-966FAF7755DF}"/>
              </a:ext>
            </a:extLst>
          </p:cNvPr>
          <p:cNvSpPr>
            <a:spLocks noGrp="1" noChangeArrowheads="1"/>
          </p:cNvSpPr>
          <p:nvPr>
            <p:ph type="dt" sz="half" idx="10"/>
          </p:nvPr>
        </p:nvSpPr>
        <p:spPr/>
        <p:txBody>
          <a:bodyPr/>
          <a:lstStyle>
            <a:lvl1pPr>
              <a:defRPr b="1"/>
            </a:lvl1pPr>
          </a:lstStyle>
          <a:p>
            <a:pPr>
              <a:defRPr/>
            </a:pPr>
            <a:endParaRPr lang="en-US"/>
          </a:p>
        </p:txBody>
      </p:sp>
      <p:sp>
        <p:nvSpPr>
          <p:cNvPr id="3" name="Rectangle 5">
            <a:extLst>
              <a:ext uri="{FF2B5EF4-FFF2-40B4-BE49-F238E27FC236}">
                <a16:creationId xmlns:a16="http://schemas.microsoft.com/office/drawing/2014/main" id="{B1824F8B-33C9-4A4F-AE90-A5BD2FAFFEDE}"/>
              </a:ext>
            </a:extLst>
          </p:cNvPr>
          <p:cNvSpPr>
            <a:spLocks noGrp="1" noChangeArrowheads="1"/>
          </p:cNvSpPr>
          <p:nvPr>
            <p:ph type="ftr" sz="quarter" idx="11"/>
          </p:nvPr>
        </p:nvSpPr>
        <p:spPr/>
        <p:txBody>
          <a:bodyPr/>
          <a:lstStyle>
            <a:lvl1pPr>
              <a:defRPr b="1"/>
            </a:lvl1pPr>
          </a:lstStyle>
          <a:p>
            <a:pPr>
              <a:defRPr/>
            </a:pPr>
            <a:endParaRPr lang="en-US"/>
          </a:p>
        </p:txBody>
      </p:sp>
      <p:sp>
        <p:nvSpPr>
          <p:cNvPr id="4" name="Rectangle 6">
            <a:extLst>
              <a:ext uri="{FF2B5EF4-FFF2-40B4-BE49-F238E27FC236}">
                <a16:creationId xmlns:a16="http://schemas.microsoft.com/office/drawing/2014/main" id="{C93AFF68-EB8F-4167-933F-703E24C0FC05}"/>
              </a:ext>
            </a:extLst>
          </p:cNvPr>
          <p:cNvSpPr>
            <a:spLocks noGrp="1" noChangeArrowheads="1"/>
          </p:cNvSpPr>
          <p:nvPr>
            <p:ph type="sldNum" sz="quarter" idx="12"/>
          </p:nvPr>
        </p:nvSpPr>
        <p:spPr/>
        <p:txBody>
          <a:bodyPr/>
          <a:lstStyle>
            <a:lvl1pPr>
              <a:defRPr b="1"/>
            </a:lvl1pPr>
          </a:lstStyle>
          <a:p>
            <a:fld id="{2D1B7E86-8B93-4F42-A16E-DE6A66EE4C04}" type="slidenum">
              <a:rPr lang="en-US" altLang="en-US"/>
              <a:pPr/>
              <a:t>‹#›</a:t>
            </a:fld>
            <a:endParaRPr lang="en-US" altLang="en-US"/>
          </a:p>
        </p:txBody>
      </p:sp>
    </p:spTree>
    <p:extLst>
      <p:ext uri="{BB962C8B-B14F-4D97-AF65-F5344CB8AC3E}">
        <p14:creationId xmlns:p14="http://schemas.microsoft.com/office/powerpoint/2010/main" val="3774344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4A79C05-C917-4803-9789-EBEE63C5082E}"/>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01821D68-B581-4FC4-B5FB-2E1D92081339}"/>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2AC4301B-65F4-4AB7-A210-09C14DCF05E2}"/>
              </a:ext>
            </a:extLst>
          </p:cNvPr>
          <p:cNvSpPr>
            <a:spLocks noGrp="1" noChangeArrowheads="1"/>
          </p:cNvSpPr>
          <p:nvPr>
            <p:ph type="sldNum" sz="quarter" idx="12"/>
          </p:nvPr>
        </p:nvSpPr>
        <p:spPr/>
        <p:txBody>
          <a:bodyPr/>
          <a:lstStyle>
            <a:lvl1pPr>
              <a:defRPr b="1"/>
            </a:lvl1pPr>
          </a:lstStyle>
          <a:p>
            <a:fld id="{C3595ED8-6A48-4E79-A6DA-939261084498}" type="slidenum">
              <a:rPr lang="en-US" altLang="en-US"/>
              <a:pPr/>
              <a:t>‹#›</a:t>
            </a:fld>
            <a:endParaRPr lang="en-US" altLang="en-US"/>
          </a:p>
        </p:txBody>
      </p:sp>
    </p:spTree>
    <p:extLst>
      <p:ext uri="{BB962C8B-B14F-4D97-AF65-F5344CB8AC3E}">
        <p14:creationId xmlns:p14="http://schemas.microsoft.com/office/powerpoint/2010/main" val="1386296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0B4619E-588E-4ABE-9F60-913808D38EC0}"/>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02215664-6809-43B5-8914-4E03780F392E}"/>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AC58B8CC-0426-4208-8C63-32676900DF6B}"/>
              </a:ext>
            </a:extLst>
          </p:cNvPr>
          <p:cNvSpPr>
            <a:spLocks noGrp="1" noChangeArrowheads="1"/>
          </p:cNvSpPr>
          <p:nvPr>
            <p:ph type="sldNum" sz="quarter" idx="12"/>
          </p:nvPr>
        </p:nvSpPr>
        <p:spPr/>
        <p:txBody>
          <a:bodyPr/>
          <a:lstStyle>
            <a:lvl1pPr>
              <a:defRPr b="1"/>
            </a:lvl1pPr>
          </a:lstStyle>
          <a:p>
            <a:fld id="{0ABD8799-586F-4AFA-B40E-097EFABA7F70}" type="slidenum">
              <a:rPr lang="en-US" altLang="en-US"/>
              <a:pPr/>
              <a:t>‹#›</a:t>
            </a:fld>
            <a:endParaRPr lang="en-US" altLang="en-US"/>
          </a:p>
        </p:txBody>
      </p:sp>
    </p:spTree>
    <p:extLst>
      <p:ext uri="{BB962C8B-B14F-4D97-AF65-F5344CB8AC3E}">
        <p14:creationId xmlns:p14="http://schemas.microsoft.com/office/powerpoint/2010/main" val="4133274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04FEC0-6D02-470F-884E-D27356F83759}"/>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72449F18-6C59-4FA4-9705-AA0C523C23DB}"/>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5432E967-78B1-4706-8B29-60BF03860A66}"/>
              </a:ext>
            </a:extLst>
          </p:cNvPr>
          <p:cNvSpPr>
            <a:spLocks noGrp="1" noChangeArrowheads="1"/>
          </p:cNvSpPr>
          <p:nvPr>
            <p:ph type="sldNum" sz="quarter" idx="12"/>
          </p:nvPr>
        </p:nvSpPr>
        <p:spPr/>
        <p:txBody>
          <a:bodyPr/>
          <a:lstStyle>
            <a:lvl1pPr>
              <a:defRPr b="1"/>
            </a:lvl1pPr>
          </a:lstStyle>
          <a:p>
            <a:fld id="{E34940DE-63B8-4C88-859B-5AAB184B80D0}" type="slidenum">
              <a:rPr lang="en-US" altLang="en-US"/>
              <a:pPr/>
              <a:t>‹#›</a:t>
            </a:fld>
            <a:endParaRPr lang="en-US" altLang="en-US"/>
          </a:p>
        </p:txBody>
      </p:sp>
    </p:spTree>
    <p:extLst>
      <p:ext uri="{BB962C8B-B14F-4D97-AF65-F5344CB8AC3E}">
        <p14:creationId xmlns:p14="http://schemas.microsoft.com/office/powerpoint/2010/main" val="3012435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002E59-64B6-4284-95E4-9837FFB28B8D}"/>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28B89366-8583-4AD3-AB21-300B922D6687}"/>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F2E98AB2-21F8-4EFD-9BBB-34C5DB626E01}"/>
              </a:ext>
            </a:extLst>
          </p:cNvPr>
          <p:cNvSpPr>
            <a:spLocks noGrp="1" noChangeArrowheads="1"/>
          </p:cNvSpPr>
          <p:nvPr>
            <p:ph type="sldNum" sz="quarter" idx="12"/>
          </p:nvPr>
        </p:nvSpPr>
        <p:spPr/>
        <p:txBody>
          <a:bodyPr/>
          <a:lstStyle>
            <a:lvl1pPr>
              <a:defRPr b="1"/>
            </a:lvl1pPr>
          </a:lstStyle>
          <a:p>
            <a:fld id="{7EE5EF90-084E-4E84-ADE1-03F36E5BD06D}" type="slidenum">
              <a:rPr lang="en-US" altLang="en-US"/>
              <a:pPr/>
              <a:t>‹#›</a:t>
            </a:fld>
            <a:endParaRPr lang="en-US" altLang="en-US"/>
          </a:p>
        </p:txBody>
      </p:sp>
    </p:spTree>
    <p:extLst>
      <p:ext uri="{BB962C8B-B14F-4D97-AF65-F5344CB8AC3E}">
        <p14:creationId xmlns:p14="http://schemas.microsoft.com/office/powerpoint/2010/main" val="1567095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C51738-6F6F-471F-BD9A-29D1B95DBC0B}"/>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7D5AADED-E888-4431-B4A4-C415AF1798B6}"/>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5236E280-DBDB-4B81-B790-BA96ABC37B3D}"/>
              </a:ext>
            </a:extLst>
          </p:cNvPr>
          <p:cNvSpPr>
            <a:spLocks noGrp="1" noChangeArrowheads="1"/>
          </p:cNvSpPr>
          <p:nvPr>
            <p:ph type="sldNum" sz="quarter" idx="12"/>
          </p:nvPr>
        </p:nvSpPr>
        <p:spPr/>
        <p:txBody>
          <a:bodyPr/>
          <a:lstStyle>
            <a:lvl1pPr>
              <a:defRPr b="1"/>
            </a:lvl1pPr>
          </a:lstStyle>
          <a:p>
            <a:fld id="{3E29C915-95F0-45D6-92DD-53E77F8A644C}" type="slidenum">
              <a:rPr lang="en-US" altLang="en-US"/>
              <a:pPr/>
              <a:t>‹#›</a:t>
            </a:fld>
            <a:endParaRPr lang="en-US" altLang="en-US"/>
          </a:p>
        </p:txBody>
      </p:sp>
    </p:spTree>
    <p:extLst>
      <p:ext uri="{BB962C8B-B14F-4D97-AF65-F5344CB8AC3E}">
        <p14:creationId xmlns:p14="http://schemas.microsoft.com/office/powerpoint/2010/main" val="3346765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F582382-B2D4-448E-BD14-60E9B339EFE9}"/>
              </a:ext>
            </a:extLst>
          </p:cNvPr>
          <p:cNvSpPr>
            <a:spLocks noGrp="1" noChangeArrowheads="1"/>
          </p:cNvSpPr>
          <p:nvPr>
            <p:ph type="dt" sz="half" idx="10"/>
          </p:nvPr>
        </p:nvSpPr>
        <p:spPr/>
        <p:txBody>
          <a:bodyPr/>
          <a:lstStyle>
            <a:lvl1pPr>
              <a:defRPr b="1"/>
            </a:lvl1pPr>
          </a:lstStyle>
          <a:p>
            <a:pPr>
              <a:defRPr/>
            </a:pPr>
            <a:endParaRPr lang="en-US"/>
          </a:p>
        </p:txBody>
      </p:sp>
      <p:sp>
        <p:nvSpPr>
          <p:cNvPr id="4" name="Rectangle 5">
            <a:extLst>
              <a:ext uri="{FF2B5EF4-FFF2-40B4-BE49-F238E27FC236}">
                <a16:creationId xmlns:a16="http://schemas.microsoft.com/office/drawing/2014/main" id="{FBA8E74E-8886-48C9-BD2D-10D886CAE88A}"/>
              </a:ext>
            </a:extLst>
          </p:cNvPr>
          <p:cNvSpPr>
            <a:spLocks noGrp="1" noChangeArrowheads="1"/>
          </p:cNvSpPr>
          <p:nvPr>
            <p:ph type="ftr" sz="quarter" idx="11"/>
          </p:nvPr>
        </p:nvSpPr>
        <p:spPr/>
        <p:txBody>
          <a:bodyPr/>
          <a:lstStyle>
            <a:lvl1pPr>
              <a:defRPr b="1"/>
            </a:lvl1pPr>
          </a:lstStyle>
          <a:p>
            <a:pPr>
              <a:defRPr/>
            </a:pPr>
            <a:endParaRPr lang="en-US"/>
          </a:p>
        </p:txBody>
      </p:sp>
      <p:sp>
        <p:nvSpPr>
          <p:cNvPr id="5" name="Rectangle 6">
            <a:extLst>
              <a:ext uri="{FF2B5EF4-FFF2-40B4-BE49-F238E27FC236}">
                <a16:creationId xmlns:a16="http://schemas.microsoft.com/office/drawing/2014/main" id="{325090DF-5BDE-4C97-B025-A35ED4BAC8E9}"/>
              </a:ext>
            </a:extLst>
          </p:cNvPr>
          <p:cNvSpPr>
            <a:spLocks noGrp="1" noChangeArrowheads="1"/>
          </p:cNvSpPr>
          <p:nvPr>
            <p:ph type="sldNum" sz="quarter" idx="12"/>
          </p:nvPr>
        </p:nvSpPr>
        <p:spPr/>
        <p:txBody>
          <a:bodyPr/>
          <a:lstStyle>
            <a:lvl1pPr>
              <a:defRPr b="1"/>
            </a:lvl1pPr>
          </a:lstStyle>
          <a:p>
            <a:fld id="{0CAF28C6-B8F8-48F2-B940-F26DD54FE9DA}" type="slidenum">
              <a:rPr lang="en-US" altLang="en-US"/>
              <a:pPr/>
              <a:t>‹#›</a:t>
            </a:fld>
            <a:endParaRPr lang="en-US" altLang="en-US"/>
          </a:p>
        </p:txBody>
      </p:sp>
    </p:spTree>
    <p:extLst>
      <p:ext uri="{BB962C8B-B14F-4D97-AF65-F5344CB8AC3E}">
        <p14:creationId xmlns:p14="http://schemas.microsoft.com/office/powerpoint/2010/main" val="29257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D9EADC8-96BD-4D80-983A-1BCB1B6B7B30}"/>
              </a:ext>
            </a:extLst>
          </p:cNvPr>
          <p:cNvSpPr>
            <a:spLocks noGrp="1" noChangeArrowheads="1"/>
          </p:cNvSpPr>
          <p:nvPr>
            <p:ph type="dt" sz="half" idx="10"/>
          </p:nvPr>
        </p:nvSpPr>
        <p:spPr/>
        <p:txBody>
          <a:bodyPr/>
          <a:lstStyle>
            <a:lvl1pPr>
              <a:defRPr b="1"/>
            </a:lvl1pPr>
          </a:lstStyle>
          <a:p>
            <a:pPr>
              <a:defRPr/>
            </a:pPr>
            <a:endParaRPr lang="en-US"/>
          </a:p>
        </p:txBody>
      </p:sp>
      <p:sp>
        <p:nvSpPr>
          <p:cNvPr id="7" name="Rectangle 5">
            <a:extLst>
              <a:ext uri="{FF2B5EF4-FFF2-40B4-BE49-F238E27FC236}">
                <a16:creationId xmlns:a16="http://schemas.microsoft.com/office/drawing/2014/main" id="{524C9975-A8BF-4DDC-8C59-954233AC741C}"/>
              </a:ext>
            </a:extLst>
          </p:cNvPr>
          <p:cNvSpPr>
            <a:spLocks noGrp="1" noChangeArrowheads="1"/>
          </p:cNvSpPr>
          <p:nvPr>
            <p:ph type="ftr" sz="quarter" idx="11"/>
          </p:nvPr>
        </p:nvSpPr>
        <p:spPr/>
        <p:txBody>
          <a:bodyPr/>
          <a:lstStyle>
            <a:lvl1pPr>
              <a:defRPr b="1"/>
            </a:lvl1pPr>
          </a:lstStyle>
          <a:p>
            <a:pPr>
              <a:defRPr/>
            </a:pPr>
            <a:endParaRPr lang="en-US"/>
          </a:p>
        </p:txBody>
      </p:sp>
      <p:sp>
        <p:nvSpPr>
          <p:cNvPr id="8" name="Rectangle 6">
            <a:extLst>
              <a:ext uri="{FF2B5EF4-FFF2-40B4-BE49-F238E27FC236}">
                <a16:creationId xmlns:a16="http://schemas.microsoft.com/office/drawing/2014/main" id="{A26C9C23-BB8E-4DC3-BD2A-C04BADE978AB}"/>
              </a:ext>
            </a:extLst>
          </p:cNvPr>
          <p:cNvSpPr>
            <a:spLocks noGrp="1" noChangeArrowheads="1"/>
          </p:cNvSpPr>
          <p:nvPr>
            <p:ph type="sldNum" sz="quarter" idx="12"/>
          </p:nvPr>
        </p:nvSpPr>
        <p:spPr/>
        <p:txBody>
          <a:bodyPr/>
          <a:lstStyle>
            <a:lvl1pPr>
              <a:defRPr b="1"/>
            </a:lvl1pPr>
          </a:lstStyle>
          <a:p>
            <a:fld id="{0B27DAA9-E916-4696-9B90-4E035AEB1CF4}" type="slidenum">
              <a:rPr lang="en-US" altLang="en-US"/>
              <a:pPr/>
              <a:t>‹#›</a:t>
            </a:fld>
            <a:endParaRPr lang="en-US" altLang="en-US"/>
          </a:p>
        </p:txBody>
      </p:sp>
    </p:spTree>
    <p:extLst>
      <p:ext uri="{BB962C8B-B14F-4D97-AF65-F5344CB8AC3E}">
        <p14:creationId xmlns:p14="http://schemas.microsoft.com/office/powerpoint/2010/main" val="2781356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C415DB-1C20-4AA3-9FEC-13747C1F7E29}"/>
              </a:ext>
            </a:extLst>
          </p:cNvPr>
          <p:cNvSpPr>
            <a:spLocks noGrp="1" noChangeArrowheads="1"/>
          </p:cNvSpPr>
          <p:nvPr>
            <p:ph type="dt" sz="half" idx="10"/>
          </p:nvPr>
        </p:nvSpPr>
        <p:spPr>
          <a:ln/>
        </p:spPr>
        <p:txBody>
          <a:bodyPr/>
          <a:lstStyle>
            <a:lvl1pPr>
              <a:defRPr/>
            </a:lvl1pPr>
          </a:lstStyle>
          <a:p>
            <a:pPr>
              <a:defRPr/>
            </a:pPr>
            <a:fld id="{BBBAB7CA-1C7D-4D87-BE25-7B5A991B6CCE}" type="datetime1">
              <a:rPr lang="en-US"/>
              <a:pPr>
                <a:defRPr/>
              </a:pPr>
              <a:t>11/10/2020</a:t>
            </a:fld>
            <a:endParaRPr lang="en-US"/>
          </a:p>
        </p:txBody>
      </p:sp>
      <p:sp>
        <p:nvSpPr>
          <p:cNvPr id="5" name="Rectangle 5">
            <a:extLst>
              <a:ext uri="{FF2B5EF4-FFF2-40B4-BE49-F238E27FC236}">
                <a16:creationId xmlns:a16="http://schemas.microsoft.com/office/drawing/2014/main" id="{7F7E2344-941B-432B-AC7C-3CB6B9F2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5D0C82-DC88-48D2-8BE9-64AA743DB7FE}"/>
              </a:ext>
            </a:extLst>
          </p:cNvPr>
          <p:cNvSpPr>
            <a:spLocks noGrp="1" noChangeArrowheads="1"/>
          </p:cNvSpPr>
          <p:nvPr>
            <p:ph type="sldNum" sz="quarter" idx="12"/>
          </p:nvPr>
        </p:nvSpPr>
        <p:spPr>
          <a:ln/>
        </p:spPr>
        <p:txBody>
          <a:bodyPr/>
          <a:lstStyle>
            <a:lvl1pPr>
              <a:defRPr/>
            </a:lvl1pPr>
          </a:lstStyle>
          <a:p>
            <a:fld id="{D3E904B3-CFAC-42FF-A034-C5160386BC55}" type="slidenum">
              <a:rPr lang="en-US" altLang="en-US"/>
              <a:pPr/>
              <a:t>‹#›</a:t>
            </a:fld>
            <a:endParaRPr lang="en-US" altLang="en-US"/>
          </a:p>
        </p:txBody>
      </p:sp>
    </p:spTree>
    <p:extLst>
      <p:ext uri="{BB962C8B-B14F-4D97-AF65-F5344CB8AC3E}">
        <p14:creationId xmlns:p14="http://schemas.microsoft.com/office/powerpoint/2010/main" val="2859956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4B4645-A681-49BB-9228-FFF347B30076}"/>
              </a:ext>
            </a:extLst>
          </p:cNvPr>
          <p:cNvSpPr>
            <a:spLocks noGrp="1" noChangeArrowheads="1"/>
          </p:cNvSpPr>
          <p:nvPr>
            <p:ph type="dt" sz="half" idx="10"/>
          </p:nvPr>
        </p:nvSpPr>
        <p:spPr>
          <a:ln/>
        </p:spPr>
        <p:txBody>
          <a:bodyPr/>
          <a:lstStyle>
            <a:lvl1pPr>
              <a:defRPr/>
            </a:lvl1pPr>
          </a:lstStyle>
          <a:p>
            <a:pPr>
              <a:defRPr/>
            </a:pPr>
            <a:fld id="{43F2BD8C-1D16-4FEE-AF44-EC1174A849FB}" type="datetime1">
              <a:rPr lang="en-US"/>
              <a:pPr>
                <a:defRPr/>
              </a:pPr>
              <a:t>11/10/2020</a:t>
            </a:fld>
            <a:endParaRPr lang="en-US"/>
          </a:p>
        </p:txBody>
      </p:sp>
      <p:sp>
        <p:nvSpPr>
          <p:cNvPr id="5" name="Rectangle 5">
            <a:extLst>
              <a:ext uri="{FF2B5EF4-FFF2-40B4-BE49-F238E27FC236}">
                <a16:creationId xmlns:a16="http://schemas.microsoft.com/office/drawing/2014/main" id="{C785317D-A752-4DC3-B85E-C5A1C2D838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B59994-CAEE-40C9-B9EE-891476CB54A6}"/>
              </a:ext>
            </a:extLst>
          </p:cNvPr>
          <p:cNvSpPr>
            <a:spLocks noGrp="1" noChangeArrowheads="1"/>
          </p:cNvSpPr>
          <p:nvPr>
            <p:ph type="sldNum" sz="quarter" idx="12"/>
          </p:nvPr>
        </p:nvSpPr>
        <p:spPr>
          <a:ln/>
        </p:spPr>
        <p:txBody>
          <a:bodyPr/>
          <a:lstStyle>
            <a:lvl1pPr>
              <a:defRPr/>
            </a:lvl1pPr>
          </a:lstStyle>
          <a:p>
            <a:fld id="{B32DA573-6ABC-4B94-91DB-4ECEAB253DD6}" type="slidenum">
              <a:rPr lang="en-US" altLang="en-US"/>
              <a:pPr/>
              <a:t>‹#›</a:t>
            </a:fld>
            <a:endParaRPr lang="en-US" altLang="en-US"/>
          </a:p>
        </p:txBody>
      </p:sp>
    </p:spTree>
    <p:extLst>
      <p:ext uri="{BB962C8B-B14F-4D97-AF65-F5344CB8AC3E}">
        <p14:creationId xmlns:p14="http://schemas.microsoft.com/office/powerpoint/2010/main" val="68173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F922F17-20E6-4BB0-AAB2-EDEBB238A1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C0C72A-7243-4851-959F-D25141A8E6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FA40AA-D34C-43C7-BEE8-EC8A641D4DAC}"/>
              </a:ext>
            </a:extLst>
          </p:cNvPr>
          <p:cNvSpPr>
            <a:spLocks noGrp="1" noChangeArrowheads="1"/>
          </p:cNvSpPr>
          <p:nvPr>
            <p:ph type="sldNum" sz="quarter" idx="12"/>
          </p:nvPr>
        </p:nvSpPr>
        <p:spPr>
          <a:ln/>
        </p:spPr>
        <p:txBody>
          <a:bodyPr/>
          <a:lstStyle>
            <a:lvl1pPr>
              <a:defRPr/>
            </a:lvl1pPr>
          </a:lstStyle>
          <a:p>
            <a:fld id="{E2BDC220-D1FA-4B5B-951D-19EDFCB1C831}" type="slidenum">
              <a:rPr lang="en-US" altLang="en-US"/>
              <a:pPr/>
              <a:t>‹#›</a:t>
            </a:fld>
            <a:endParaRPr lang="en-US" altLang="en-US"/>
          </a:p>
        </p:txBody>
      </p:sp>
    </p:spTree>
    <p:extLst>
      <p:ext uri="{BB962C8B-B14F-4D97-AF65-F5344CB8AC3E}">
        <p14:creationId xmlns:p14="http://schemas.microsoft.com/office/powerpoint/2010/main" val="734157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FA05D95-2AFB-4301-BB63-CCA47D33B122}"/>
              </a:ext>
            </a:extLst>
          </p:cNvPr>
          <p:cNvSpPr>
            <a:spLocks noGrp="1" noChangeArrowheads="1"/>
          </p:cNvSpPr>
          <p:nvPr>
            <p:ph type="dt" sz="half" idx="10"/>
          </p:nvPr>
        </p:nvSpPr>
        <p:spPr>
          <a:ln/>
        </p:spPr>
        <p:txBody>
          <a:bodyPr/>
          <a:lstStyle>
            <a:lvl1pPr>
              <a:defRPr/>
            </a:lvl1pPr>
          </a:lstStyle>
          <a:p>
            <a:pPr>
              <a:defRPr/>
            </a:pPr>
            <a:fld id="{FB49BAA1-A110-4DA3-BF0F-CC9A699C6526}" type="datetime1">
              <a:rPr lang="en-US"/>
              <a:pPr>
                <a:defRPr/>
              </a:pPr>
              <a:t>11/10/2020</a:t>
            </a:fld>
            <a:endParaRPr lang="en-US"/>
          </a:p>
        </p:txBody>
      </p:sp>
      <p:sp>
        <p:nvSpPr>
          <p:cNvPr id="5" name="Rectangle 5">
            <a:extLst>
              <a:ext uri="{FF2B5EF4-FFF2-40B4-BE49-F238E27FC236}">
                <a16:creationId xmlns:a16="http://schemas.microsoft.com/office/drawing/2014/main" id="{28B74FB0-E450-4049-87E0-1759C73857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D9ABF9-564C-42CC-B281-7EDDE38A7D58}"/>
              </a:ext>
            </a:extLst>
          </p:cNvPr>
          <p:cNvSpPr>
            <a:spLocks noGrp="1" noChangeArrowheads="1"/>
          </p:cNvSpPr>
          <p:nvPr>
            <p:ph type="sldNum" sz="quarter" idx="12"/>
          </p:nvPr>
        </p:nvSpPr>
        <p:spPr>
          <a:ln/>
        </p:spPr>
        <p:txBody>
          <a:bodyPr/>
          <a:lstStyle>
            <a:lvl1pPr>
              <a:defRPr/>
            </a:lvl1pPr>
          </a:lstStyle>
          <a:p>
            <a:fld id="{07815611-295D-49E3-87FB-82AC38289B0C}" type="slidenum">
              <a:rPr lang="en-US" altLang="en-US"/>
              <a:pPr/>
              <a:t>‹#›</a:t>
            </a:fld>
            <a:endParaRPr lang="en-US" altLang="en-US"/>
          </a:p>
        </p:txBody>
      </p:sp>
    </p:spTree>
    <p:extLst>
      <p:ext uri="{BB962C8B-B14F-4D97-AF65-F5344CB8AC3E}">
        <p14:creationId xmlns:p14="http://schemas.microsoft.com/office/powerpoint/2010/main" val="27728576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9F9C950-CBEC-42A3-BC21-FAFC99BBE0E8}"/>
              </a:ext>
            </a:extLst>
          </p:cNvPr>
          <p:cNvSpPr>
            <a:spLocks noGrp="1" noChangeArrowheads="1"/>
          </p:cNvSpPr>
          <p:nvPr>
            <p:ph type="dt" sz="half" idx="10"/>
          </p:nvPr>
        </p:nvSpPr>
        <p:spPr>
          <a:ln/>
        </p:spPr>
        <p:txBody>
          <a:bodyPr/>
          <a:lstStyle>
            <a:lvl1pPr>
              <a:defRPr/>
            </a:lvl1pPr>
          </a:lstStyle>
          <a:p>
            <a:pPr>
              <a:defRPr/>
            </a:pPr>
            <a:fld id="{F2738CB0-CE96-46E6-A7AF-F203269911A0}" type="datetime1">
              <a:rPr lang="en-US"/>
              <a:pPr>
                <a:defRPr/>
              </a:pPr>
              <a:t>11/10/2020</a:t>
            </a:fld>
            <a:endParaRPr lang="en-US"/>
          </a:p>
        </p:txBody>
      </p:sp>
      <p:sp>
        <p:nvSpPr>
          <p:cNvPr id="6" name="Rectangle 5">
            <a:extLst>
              <a:ext uri="{FF2B5EF4-FFF2-40B4-BE49-F238E27FC236}">
                <a16:creationId xmlns:a16="http://schemas.microsoft.com/office/drawing/2014/main" id="{275CF85F-113C-4E82-BBE0-5E2A077399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B9813C-7F27-40DE-AE84-B9A82543B6FB}"/>
              </a:ext>
            </a:extLst>
          </p:cNvPr>
          <p:cNvSpPr>
            <a:spLocks noGrp="1" noChangeArrowheads="1"/>
          </p:cNvSpPr>
          <p:nvPr>
            <p:ph type="sldNum" sz="quarter" idx="12"/>
          </p:nvPr>
        </p:nvSpPr>
        <p:spPr>
          <a:ln/>
        </p:spPr>
        <p:txBody>
          <a:bodyPr/>
          <a:lstStyle>
            <a:lvl1pPr>
              <a:defRPr/>
            </a:lvl1pPr>
          </a:lstStyle>
          <a:p>
            <a:fld id="{AEF4F92E-2E0D-4729-82C6-4CF0B4EB5B06}" type="slidenum">
              <a:rPr lang="en-US" altLang="en-US"/>
              <a:pPr/>
              <a:t>‹#›</a:t>
            </a:fld>
            <a:endParaRPr lang="en-US" altLang="en-US"/>
          </a:p>
        </p:txBody>
      </p:sp>
    </p:spTree>
    <p:extLst>
      <p:ext uri="{BB962C8B-B14F-4D97-AF65-F5344CB8AC3E}">
        <p14:creationId xmlns:p14="http://schemas.microsoft.com/office/powerpoint/2010/main" val="4124169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EC27033-3838-421F-8161-84F9BAC9C6A7}"/>
              </a:ext>
            </a:extLst>
          </p:cNvPr>
          <p:cNvSpPr>
            <a:spLocks noGrp="1" noChangeArrowheads="1"/>
          </p:cNvSpPr>
          <p:nvPr>
            <p:ph type="dt" sz="half" idx="10"/>
          </p:nvPr>
        </p:nvSpPr>
        <p:spPr>
          <a:ln/>
        </p:spPr>
        <p:txBody>
          <a:bodyPr/>
          <a:lstStyle>
            <a:lvl1pPr>
              <a:defRPr/>
            </a:lvl1pPr>
          </a:lstStyle>
          <a:p>
            <a:pPr>
              <a:defRPr/>
            </a:pPr>
            <a:fld id="{794588C7-5CD9-4EB1-93E3-D0FA5FCB910D}" type="datetime1">
              <a:rPr lang="en-US"/>
              <a:pPr>
                <a:defRPr/>
              </a:pPr>
              <a:t>11/10/2020</a:t>
            </a:fld>
            <a:endParaRPr lang="en-US"/>
          </a:p>
        </p:txBody>
      </p:sp>
      <p:sp>
        <p:nvSpPr>
          <p:cNvPr id="8" name="Rectangle 5">
            <a:extLst>
              <a:ext uri="{FF2B5EF4-FFF2-40B4-BE49-F238E27FC236}">
                <a16:creationId xmlns:a16="http://schemas.microsoft.com/office/drawing/2014/main" id="{9A617FA0-EDAA-4266-A97F-541B00563C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515A4FD-3F9E-4FF3-A9CA-AA6AEE4F238E}"/>
              </a:ext>
            </a:extLst>
          </p:cNvPr>
          <p:cNvSpPr>
            <a:spLocks noGrp="1" noChangeArrowheads="1"/>
          </p:cNvSpPr>
          <p:nvPr>
            <p:ph type="sldNum" sz="quarter" idx="12"/>
          </p:nvPr>
        </p:nvSpPr>
        <p:spPr>
          <a:ln/>
        </p:spPr>
        <p:txBody>
          <a:bodyPr/>
          <a:lstStyle>
            <a:lvl1pPr>
              <a:defRPr/>
            </a:lvl1pPr>
          </a:lstStyle>
          <a:p>
            <a:fld id="{60C21E0E-A1AD-4C5E-8BAD-007A67A6D9A3}" type="slidenum">
              <a:rPr lang="en-US" altLang="en-US"/>
              <a:pPr/>
              <a:t>‹#›</a:t>
            </a:fld>
            <a:endParaRPr lang="en-US" altLang="en-US"/>
          </a:p>
        </p:txBody>
      </p:sp>
    </p:spTree>
    <p:extLst>
      <p:ext uri="{BB962C8B-B14F-4D97-AF65-F5344CB8AC3E}">
        <p14:creationId xmlns:p14="http://schemas.microsoft.com/office/powerpoint/2010/main" val="2767480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A74FE5-4D8F-4F43-8804-116950BFEE5F}"/>
              </a:ext>
            </a:extLst>
          </p:cNvPr>
          <p:cNvSpPr>
            <a:spLocks noGrp="1" noChangeArrowheads="1"/>
          </p:cNvSpPr>
          <p:nvPr>
            <p:ph type="dt" sz="half" idx="10"/>
          </p:nvPr>
        </p:nvSpPr>
        <p:spPr>
          <a:ln/>
        </p:spPr>
        <p:txBody>
          <a:bodyPr/>
          <a:lstStyle>
            <a:lvl1pPr>
              <a:defRPr/>
            </a:lvl1pPr>
          </a:lstStyle>
          <a:p>
            <a:pPr>
              <a:defRPr/>
            </a:pPr>
            <a:fld id="{1C4C48FE-0842-46AA-99D7-B12FDBA0608A}" type="datetime1">
              <a:rPr lang="en-US"/>
              <a:pPr>
                <a:defRPr/>
              </a:pPr>
              <a:t>11/10/2020</a:t>
            </a:fld>
            <a:endParaRPr lang="en-US"/>
          </a:p>
        </p:txBody>
      </p:sp>
      <p:sp>
        <p:nvSpPr>
          <p:cNvPr id="4" name="Rectangle 5">
            <a:extLst>
              <a:ext uri="{FF2B5EF4-FFF2-40B4-BE49-F238E27FC236}">
                <a16:creationId xmlns:a16="http://schemas.microsoft.com/office/drawing/2014/main" id="{F14EF029-63D1-4991-A1B0-EEBEC31BA2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7A7EC4B-CB27-4555-83F3-82431355BA23}"/>
              </a:ext>
            </a:extLst>
          </p:cNvPr>
          <p:cNvSpPr>
            <a:spLocks noGrp="1" noChangeArrowheads="1"/>
          </p:cNvSpPr>
          <p:nvPr>
            <p:ph type="sldNum" sz="quarter" idx="12"/>
          </p:nvPr>
        </p:nvSpPr>
        <p:spPr>
          <a:ln/>
        </p:spPr>
        <p:txBody>
          <a:bodyPr/>
          <a:lstStyle>
            <a:lvl1pPr>
              <a:defRPr/>
            </a:lvl1pPr>
          </a:lstStyle>
          <a:p>
            <a:fld id="{34D209ED-81B1-4946-A7F2-3A23CA6350BA}" type="slidenum">
              <a:rPr lang="en-US" altLang="en-US"/>
              <a:pPr/>
              <a:t>‹#›</a:t>
            </a:fld>
            <a:endParaRPr lang="en-US" altLang="en-US"/>
          </a:p>
        </p:txBody>
      </p:sp>
    </p:spTree>
    <p:extLst>
      <p:ext uri="{BB962C8B-B14F-4D97-AF65-F5344CB8AC3E}">
        <p14:creationId xmlns:p14="http://schemas.microsoft.com/office/powerpoint/2010/main" val="710283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62E2451-1B40-445B-B256-6315DF1AC811}"/>
              </a:ext>
            </a:extLst>
          </p:cNvPr>
          <p:cNvSpPr>
            <a:spLocks noGrp="1" noChangeArrowheads="1"/>
          </p:cNvSpPr>
          <p:nvPr>
            <p:ph type="dt" sz="half" idx="10"/>
          </p:nvPr>
        </p:nvSpPr>
        <p:spPr>
          <a:ln/>
        </p:spPr>
        <p:txBody>
          <a:bodyPr/>
          <a:lstStyle>
            <a:lvl1pPr>
              <a:defRPr/>
            </a:lvl1pPr>
          </a:lstStyle>
          <a:p>
            <a:pPr>
              <a:defRPr/>
            </a:pPr>
            <a:fld id="{9E262D0A-4971-493A-935F-374BB03D4FA3}" type="datetime1">
              <a:rPr lang="en-US"/>
              <a:pPr>
                <a:defRPr/>
              </a:pPr>
              <a:t>11/10/2020</a:t>
            </a:fld>
            <a:endParaRPr lang="en-US"/>
          </a:p>
        </p:txBody>
      </p:sp>
      <p:sp>
        <p:nvSpPr>
          <p:cNvPr id="3" name="Rectangle 5">
            <a:extLst>
              <a:ext uri="{FF2B5EF4-FFF2-40B4-BE49-F238E27FC236}">
                <a16:creationId xmlns:a16="http://schemas.microsoft.com/office/drawing/2014/main" id="{7849A53D-1761-431D-9662-841F81A350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0B89330-2D9D-4431-BCBC-6B4C85F08450}"/>
              </a:ext>
            </a:extLst>
          </p:cNvPr>
          <p:cNvSpPr>
            <a:spLocks noGrp="1" noChangeArrowheads="1"/>
          </p:cNvSpPr>
          <p:nvPr>
            <p:ph type="sldNum" sz="quarter" idx="12"/>
          </p:nvPr>
        </p:nvSpPr>
        <p:spPr>
          <a:ln/>
        </p:spPr>
        <p:txBody>
          <a:bodyPr/>
          <a:lstStyle>
            <a:lvl1pPr>
              <a:defRPr/>
            </a:lvl1pPr>
          </a:lstStyle>
          <a:p>
            <a:fld id="{F48CC242-5D50-4A4A-AFCD-B68A90EDB6B0}" type="slidenum">
              <a:rPr lang="en-US" altLang="en-US"/>
              <a:pPr/>
              <a:t>‹#›</a:t>
            </a:fld>
            <a:endParaRPr lang="en-US" altLang="en-US"/>
          </a:p>
        </p:txBody>
      </p:sp>
    </p:spTree>
    <p:extLst>
      <p:ext uri="{BB962C8B-B14F-4D97-AF65-F5344CB8AC3E}">
        <p14:creationId xmlns:p14="http://schemas.microsoft.com/office/powerpoint/2010/main" val="2440356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B845E4-6626-4F0A-B315-5D309F8B8E8B}"/>
              </a:ext>
            </a:extLst>
          </p:cNvPr>
          <p:cNvSpPr>
            <a:spLocks noGrp="1" noChangeArrowheads="1"/>
          </p:cNvSpPr>
          <p:nvPr>
            <p:ph type="dt" sz="half" idx="10"/>
          </p:nvPr>
        </p:nvSpPr>
        <p:spPr>
          <a:ln/>
        </p:spPr>
        <p:txBody>
          <a:bodyPr/>
          <a:lstStyle>
            <a:lvl1pPr>
              <a:defRPr/>
            </a:lvl1pPr>
          </a:lstStyle>
          <a:p>
            <a:pPr>
              <a:defRPr/>
            </a:pPr>
            <a:fld id="{31B0B6CD-C213-4993-B11F-2F59EAD56D9A}" type="datetime1">
              <a:rPr lang="en-US"/>
              <a:pPr>
                <a:defRPr/>
              </a:pPr>
              <a:t>11/10/2020</a:t>
            </a:fld>
            <a:endParaRPr lang="en-US"/>
          </a:p>
        </p:txBody>
      </p:sp>
      <p:sp>
        <p:nvSpPr>
          <p:cNvPr id="6" name="Rectangle 5">
            <a:extLst>
              <a:ext uri="{FF2B5EF4-FFF2-40B4-BE49-F238E27FC236}">
                <a16:creationId xmlns:a16="http://schemas.microsoft.com/office/drawing/2014/main" id="{E1AF9127-5332-49C7-A1A9-C4ED36198C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771597-CDDE-49F9-B166-82832582B79D}"/>
              </a:ext>
            </a:extLst>
          </p:cNvPr>
          <p:cNvSpPr>
            <a:spLocks noGrp="1" noChangeArrowheads="1"/>
          </p:cNvSpPr>
          <p:nvPr>
            <p:ph type="sldNum" sz="quarter" idx="12"/>
          </p:nvPr>
        </p:nvSpPr>
        <p:spPr>
          <a:ln/>
        </p:spPr>
        <p:txBody>
          <a:bodyPr/>
          <a:lstStyle>
            <a:lvl1pPr>
              <a:defRPr/>
            </a:lvl1pPr>
          </a:lstStyle>
          <a:p>
            <a:fld id="{8845E291-7677-4955-9401-25DFF7106845}" type="slidenum">
              <a:rPr lang="en-US" altLang="en-US"/>
              <a:pPr/>
              <a:t>‹#›</a:t>
            </a:fld>
            <a:endParaRPr lang="en-US" altLang="en-US"/>
          </a:p>
        </p:txBody>
      </p:sp>
    </p:spTree>
    <p:extLst>
      <p:ext uri="{BB962C8B-B14F-4D97-AF65-F5344CB8AC3E}">
        <p14:creationId xmlns:p14="http://schemas.microsoft.com/office/powerpoint/2010/main" val="4126827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1F1B31-47C5-4DAD-B158-E34B045C3AC5}"/>
              </a:ext>
            </a:extLst>
          </p:cNvPr>
          <p:cNvSpPr>
            <a:spLocks noGrp="1" noChangeArrowheads="1"/>
          </p:cNvSpPr>
          <p:nvPr>
            <p:ph type="dt" sz="half" idx="10"/>
          </p:nvPr>
        </p:nvSpPr>
        <p:spPr>
          <a:ln/>
        </p:spPr>
        <p:txBody>
          <a:bodyPr/>
          <a:lstStyle>
            <a:lvl1pPr>
              <a:defRPr/>
            </a:lvl1pPr>
          </a:lstStyle>
          <a:p>
            <a:pPr>
              <a:defRPr/>
            </a:pPr>
            <a:fld id="{84AF578F-A070-4CA8-938F-7AC1B484D6AB}" type="datetime1">
              <a:rPr lang="en-US"/>
              <a:pPr>
                <a:defRPr/>
              </a:pPr>
              <a:t>11/10/2020</a:t>
            </a:fld>
            <a:endParaRPr lang="en-US"/>
          </a:p>
        </p:txBody>
      </p:sp>
      <p:sp>
        <p:nvSpPr>
          <p:cNvPr id="6" name="Rectangle 5">
            <a:extLst>
              <a:ext uri="{FF2B5EF4-FFF2-40B4-BE49-F238E27FC236}">
                <a16:creationId xmlns:a16="http://schemas.microsoft.com/office/drawing/2014/main" id="{9D8074C3-0127-4EF6-84B2-FD53AC2F7C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92C4F6-5672-48E9-BF29-B14D6107E1CC}"/>
              </a:ext>
            </a:extLst>
          </p:cNvPr>
          <p:cNvSpPr>
            <a:spLocks noGrp="1" noChangeArrowheads="1"/>
          </p:cNvSpPr>
          <p:nvPr>
            <p:ph type="sldNum" sz="quarter" idx="12"/>
          </p:nvPr>
        </p:nvSpPr>
        <p:spPr>
          <a:ln/>
        </p:spPr>
        <p:txBody>
          <a:bodyPr/>
          <a:lstStyle>
            <a:lvl1pPr>
              <a:defRPr/>
            </a:lvl1pPr>
          </a:lstStyle>
          <a:p>
            <a:fld id="{C51F583B-B408-47C2-A15B-C62451F6F7F3}" type="slidenum">
              <a:rPr lang="en-US" altLang="en-US"/>
              <a:pPr/>
              <a:t>‹#›</a:t>
            </a:fld>
            <a:endParaRPr lang="en-US" altLang="en-US"/>
          </a:p>
        </p:txBody>
      </p:sp>
    </p:spTree>
    <p:extLst>
      <p:ext uri="{BB962C8B-B14F-4D97-AF65-F5344CB8AC3E}">
        <p14:creationId xmlns:p14="http://schemas.microsoft.com/office/powerpoint/2010/main" val="965108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08BB0A-80BF-439D-AC87-2DB91C65C3CA}"/>
              </a:ext>
            </a:extLst>
          </p:cNvPr>
          <p:cNvSpPr>
            <a:spLocks noGrp="1" noChangeArrowheads="1"/>
          </p:cNvSpPr>
          <p:nvPr>
            <p:ph type="dt" sz="half" idx="10"/>
          </p:nvPr>
        </p:nvSpPr>
        <p:spPr>
          <a:ln/>
        </p:spPr>
        <p:txBody>
          <a:bodyPr/>
          <a:lstStyle>
            <a:lvl1pPr>
              <a:defRPr/>
            </a:lvl1pPr>
          </a:lstStyle>
          <a:p>
            <a:pPr>
              <a:defRPr/>
            </a:pPr>
            <a:fld id="{51010CD5-7D22-46B6-9C2A-C8C165B975E9}" type="datetime1">
              <a:rPr lang="en-US"/>
              <a:pPr>
                <a:defRPr/>
              </a:pPr>
              <a:t>11/10/2020</a:t>
            </a:fld>
            <a:endParaRPr lang="en-US"/>
          </a:p>
        </p:txBody>
      </p:sp>
      <p:sp>
        <p:nvSpPr>
          <p:cNvPr id="5" name="Rectangle 5">
            <a:extLst>
              <a:ext uri="{FF2B5EF4-FFF2-40B4-BE49-F238E27FC236}">
                <a16:creationId xmlns:a16="http://schemas.microsoft.com/office/drawing/2014/main" id="{F486934A-D7FD-44A9-A420-F470CE3AA4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A29EF3-E85D-44A3-8E42-36E363AE4A61}"/>
              </a:ext>
            </a:extLst>
          </p:cNvPr>
          <p:cNvSpPr>
            <a:spLocks noGrp="1" noChangeArrowheads="1"/>
          </p:cNvSpPr>
          <p:nvPr>
            <p:ph type="sldNum" sz="quarter" idx="12"/>
          </p:nvPr>
        </p:nvSpPr>
        <p:spPr>
          <a:ln/>
        </p:spPr>
        <p:txBody>
          <a:bodyPr/>
          <a:lstStyle>
            <a:lvl1pPr>
              <a:defRPr/>
            </a:lvl1pPr>
          </a:lstStyle>
          <a:p>
            <a:fld id="{ED0167DD-8E08-4925-8097-6392CCACC4DC}" type="slidenum">
              <a:rPr lang="en-US" altLang="en-US"/>
              <a:pPr/>
              <a:t>‹#›</a:t>
            </a:fld>
            <a:endParaRPr lang="en-US" altLang="en-US"/>
          </a:p>
        </p:txBody>
      </p:sp>
    </p:spTree>
    <p:extLst>
      <p:ext uri="{BB962C8B-B14F-4D97-AF65-F5344CB8AC3E}">
        <p14:creationId xmlns:p14="http://schemas.microsoft.com/office/powerpoint/2010/main" val="2882955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E13DC6-486A-44F5-90C9-0A4F21A23E58}"/>
              </a:ext>
            </a:extLst>
          </p:cNvPr>
          <p:cNvSpPr>
            <a:spLocks noGrp="1" noChangeArrowheads="1"/>
          </p:cNvSpPr>
          <p:nvPr>
            <p:ph type="dt" sz="half" idx="10"/>
          </p:nvPr>
        </p:nvSpPr>
        <p:spPr>
          <a:ln/>
        </p:spPr>
        <p:txBody>
          <a:bodyPr/>
          <a:lstStyle>
            <a:lvl1pPr>
              <a:defRPr/>
            </a:lvl1pPr>
          </a:lstStyle>
          <a:p>
            <a:pPr>
              <a:defRPr/>
            </a:pPr>
            <a:fld id="{008AA5D0-CA98-498F-88C9-13401DEFB964}" type="datetime1">
              <a:rPr lang="en-US"/>
              <a:pPr>
                <a:defRPr/>
              </a:pPr>
              <a:t>11/10/2020</a:t>
            </a:fld>
            <a:endParaRPr lang="en-US"/>
          </a:p>
        </p:txBody>
      </p:sp>
      <p:sp>
        <p:nvSpPr>
          <p:cNvPr id="5" name="Rectangle 5">
            <a:extLst>
              <a:ext uri="{FF2B5EF4-FFF2-40B4-BE49-F238E27FC236}">
                <a16:creationId xmlns:a16="http://schemas.microsoft.com/office/drawing/2014/main" id="{548DD7D0-2DC3-4FF9-A2C8-FBED8CA2FA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B043D5-400C-47CA-809B-898739BDF7A6}"/>
              </a:ext>
            </a:extLst>
          </p:cNvPr>
          <p:cNvSpPr>
            <a:spLocks noGrp="1" noChangeArrowheads="1"/>
          </p:cNvSpPr>
          <p:nvPr>
            <p:ph type="sldNum" sz="quarter" idx="12"/>
          </p:nvPr>
        </p:nvSpPr>
        <p:spPr>
          <a:ln/>
        </p:spPr>
        <p:txBody>
          <a:bodyPr/>
          <a:lstStyle>
            <a:lvl1pPr>
              <a:defRPr/>
            </a:lvl1pPr>
          </a:lstStyle>
          <a:p>
            <a:fld id="{AF0AA457-0795-4B23-AD7E-34D41A690FC6}" type="slidenum">
              <a:rPr lang="en-US" altLang="en-US"/>
              <a:pPr/>
              <a:t>‹#›</a:t>
            </a:fld>
            <a:endParaRPr lang="en-US" altLang="en-US"/>
          </a:p>
        </p:txBody>
      </p:sp>
    </p:spTree>
    <p:extLst>
      <p:ext uri="{BB962C8B-B14F-4D97-AF65-F5344CB8AC3E}">
        <p14:creationId xmlns:p14="http://schemas.microsoft.com/office/powerpoint/2010/main" val="3040528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A86B5D1-F662-4A72-9DF8-B4E16407D051}"/>
              </a:ext>
            </a:extLst>
          </p:cNvPr>
          <p:cNvSpPr>
            <a:spLocks noGrp="1" noChangeArrowheads="1"/>
          </p:cNvSpPr>
          <p:nvPr>
            <p:ph type="dt" sz="half" idx="10"/>
          </p:nvPr>
        </p:nvSpPr>
        <p:spPr>
          <a:ln/>
        </p:spPr>
        <p:txBody>
          <a:bodyPr/>
          <a:lstStyle>
            <a:lvl1pPr>
              <a:defRPr/>
            </a:lvl1pPr>
          </a:lstStyle>
          <a:p>
            <a:pPr>
              <a:defRPr/>
            </a:pPr>
            <a:fld id="{28DC52AB-F048-4755-8505-ADB829943996}" type="datetime1">
              <a:rPr lang="en-US"/>
              <a:pPr>
                <a:defRPr/>
              </a:pPr>
              <a:t>11/10/2020</a:t>
            </a:fld>
            <a:endParaRPr lang="en-US"/>
          </a:p>
        </p:txBody>
      </p:sp>
      <p:sp>
        <p:nvSpPr>
          <p:cNvPr id="6" name="Rectangle 5">
            <a:extLst>
              <a:ext uri="{FF2B5EF4-FFF2-40B4-BE49-F238E27FC236}">
                <a16:creationId xmlns:a16="http://schemas.microsoft.com/office/drawing/2014/main" id="{55B709A1-FC8D-4036-97C0-1DE49BC84D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DF5304-F122-4AAE-B93E-8A48E3587465}"/>
              </a:ext>
            </a:extLst>
          </p:cNvPr>
          <p:cNvSpPr>
            <a:spLocks noGrp="1" noChangeArrowheads="1"/>
          </p:cNvSpPr>
          <p:nvPr>
            <p:ph type="sldNum" sz="quarter" idx="12"/>
          </p:nvPr>
        </p:nvSpPr>
        <p:spPr>
          <a:ln/>
        </p:spPr>
        <p:txBody>
          <a:bodyPr/>
          <a:lstStyle>
            <a:lvl1pPr>
              <a:defRPr/>
            </a:lvl1pPr>
          </a:lstStyle>
          <a:p>
            <a:fld id="{EA38DB48-5589-4767-9B26-D45B34EAA218}" type="slidenum">
              <a:rPr lang="en-US" altLang="en-US"/>
              <a:pPr/>
              <a:t>‹#›</a:t>
            </a:fld>
            <a:endParaRPr lang="en-US" altLang="en-US"/>
          </a:p>
        </p:txBody>
      </p:sp>
    </p:spTree>
    <p:extLst>
      <p:ext uri="{BB962C8B-B14F-4D97-AF65-F5344CB8AC3E}">
        <p14:creationId xmlns:p14="http://schemas.microsoft.com/office/powerpoint/2010/main" val="857537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B1FC81-0B2F-4DDD-8901-EA2131AAE2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6649EC-484C-44D9-9A3C-29F0B2C88C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B3D1A85-6ACA-4711-A904-A8F2671F8D41}"/>
              </a:ext>
            </a:extLst>
          </p:cNvPr>
          <p:cNvSpPr>
            <a:spLocks noGrp="1" noChangeArrowheads="1"/>
          </p:cNvSpPr>
          <p:nvPr>
            <p:ph type="sldNum" sz="quarter" idx="12"/>
          </p:nvPr>
        </p:nvSpPr>
        <p:spPr>
          <a:ln/>
        </p:spPr>
        <p:txBody>
          <a:bodyPr/>
          <a:lstStyle>
            <a:lvl1pPr>
              <a:defRPr/>
            </a:lvl1pPr>
          </a:lstStyle>
          <a:p>
            <a:fld id="{8E0E0476-0335-47CA-B5A1-C659F1BA82B9}" type="slidenum">
              <a:rPr lang="en-US" altLang="en-US"/>
              <a:pPr/>
              <a:t>‹#›</a:t>
            </a:fld>
            <a:endParaRPr lang="en-US" altLang="en-US"/>
          </a:p>
        </p:txBody>
      </p:sp>
    </p:spTree>
    <p:extLst>
      <p:ext uri="{BB962C8B-B14F-4D97-AF65-F5344CB8AC3E}">
        <p14:creationId xmlns:p14="http://schemas.microsoft.com/office/powerpoint/2010/main" val="750572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62916E9-C385-4537-AE58-BF34AC10AF89}"/>
              </a:ext>
            </a:extLst>
          </p:cNvPr>
          <p:cNvSpPr>
            <a:spLocks noGrp="1" noChangeArrowheads="1"/>
          </p:cNvSpPr>
          <p:nvPr>
            <p:ph type="dt" sz="half" idx="10"/>
          </p:nvPr>
        </p:nvSpPr>
        <p:spPr>
          <a:ln/>
        </p:spPr>
        <p:txBody>
          <a:bodyPr/>
          <a:lstStyle>
            <a:lvl1pPr>
              <a:defRPr/>
            </a:lvl1pPr>
          </a:lstStyle>
          <a:p>
            <a:pPr>
              <a:defRPr/>
            </a:pPr>
            <a:fld id="{BD977989-4FE4-4F3B-BB71-2A4D8F90676E}" type="datetime1">
              <a:rPr lang="en-US"/>
              <a:pPr>
                <a:defRPr/>
              </a:pPr>
              <a:t>11/10/2020</a:t>
            </a:fld>
            <a:endParaRPr lang="en-US"/>
          </a:p>
        </p:txBody>
      </p:sp>
      <p:sp>
        <p:nvSpPr>
          <p:cNvPr id="8" name="Rectangle 5">
            <a:extLst>
              <a:ext uri="{FF2B5EF4-FFF2-40B4-BE49-F238E27FC236}">
                <a16:creationId xmlns:a16="http://schemas.microsoft.com/office/drawing/2014/main" id="{2BC7958D-AACC-4F9F-BECA-0C030A06FB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2571395-840C-497A-BB13-99A02FFDC04B}"/>
              </a:ext>
            </a:extLst>
          </p:cNvPr>
          <p:cNvSpPr>
            <a:spLocks noGrp="1" noChangeArrowheads="1"/>
          </p:cNvSpPr>
          <p:nvPr>
            <p:ph type="sldNum" sz="quarter" idx="12"/>
          </p:nvPr>
        </p:nvSpPr>
        <p:spPr>
          <a:ln/>
        </p:spPr>
        <p:txBody>
          <a:bodyPr/>
          <a:lstStyle>
            <a:lvl1pPr>
              <a:defRPr/>
            </a:lvl1pPr>
          </a:lstStyle>
          <a:p>
            <a:fld id="{76777CE4-4334-4CEC-8309-B0ABA1752519}" type="slidenum">
              <a:rPr lang="en-US" altLang="en-US"/>
              <a:pPr/>
              <a:t>‹#›</a:t>
            </a:fld>
            <a:endParaRPr lang="en-US" altLang="en-US"/>
          </a:p>
        </p:txBody>
      </p:sp>
    </p:spTree>
    <p:extLst>
      <p:ext uri="{BB962C8B-B14F-4D97-AF65-F5344CB8AC3E}">
        <p14:creationId xmlns:p14="http://schemas.microsoft.com/office/powerpoint/2010/main" val="937463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6595762-61D6-4B58-B6CD-8659EEF129FC}"/>
              </a:ext>
            </a:extLst>
          </p:cNvPr>
          <p:cNvSpPr>
            <a:spLocks noGrp="1" noChangeArrowheads="1"/>
          </p:cNvSpPr>
          <p:nvPr>
            <p:ph type="dt" sz="half" idx="10"/>
          </p:nvPr>
        </p:nvSpPr>
        <p:spPr>
          <a:ln/>
        </p:spPr>
        <p:txBody>
          <a:bodyPr/>
          <a:lstStyle>
            <a:lvl1pPr>
              <a:defRPr/>
            </a:lvl1pPr>
          </a:lstStyle>
          <a:p>
            <a:pPr>
              <a:defRPr/>
            </a:pPr>
            <a:fld id="{F49E0E2B-1FC0-4C85-9344-51785AE8CAD0}" type="datetime1">
              <a:rPr lang="en-US"/>
              <a:pPr>
                <a:defRPr/>
              </a:pPr>
              <a:t>11/10/2020</a:t>
            </a:fld>
            <a:endParaRPr lang="en-US"/>
          </a:p>
        </p:txBody>
      </p:sp>
      <p:sp>
        <p:nvSpPr>
          <p:cNvPr id="4" name="Rectangle 5">
            <a:extLst>
              <a:ext uri="{FF2B5EF4-FFF2-40B4-BE49-F238E27FC236}">
                <a16:creationId xmlns:a16="http://schemas.microsoft.com/office/drawing/2014/main" id="{F8C68945-024D-4284-9322-B109D5F198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C173BA6-8DC5-4264-8546-0C6B85AAF333}"/>
              </a:ext>
            </a:extLst>
          </p:cNvPr>
          <p:cNvSpPr>
            <a:spLocks noGrp="1" noChangeArrowheads="1"/>
          </p:cNvSpPr>
          <p:nvPr>
            <p:ph type="sldNum" sz="quarter" idx="12"/>
          </p:nvPr>
        </p:nvSpPr>
        <p:spPr>
          <a:ln/>
        </p:spPr>
        <p:txBody>
          <a:bodyPr/>
          <a:lstStyle>
            <a:lvl1pPr>
              <a:defRPr/>
            </a:lvl1pPr>
          </a:lstStyle>
          <a:p>
            <a:fld id="{248632E6-DA18-4A82-8573-F7C29B6D4484}" type="slidenum">
              <a:rPr lang="en-US" altLang="en-US"/>
              <a:pPr/>
              <a:t>‹#›</a:t>
            </a:fld>
            <a:endParaRPr lang="en-US" altLang="en-US"/>
          </a:p>
        </p:txBody>
      </p:sp>
    </p:spTree>
    <p:extLst>
      <p:ext uri="{BB962C8B-B14F-4D97-AF65-F5344CB8AC3E}">
        <p14:creationId xmlns:p14="http://schemas.microsoft.com/office/powerpoint/2010/main" val="3479551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61AA88-B876-4059-B66C-EFB0CA763E40}"/>
              </a:ext>
            </a:extLst>
          </p:cNvPr>
          <p:cNvSpPr>
            <a:spLocks noGrp="1" noChangeArrowheads="1"/>
          </p:cNvSpPr>
          <p:nvPr>
            <p:ph type="dt" sz="half" idx="10"/>
          </p:nvPr>
        </p:nvSpPr>
        <p:spPr>
          <a:ln/>
        </p:spPr>
        <p:txBody>
          <a:bodyPr/>
          <a:lstStyle>
            <a:lvl1pPr>
              <a:defRPr/>
            </a:lvl1pPr>
          </a:lstStyle>
          <a:p>
            <a:pPr>
              <a:defRPr/>
            </a:pPr>
            <a:fld id="{0446ECCA-41FF-4707-AE60-7EA0FA8A4FB4}" type="datetime1">
              <a:rPr lang="en-US"/>
              <a:pPr>
                <a:defRPr/>
              </a:pPr>
              <a:t>11/10/2020</a:t>
            </a:fld>
            <a:endParaRPr lang="en-US"/>
          </a:p>
        </p:txBody>
      </p:sp>
      <p:sp>
        <p:nvSpPr>
          <p:cNvPr id="5" name="Rectangle 5">
            <a:extLst>
              <a:ext uri="{FF2B5EF4-FFF2-40B4-BE49-F238E27FC236}">
                <a16:creationId xmlns:a16="http://schemas.microsoft.com/office/drawing/2014/main" id="{CEF4C789-1D9A-4515-8FEB-2A08251FC3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A1F53C-F816-4DF5-B63C-D335EABFC497}"/>
              </a:ext>
            </a:extLst>
          </p:cNvPr>
          <p:cNvSpPr>
            <a:spLocks noGrp="1" noChangeArrowheads="1"/>
          </p:cNvSpPr>
          <p:nvPr>
            <p:ph type="sldNum" sz="quarter" idx="12"/>
          </p:nvPr>
        </p:nvSpPr>
        <p:spPr>
          <a:ln/>
        </p:spPr>
        <p:txBody>
          <a:bodyPr/>
          <a:lstStyle>
            <a:lvl1pPr>
              <a:defRPr/>
            </a:lvl1pPr>
          </a:lstStyle>
          <a:p>
            <a:fld id="{2A812936-7310-4C18-AA87-A72A5F109C54}" type="slidenum">
              <a:rPr lang="en-US" altLang="en-US"/>
              <a:pPr/>
              <a:t>‹#›</a:t>
            </a:fld>
            <a:endParaRPr lang="en-US" altLang="en-US"/>
          </a:p>
        </p:txBody>
      </p:sp>
    </p:spTree>
    <p:extLst>
      <p:ext uri="{BB962C8B-B14F-4D97-AF65-F5344CB8AC3E}">
        <p14:creationId xmlns:p14="http://schemas.microsoft.com/office/powerpoint/2010/main" val="467827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CD2E41E-DD30-4B28-AAFA-4CC78BD43670}"/>
              </a:ext>
            </a:extLst>
          </p:cNvPr>
          <p:cNvSpPr>
            <a:spLocks noGrp="1" noChangeArrowheads="1"/>
          </p:cNvSpPr>
          <p:nvPr>
            <p:ph type="dt" sz="half" idx="10"/>
          </p:nvPr>
        </p:nvSpPr>
        <p:spPr>
          <a:ln/>
        </p:spPr>
        <p:txBody>
          <a:bodyPr/>
          <a:lstStyle>
            <a:lvl1pPr>
              <a:defRPr/>
            </a:lvl1pPr>
          </a:lstStyle>
          <a:p>
            <a:pPr>
              <a:defRPr/>
            </a:pPr>
            <a:fld id="{0B027C76-F21A-413F-BBD3-F43A38CB7A83}" type="datetime1">
              <a:rPr lang="en-US"/>
              <a:pPr>
                <a:defRPr/>
              </a:pPr>
              <a:t>11/10/2020</a:t>
            </a:fld>
            <a:endParaRPr lang="en-US"/>
          </a:p>
        </p:txBody>
      </p:sp>
      <p:sp>
        <p:nvSpPr>
          <p:cNvPr id="5" name="Rectangle 5">
            <a:extLst>
              <a:ext uri="{FF2B5EF4-FFF2-40B4-BE49-F238E27FC236}">
                <a16:creationId xmlns:a16="http://schemas.microsoft.com/office/drawing/2014/main" id="{6AD1C734-04A5-4B6F-A24C-7E631E7DFE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EB3CA0-312C-4698-9528-1F86A0AB2903}"/>
              </a:ext>
            </a:extLst>
          </p:cNvPr>
          <p:cNvSpPr>
            <a:spLocks noGrp="1" noChangeArrowheads="1"/>
          </p:cNvSpPr>
          <p:nvPr>
            <p:ph type="sldNum" sz="quarter" idx="12"/>
          </p:nvPr>
        </p:nvSpPr>
        <p:spPr>
          <a:ln/>
        </p:spPr>
        <p:txBody>
          <a:bodyPr/>
          <a:lstStyle>
            <a:lvl1pPr>
              <a:defRPr/>
            </a:lvl1pPr>
          </a:lstStyle>
          <a:p>
            <a:fld id="{F34657DB-02D6-4B90-835F-4DBF59C0F1A0}" type="slidenum">
              <a:rPr lang="en-US" altLang="en-US"/>
              <a:pPr/>
              <a:t>‹#›</a:t>
            </a:fld>
            <a:endParaRPr lang="en-US" altLang="en-US"/>
          </a:p>
        </p:txBody>
      </p:sp>
    </p:spTree>
    <p:extLst>
      <p:ext uri="{BB962C8B-B14F-4D97-AF65-F5344CB8AC3E}">
        <p14:creationId xmlns:p14="http://schemas.microsoft.com/office/powerpoint/2010/main" val="3456282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343B592-0EC4-4DC9-81D6-0467F276082E}"/>
              </a:ext>
            </a:extLst>
          </p:cNvPr>
          <p:cNvSpPr>
            <a:spLocks noGrp="1" noChangeArrowheads="1"/>
          </p:cNvSpPr>
          <p:nvPr>
            <p:ph type="dt" sz="half" idx="10"/>
          </p:nvPr>
        </p:nvSpPr>
        <p:spPr>
          <a:ln/>
        </p:spPr>
        <p:txBody>
          <a:bodyPr/>
          <a:lstStyle>
            <a:lvl1pPr>
              <a:defRPr/>
            </a:lvl1pPr>
          </a:lstStyle>
          <a:p>
            <a:pPr>
              <a:defRPr/>
            </a:pPr>
            <a:fld id="{D06FD5AB-1344-4436-870A-F9477E45F7E6}" type="datetime1">
              <a:rPr lang="en-US"/>
              <a:pPr>
                <a:defRPr/>
              </a:pPr>
              <a:t>11/10/2020</a:t>
            </a:fld>
            <a:endParaRPr lang="en-US"/>
          </a:p>
        </p:txBody>
      </p:sp>
      <p:sp>
        <p:nvSpPr>
          <p:cNvPr id="5" name="Rectangle 5">
            <a:extLst>
              <a:ext uri="{FF2B5EF4-FFF2-40B4-BE49-F238E27FC236}">
                <a16:creationId xmlns:a16="http://schemas.microsoft.com/office/drawing/2014/main" id="{F07DC2F0-8460-4CFC-92C7-58CB041795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CA248E-103C-49E3-8100-518098F1FB7C}"/>
              </a:ext>
            </a:extLst>
          </p:cNvPr>
          <p:cNvSpPr>
            <a:spLocks noGrp="1" noChangeArrowheads="1"/>
          </p:cNvSpPr>
          <p:nvPr>
            <p:ph type="sldNum" sz="quarter" idx="12"/>
          </p:nvPr>
        </p:nvSpPr>
        <p:spPr>
          <a:ln/>
        </p:spPr>
        <p:txBody>
          <a:bodyPr/>
          <a:lstStyle>
            <a:lvl1pPr>
              <a:defRPr/>
            </a:lvl1pPr>
          </a:lstStyle>
          <a:p>
            <a:fld id="{007E0C60-8810-4509-A3B1-32A6FE300FB9}" type="slidenum">
              <a:rPr lang="en-US" altLang="en-US"/>
              <a:pPr/>
              <a:t>‹#›</a:t>
            </a:fld>
            <a:endParaRPr lang="en-US" altLang="en-US"/>
          </a:p>
        </p:txBody>
      </p:sp>
    </p:spTree>
    <p:extLst>
      <p:ext uri="{BB962C8B-B14F-4D97-AF65-F5344CB8AC3E}">
        <p14:creationId xmlns:p14="http://schemas.microsoft.com/office/powerpoint/2010/main" val="3049716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1DC011-1BE5-4CC2-A9CB-4566AAD60DEA}"/>
              </a:ext>
            </a:extLst>
          </p:cNvPr>
          <p:cNvSpPr>
            <a:spLocks noGrp="1" noChangeArrowheads="1"/>
          </p:cNvSpPr>
          <p:nvPr>
            <p:ph type="dt" sz="half" idx="10"/>
          </p:nvPr>
        </p:nvSpPr>
        <p:spPr>
          <a:ln/>
        </p:spPr>
        <p:txBody>
          <a:bodyPr/>
          <a:lstStyle>
            <a:lvl1pPr>
              <a:defRPr/>
            </a:lvl1pPr>
          </a:lstStyle>
          <a:p>
            <a:pPr>
              <a:defRPr/>
            </a:pPr>
            <a:fld id="{EBE45F6A-CFDE-487D-80A4-F34F9D25053F}" type="datetime1">
              <a:rPr lang="en-US"/>
              <a:pPr>
                <a:defRPr/>
              </a:pPr>
              <a:t>11/10/2020</a:t>
            </a:fld>
            <a:endParaRPr lang="en-US"/>
          </a:p>
        </p:txBody>
      </p:sp>
      <p:sp>
        <p:nvSpPr>
          <p:cNvPr id="6" name="Rectangle 5">
            <a:extLst>
              <a:ext uri="{FF2B5EF4-FFF2-40B4-BE49-F238E27FC236}">
                <a16:creationId xmlns:a16="http://schemas.microsoft.com/office/drawing/2014/main" id="{5BC427D8-A8DD-47B8-AE5E-9AD6445F8D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D3EB30-3CB7-430D-914D-EE8BCDF8C90E}"/>
              </a:ext>
            </a:extLst>
          </p:cNvPr>
          <p:cNvSpPr>
            <a:spLocks noGrp="1" noChangeArrowheads="1"/>
          </p:cNvSpPr>
          <p:nvPr>
            <p:ph type="sldNum" sz="quarter" idx="12"/>
          </p:nvPr>
        </p:nvSpPr>
        <p:spPr>
          <a:ln/>
        </p:spPr>
        <p:txBody>
          <a:bodyPr/>
          <a:lstStyle>
            <a:lvl1pPr>
              <a:defRPr/>
            </a:lvl1pPr>
          </a:lstStyle>
          <a:p>
            <a:fld id="{2F80B7C0-E124-428C-AC1C-83407A24AF88}" type="slidenum">
              <a:rPr lang="en-US" altLang="en-US"/>
              <a:pPr/>
              <a:t>‹#›</a:t>
            </a:fld>
            <a:endParaRPr lang="en-US" altLang="en-US"/>
          </a:p>
        </p:txBody>
      </p:sp>
    </p:spTree>
    <p:extLst>
      <p:ext uri="{BB962C8B-B14F-4D97-AF65-F5344CB8AC3E}">
        <p14:creationId xmlns:p14="http://schemas.microsoft.com/office/powerpoint/2010/main" val="3185581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052BB9D-26E1-48B9-9CF8-EB8EB2646552}"/>
              </a:ext>
            </a:extLst>
          </p:cNvPr>
          <p:cNvSpPr>
            <a:spLocks noGrp="1" noChangeArrowheads="1"/>
          </p:cNvSpPr>
          <p:nvPr>
            <p:ph type="dt" sz="half" idx="10"/>
          </p:nvPr>
        </p:nvSpPr>
        <p:spPr>
          <a:ln/>
        </p:spPr>
        <p:txBody>
          <a:bodyPr/>
          <a:lstStyle>
            <a:lvl1pPr>
              <a:defRPr/>
            </a:lvl1pPr>
          </a:lstStyle>
          <a:p>
            <a:pPr>
              <a:defRPr/>
            </a:pPr>
            <a:fld id="{7D8DE80C-3C7B-4E42-871D-05EDAB800286}" type="datetime1">
              <a:rPr lang="en-US"/>
              <a:pPr>
                <a:defRPr/>
              </a:pPr>
              <a:t>11/10/2020</a:t>
            </a:fld>
            <a:endParaRPr lang="en-US"/>
          </a:p>
        </p:txBody>
      </p:sp>
      <p:sp>
        <p:nvSpPr>
          <p:cNvPr id="8" name="Rectangle 5">
            <a:extLst>
              <a:ext uri="{FF2B5EF4-FFF2-40B4-BE49-F238E27FC236}">
                <a16:creationId xmlns:a16="http://schemas.microsoft.com/office/drawing/2014/main" id="{A6D3DD55-B220-4F79-A500-CCCF74A17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0D8DF2A-A845-48B7-AF22-D40941272616}"/>
              </a:ext>
            </a:extLst>
          </p:cNvPr>
          <p:cNvSpPr>
            <a:spLocks noGrp="1" noChangeArrowheads="1"/>
          </p:cNvSpPr>
          <p:nvPr>
            <p:ph type="sldNum" sz="quarter" idx="12"/>
          </p:nvPr>
        </p:nvSpPr>
        <p:spPr>
          <a:ln/>
        </p:spPr>
        <p:txBody>
          <a:bodyPr/>
          <a:lstStyle>
            <a:lvl1pPr>
              <a:defRPr/>
            </a:lvl1pPr>
          </a:lstStyle>
          <a:p>
            <a:fld id="{B0C668BC-17E0-432D-83F3-DB2ABE796F75}" type="slidenum">
              <a:rPr lang="en-US" altLang="en-US"/>
              <a:pPr/>
              <a:t>‹#›</a:t>
            </a:fld>
            <a:endParaRPr lang="en-US" altLang="en-US"/>
          </a:p>
        </p:txBody>
      </p:sp>
    </p:spTree>
    <p:extLst>
      <p:ext uri="{BB962C8B-B14F-4D97-AF65-F5344CB8AC3E}">
        <p14:creationId xmlns:p14="http://schemas.microsoft.com/office/powerpoint/2010/main" val="2031268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6264D5-B6A7-4647-95B3-5CCE667734BC}"/>
              </a:ext>
            </a:extLst>
          </p:cNvPr>
          <p:cNvSpPr>
            <a:spLocks noGrp="1" noChangeArrowheads="1"/>
          </p:cNvSpPr>
          <p:nvPr>
            <p:ph type="dt" sz="half" idx="10"/>
          </p:nvPr>
        </p:nvSpPr>
        <p:spPr>
          <a:ln/>
        </p:spPr>
        <p:txBody>
          <a:bodyPr/>
          <a:lstStyle>
            <a:lvl1pPr>
              <a:defRPr/>
            </a:lvl1pPr>
          </a:lstStyle>
          <a:p>
            <a:pPr>
              <a:defRPr/>
            </a:pPr>
            <a:fld id="{08A57BBD-05FF-4E87-9707-A9AB8C71C663}" type="datetime1">
              <a:rPr lang="en-US"/>
              <a:pPr>
                <a:defRPr/>
              </a:pPr>
              <a:t>11/10/2020</a:t>
            </a:fld>
            <a:endParaRPr lang="en-US"/>
          </a:p>
        </p:txBody>
      </p:sp>
      <p:sp>
        <p:nvSpPr>
          <p:cNvPr id="4" name="Rectangle 5">
            <a:extLst>
              <a:ext uri="{FF2B5EF4-FFF2-40B4-BE49-F238E27FC236}">
                <a16:creationId xmlns:a16="http://schemas.microsoft.com/office/drawing/2014/main" id="{743F8B89-2BC2-4960-93F3-C9FBD192E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60F80E7-8EC2-44FD-BCE8-28DD95EDEDDB}"/>
              </a:ext>
            </a:extLst>
          </p:cNvPr>
          <p:cNvSpPr>
            <a:spLocks noGrp="1" noChangeArrowheads="1"/>
          </p:cNvSpPr>
          <p:nvPr>
            <p:ph type="sldNum" sz="quarter" idx="12"/>
          </p:nvPr>
        </p:nvSpPr>
        <p:spPr>
          <a:ln/>
        </p:spPr>
        <p:txBody>
          <a:bodyPr/>
          <a:lstStyle>
            <a:lvl1pPr>
              <a:defRPr/>
            </a:lvl1pPr>
          </a:lstStyle>
          <a:p>
            <a:fld id="{B721A9FB-DB94-47A9-84B6-96873CA94F7D}" type="slidenum">
              <a:rPr lang="en-US" altLang="en-US"/>
              <a:pPr/>
              <a:t>‹#›</a:t>
            </a:fld>
            <a:endParaRPr lang="en-US" altLang="en-US"/>
          </a:p>
        </p:txBody>
      </p:sp>
    </p:spTree>
    <p:extLst>
      <p:ext uri="{BB962C8B-B14F-4D97-AF65-F5344CB8AC3E}">
        <p14:creationId xmlns:p14="http://schemas.microsoft.com/office/powerpoint/2010/main" val="843409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C70BD0E-E277-44D9-B8CC-33D9EE707A9E}"/>
              </a:ext>
            </a:extLst>
          </p:cNvPr>
          <p:cNvSpPr>
            <a:spLocks noGrp="1" noChangeArrowheads="1"/>
          </p:cNvSpPr>
          <p:nvPr>
            <p:ph type="dt" sz="half" idx="10"/>
          </p:nvPr>
        </p:nvSpPr>
        <p:spPr>
          <a:ln/>
        </p:spPr>
        <p:txBody>
          <a:bodyPr/>
          <a:lstStyle>
            <a:lvl1pPr>
              <a:defRPr/>
            </a:lvl1pPr>
          </a:lstStyle>
          <a:p>
            <a:pPr>
              <a:defRPr/>
            </a:pPr>
            <a:fld id="{1BD111E8-B69D-4FF9-B8B7-0ED324931798}" type="datetime1">
              <a:rPr lang="en-US"/>
              <a:pPr>
                <a:defRPr/>
              </a:pPr>
              <a:t>11/10/2020</a:t>
            </a:fld>
            <a:endParaRPr lang="en-US"/>
          </a:p>
        </p:txBody>
      </p:sp>
      <p:sp>
        <p:nvSpPr>
          <p:cNvPr id="3" name="Rectangle 5">
            <a:extLst>
              <a:ext uri="{FF2B5EF4-FFF2-40B4-BE49-F238E27FC236}">
                <a16:creationId xmlns:a16="http://schemas.microsoft.com/office/drawing/2014/main" id="{3CF4DD91-E8F6-4B40-B44B-B8AFF3EA95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370567C-18F2-4650-A4FC-71F9BCDC9DF8}"/>
              </a:ext>
            </a:extLst>
          </p:cNvPr>
          <p:cNvSpPr>
            <a:spLocks noGrp="1" noChangeArrowheads="1"/>
          </p:cNvSpPr>
          <p:nvPr>
            <p:ph type="sldNum" sz="quarter" idx="12"/>
          </p:nvPr>
        </p:nvSpPr>
        <p:spPr>
          <a:ln/>
        </p:spPr>
        <p:txBody>
          <a:bodyPr/>
          <a:lstStyle>
            <a:lvl1pPr>
              <a:defRPr/>
            </a:lvl1pPr>
          </a:lstStyle>
          <a:p>
            <a:fld id="{2FD33CAC-9F1E-4952-AB09-10D009BFB727}" type="slidenum">
              <a:rPr lang="en-US" altLang="en-US"/>
              <a:pPr/>
              <a:t>‹#›</a:t>
            </a:fld>
            <a:endParaRPr lang="en-US" altLang="en-US"/>
          </a:p>
        </p:txBody>
      </p:sp>
    </p:spTree>
    <p:extLst>
      <p:ext uri="{BB962C8B-B14F-4D97-AF65-F5344CB8AC3E}">
        <p14:creationId xmlns:p14="http://schemas.microsoft.com/office/powerpoint/2010/main" val="1039471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CDDAC9-D4FF-47BB-9243-25C110F41D39}"/>
              </a:ext>
            </a:extLst>
          </p:cNvPr>
          <p:cNvSpPr>
            <a:spLocks noGrp="1" noChangeArrowheads="1"/>
          </p:cNvSpPr>
          <p:nvPr>
            <p:ph type="dt" sz="half" idx="10"/>
          </p:nvPr>
        </p:nvSpPr>
        <p:spPr>
          <a:ln/>
        </p:spPr>
        <p:txBody>
          <a:bodyPr/>
          <a:lstStyle>
            <a:lvl1pPr>
              <a:defRPr/>
            </a:lvl1pPr>
          </a:lstStyle>
          <a:p>
            <a:pPr>
              <a:defRPr/>
            </a:pPr>
            <a:fld id="{652CF082-B584-4B3F-86E9-DD1AB33337C1}" type="datetime1">
              <a:rPr lang="en-US"/>
              <a:pPr>
                <a:defRPr/>
              </a:pPr>
              <a:t>11/10/2020</a:t>
            </a:fld>
            <a:endParaRPr lang="en-US"/>
          </a:p>
        </p:txBody>
      </p:sp>
      <p:sp>
        <p:nvSpPr>
          <p:cNvPr id="6" name="Rectangle 5">
            <a:extLst>
              <a:ext uri="{FF2B5EF4-FFF2-40B4-BE49-F238E27FC236}">
                <a16:creationId xmlns:a16="http://schemas.microsoft.com/office/drawing/2014/main" id="{B0F46D17-275E-4D04-A312-EF7B08731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9E7318D-C969-4D72-A5EF-3A0947CE15A8}"/>
              </a:ext>
            </a:extLst>
          </p:cNvPr>
          <p:cNvSpPr>
            <a:spLocks noGrp="1" noChangeArrowheads="1"/>
          </p:cNvSpPr>
          <p:nvPr>
            <p:ph type="sldNum" sz="quarter" idx="12"/>
          </p:nvPr>
        </p:nvSpPr>
        <p:spPr>
          <a:ln/>
        </p:spPr>
        <p:txBody>
          <a:bodyPr/>
          <a:lstStyle>
            <a:lvl1pPr>
              <a:defRPr/>
            </a:lvl1pPr>
          </a:lstStyle>
          <a:p>
            <a:fld id="{F96B9C0C-87ED-4F43-93C4-1493814A0615}" type="slidenum">
              <a:rPr lang="en-US" altLang="en-US"/>
              <a:pPr/>
              <a:t>‹#›</a:t>
            </a:fld>
            <a:endParaRPr lang="en-US" altLang="en-US"/>
          </a:p>
        </p:txBody>
      </p:sp>
    </p:spTree>
    <p:extLst>
      <p:ext uri="{BB962C8B-B14F-4D97-AF65-F5344CB8AC3E}">
        <p14:creationId xmlns:p14="http://schemas.microsoft.com/office/powerpoint/2010/main" val="75770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7E6B051-F664-4F82-B407-606000F152F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4FF41DB-B534-4BAF-8ED6-440098465D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9529409-B998-459B-BE16-1C25CD5C3B10}"/>
              </a:ext>
            </a:extLst>
          </p:cNvPr>
          <p:cNvSpPr>
            <a:spLocks noGrp="1" noChangeArrowheads="1"/>
          </p:cNvSpPr>
          <p:nvPr>
            <p:ph type="sldNum" sz="quarter" idx="12"/>
          </p:nvPr>
        </p:nvSpPr>
        <p:spPr>
          <a:ln/>
        </p:spPr>
        <p:txBody>
          <a:bodyPr/>
          <a:lstStyle>
            <a:lvl1pPr>
              <a:defRPr/>
            </a:lvl1pPr>
          </a:lstStyle>
          <a:p>
            <a:fld id="{200AB60A-31B6-4433-A40F-4E562B65E928}" type="slidenum">
              <a:rPr lang="en-US" altLang="en-US"/>
              <a:pPr/>
              <a:t>‹#›</a:t>
            </a:fld>
            <a:endParaRPr lang="en-US" altLang="en-US"/>
          </a:p>
        </p:txBody>
      </p:sp>
    </p:spTree>
    <p:extLst>
      <p:ext uri="{BB962C8B-B14F-4D97-AF65-F5344CB8AC3E}">
        <p14:creationId xmlns:p14="http://schemas.microsoft.com/office/powerpoint/2010/main" val="2692289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7A58D12-D61F-4BFE-A7B0-6542F5315A95}"/>
              </a:ext>
            </a:extLst>
          </p:cNvPr>
          <p:cNvSpPr>
            <a:spLocks noGrp="1" noChangeArrowheads="1"/>
          </p:cNvSpPr>
          <p:nvPr>
            <p:ph type="dt" sz="half" idx="10"/>
          </p:nvPr>
        </p:nvSpPr>
        <p:spPr>
          <a:ln/>
        </p:spPr>
        <p:txBody>
          <a:bodyPr/>
          <a:lstStyle>
            <a:lvl1pPr>
              <a:defRPr/>
            </a:lvl1pPr>
          </a:lstStyle>
          <a:p>
            <a:pPr>
              <a:defRPr/>
            </a:pPr>
            <a:fld id="{03E65987-3DD9-476C-8ED1-E370EBF1D376}" type="datetime1">
              <a:rPr lang="en-US"/>
              <a:pPr>
                <a:defRPr/>
              </a:pPr>
              <a:t>11/10/2020</a:t>
            </a:fld>
            <a:endParaRPr lang="en-US"/>
          </a:p>
        </p:txBody>
      </p:sp>
      <p:sp>
        <p:nvSpPr>
          <p:cNvPr id="6" name="Rectangle 5">
            <a:extLst>
              <a:ext uri="{FF2B5EF4-FFF2-40B4-BE49-F238E27FC236}">
                <a16:creationId xmlns:a16="http://schemas.microsoft.com/office/drawing/2014/main" id="{4D300DB7-59F8-42B9-ABEE-BC654A1DA2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65C0511-6368-46E0-9B89-05CB650D6182}"/>
              </a:ext>
            </a:extLst>
          </p:cNvPr>
          <p:cNvSpPr>
            <a:spLocks noGrp="1" noChangeArrowheads="1"/>
          </p:cNvSpPr>
          <p:nvPr>
            <p:ph type="sldNum" sz="quarter" idx="12"/>
          </p:nvPr>
        </p:nvSpPr>
        <p:spPr>
          <a:ln/>
        </p:spPr>
        <p:txBody>
          <a:bodyPr/>
          <a:lstStyle>
            <a:lvl1pPr>
              <a:defRPr/>
            </a:lvl1pPr>
          </a:lstStyle>
          <a:p>
            <a:fld id="{48B4E692-11EE-4BD3-927D-68833F1830E6}" type="slidenum">
              <a:rPr lang="en-US" altLang="en-US"/>
              <a:pPr/>
              <a:t>‹#›</a:t>
            </a:fld>
            <a:endParaRPr lang="en-US" altLang="en-US"/>
          </a:p>
        </p:txBody>
      </p:sp>
    </p:spTree>
    <p:extLst>
      <p:ext uri="{BB962C8B-B14F-4D97-AF65-F5344CB8AC3E}">
        <p14:creationId xmlns:p14="http://schemas.microsoft.com/office/powerpoint/2010/main" val="14582752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16A1B8-657A-4526-B010-D11E74C4DA92}"/>
              </a:ext>
            </a:extLst>
          </p:cNvPr>
          <p:cNvSpPr>
            <a:spLocks noGrp="1" noChangeArrowheads="1"/>
          </p:cNvSpPr>
          <p:nvPr>
            <p:ph type="dt" sz="half" idx="10"/>
          </p:nvPr>
        </p:nvSpPr>
        <p:spPr>
          <a:ln/>
        </p:spPr>
        <p:txBody>
          <a:bodyPr/>
          <a:lstStyle>
            <a:lvl1pPr>
              <a:defRPr/>
            </a:lvl1pPr>
          </a:lstStyle>
          <a:p>
            <a:pPr>
              <a:defRPr/>
            </a:pPr>
            <a:fld id="{04167C3D-6C31-4D42-B7B7-A3330C86E2E4}" type="datetime1">
              <a:rPr lang="en-US"/>
              <a:pPr>
                <a:defRPr/>
              </a:pPr>
              <a:t>11/10/2020</a:t>
            </a:fld>
            <a:endParaRPr lang="en-US"/>
          </a:p>
        </p:txBody>
      </p:sp>
      <p:sp>
        <p:nvSpPr>
          <p:cNvPr id="5" name="Rectangle 5">
            <a:extLst>
              <a:ext uri="{FF2B5EF4-FFF2-40B4-BE49-F238E27FC236}">
                <a16:creationId xmlns:a16="http://schemas.microsoft.com/office/drawing/2014/main" id="{655FF77E-5272-4086-BAA6-9DDE5B785E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2F7EAF-B020-4010-9AF9-B2DF9A69ADA1}"/>
              </a:ext>
            </a:extLst>
          </p:cNvPr>
          <p:cNvSpPr>
            <a:spLocks noGrp="1" noChangeArrowheads="1"/>
          </p:cNvSpPr>
          <p:nvPr>
            <p:ph type="sldNum" sz="quarter" idx="12"/>
          </p:nvPr>
        </p:nvSpPr>
        <p:spPr>
          <a:ln/>
        </p:spPr>
        <p:txBody>
          <a:bodyPr/>
          <a:lstStyle>
            <a:lvl1pPr>
              <a:defRPr/>
            </a:lvl1pPr>
          </a:lstStyle>
          <a:p>
            <a:fld id="{7EA5297C-3BB8-41E8-98CE-354F4F3EC86C}" type="slidenum">
              <a:rPr lang="en-US" altLang="en-US"/>
              <a:pPr/>
              <a:t>‹#›</a:t>
            </a:fld>
            <a:endParaRPr lang="en-US" altLang="en-US"/>
          </a:p>
        </p:txBody>
      </p:sp>
    </p:spTree>
    <p:extLst>
      <p:ext uri="{BB962C8B-B14F-4D97-AF65-F5344CB8AC3E}">
        <p14:creationId xmlns:p14="http://schemas.microsoft.com/office/powerpoint/2010/main" val="3455111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06E3BB-85E3-4FF6-863F-842EE6C1DE17}"/>
              </a:ext>
            </a:extLst>
          </p:cNvPr>
          <p:cNvSpPr>
            <a:spLocks noGrp="1" noChangeArrowheads="1"/>
          </p:cNvSpPr>
          <p:nvPr>
            <p:ph type="dt" sz="half" idx="10"/>
          </p:nvPr>
        </p:nvSpPr>
        <p:spPr>
          <a:ln/>
        </p:spPr>
        <p:txBody>
          <a:bodyPr/>
          <a:lstStyle>
            <a:lvl1pPr>
              <a:defRPr/>
            </a:lvl1pPr>
          </a:lstStyle>
          <a:p>
            <a:pPr>
              <a:defRPr/>
            </a:pPr>
            <a:fld id="{C7B00D4C-2352-4CDC-85EC-1C9486A1AAC3}" type="datetime1">
              <a:rPr lang="en-US"/>
              <a:pPr>
                <a:defRPr/>
              </a:pPr>
              <a:t>11/10/2020</a:t>
            </a:fld>
            <a:endParaRPr lang="en-US"/>
          </a:p>
        </p:txBody>
      </p:sp>
      <p:sp>
        <p:nvSpPr>
          <p:cNvPr id="5" name="Rectangle 5">
            <a:extLst>
              <a:ext uri="{FF2B5EF4-FFF2-40B4-BE49-F238E27FC236}">
                <a16:creationId xmlns:a16="http://schemas.microsoft.com/office/drawing/2014/main" id="{53F60E8A-6BE1-4611-9438-B0A3666D94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F1050F-B33A-4C18-A726-3A677AF5EAAC}"/>
              </a:ext>
            </a:extLst>
          </p:cNvPr>
          <p:cNvSpPr>
            <a:spLocks noGrp="1" noChangeArrowheads="1"/>
          </p:cNvSpPr>
          <p:nvPr>
            <p:ph type="sldNum" sz="quarter" idx="12"/>
          </p:nvPr>
        </p:nvSpPr>
        <p:spPr>
          <a:ln/>
        </p:spPr>
        <p:txBody>
          <a:bodyPr/>
          <a:lstStyle>
            <a:lvl1pPr>
              <a:defRPr/>
            </a:lvl1pPr>
          </a:lstStyle>
          <a:p>
            <a:fld id="{5AD1DF60-5505-4B6E-B5A5-F17332DFC6D4}" type="slidenum">
              <a:rPr lang="en-US" altLang="en-US"/>
              <a:pPr/>
              <a:t>‹#›</a:t>
            </a:fld>
            <a:endParaRPr lang="en-US" altLang="en-US"/>
          </a:p>
        </p:txBody>
      </p:sp>
    </p:spTree>
    <p:extLst>
      <p:ext uri="{BB962C8B-B14F-4D97-AF65-F5344CB8AC3E}">
        <p14:creationId xmlns:p14="http://schemas.microsoft.com/office/powerpoint/2010/main" val="30456091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084665-5242-40BF-BD05-EF9CC74F2ADD}"/>
              </a:ext>
            </a:extLst>
          </p:cNvPr>
          <p:cNvSpPr>
            <a:spLocks noGrp="1" noChangeArrowheads="1"/>
          </p:cNvSpPr>
          <p:nvPr>
            <p:ph type="dt" sz="half" idx="10"/>
          </p:nvPr>
        </p:nvSpPr>
        <p:spPr>
          <a:ln/>
        </p:spPr>
        <p:txBody>
          <a:bodyPr/>
          <a:lstStyle>
            <a:lvl1pPr>
              <a:defRPr/>
            </a:lvl1pPr>
          </a:lstStyle>
          <a:p>
            <a:pPr>
              <a:defRPr/>
            </a:pPr>
            <a:fld id="{E1742FA0-5F9B-487F-88FC-F55D7994463C}" type="datetime1">
              <a:rPr lang="en-US"/>
              <a:pPr>
                <a:defRPr/>
              </a:pPr>
              <a:t>11/10/2020</a:t>
            </a:fld>
            <a:endParaRPr lang="en-US"/>
          </a:p>
        </p:txBody>
      </p:sp>
      <p:sp>
        <p:nvSpPr>
          <p:cNvPr id="6" name="Rectangle 5">
            <a:extLst>
              <a:ext uri="{FF2B5EF4-FFF2-40B4-BE49-F238E27FC236}">
                <a16:creationId xmlns:a16="http://schemas.microsoft.com/office/drawing/2014/main" id="{9BC49ABD-5C7A-4CF1-AABD-E3153C3A99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FA7CF4-5EF3-4C6D-9348-3CABE04EC510}"/>
              </a:ext>
            </a:extLst>
          </p:cNvPr>
          <p:cNvSpPr>
            <a:spLocks noGrp="1" noChangeArrowheads="1"/>
          </p:cNvSpPr>
          <p:nvPr>
            <p:ph type="sldNum" sz="quarter" idx="12"/>
          </p:nvPr>
        </p:nvSpPr>
        <p:spPr>
          <a:ln/>
        </p:spPr>
        <p:txBody>
          <a:bodyPr/>
          <a:lstStyle>
            <a:lvl1pPr>
              <a:defRPr/>
            </a:lvl1pPr>
          </a:lstStyle>
          <a:p>
            <a:fld id="{6A2C3471-C308-4F08-B3EF-3425AD011630}" type="slidenum">
              <a:rPr lang="en-US" altLang="en-US"/>
              <a:pPr/>
              <a:t>‹#›</a:t>
            </a:fld>
            <a:endParaRPr lang="en-US" altLang="en-US"/>
          </a:p>
        </p:txBody>
      </p:sp>
    </p:spTree>
    <p:extLst>
      <p:ext uri="{BB962C8B-B14F-4D97-AF65-F5344CB8AC3E}">
        <p14:creationId xmlns:p14="http://schemas.microsoft.com/office/powerpoint/2010/main" val="24195272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91C9A4-AA6B-4A7B-8EBB-A09D696D2AE1}"/>
              </a:ext>
            </a:extLst>
          </p:cNvPr>
          <p:cNvSpPr>
            <a:spLocks noGrp="1" noChangeArrowheads="1"/>
          </p:cNvSpPr>
          <p:nvPr>
            <p:ph type="dt" sz="half" idx="10"/>
          </p:nvPr>
        </p:nvSpPr>
        <p:spPr>
          <a:ln/>
        </p:spPr>
        <p:txBody>
          <a:bodyPr/>
          <a:lstStyle>
            <a:lvl1pPr>
              <a:defRPr/>
            </a:lvl1pPr>
          </a:lstStyle>
          <a:p>
            <a:pPr>
              <a:defRPr/>
            </a:pPr>
            <a:fld id="{4F8E69CE-B034-4D92-9C6A-1CC984D24DEC}" type="datetime1">
              <a:rPr lang="en-US"/>
              <a:pPr>
                <a:defRPr/>
              </a:pPr>
              <a:t>11/10/2020</a:t>
            </a:fld>
            <a:endParaRPr lang="en-US"/>
          </a:p>
        </p:txBody>
      </p:sp>
      <p:sp>
        <p:nvSpPr>
          <p:cNvPr id="8" name="Rectangle 5">
            <a:extLst>
              <a:ext uri="{FF2B5EF4-FFF2-40B4-BE49-F238E27FC236}">
                <a16:creationId xmlns:a16="http://schemas.microsoft.com/office/drawing/2014/main" id="{0EC56A88-2CDC-438A-94BA-EE98698F34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26B9535-DFAA-431C-86F5-3DEE0200E3DE}"/>
              </a:ext>
            </a:extLst>
          </p:cNvPr>
          <p:cNvSpPr>
            <a:spLocks noGrp="1" noChangeArrowheads="1"/>
          </p:cNvSpPr>
          <p:nvPr>
            <p:ph type="sldNum" sz="quarter" idx="12"/>
          </p:nvPr>
        </p:nvSpPr>
        <p:spPr>
          <a:ln/>
        </p:spPr>
        <p:txBody>
          <a:bodyPr/>
          <a:lstStyle>
            <a:lvl1pPr>
              <a:defRPr/>
            </a:lvl1pPr>
          </a:lstStyle>
          <a:p>
            <a:fld id="{1F3707B2-E75A-44A5-BBD2-B91895F27A98}" type="slidenum">
              <a:rPr lang="en-US" altLang="en-US"/>
              <a:pPr/>
              <a:t>‹#›</a:t>
            </a:fld>
            <a:endParaRPr lang="en-US" altLang="en-US"/>
          </a:p>
        </p:txBody>
      </p:sp>
    </p:spTree>
    <p:extLst>
      <p:ext uri="{BB962C8B-B14F-4D97-AF65-F5344CB8AC3E}">
        <p14:creationId xmlns:p14="http://schemas.microsoft.com/office/powerpoint/2010/main" val="16789783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F275183-00DB-42B9-B1BC-1080AD5F21E4}"/>
              </a:ext>
            </a:extLst>
          </p:cNvPr>
          <p:cNvSpPr>
            <a:spLocks noGrp="1" noChangeArrowheads="1"/>
          </p:cNvSpPr>
          <p:nvPr>
            <p:ph type="dt" sz="half" idx="10"/>
          </p:nvPr>
        </p:nvSpPr>
        <p:spPr>
          <a:ln/>
        </p:spPr>
        <p:txBody>
          <a:bodyPr/>
          <a:lstStyle>
            <a:lvl1pPr>
              <a:defRPr/>
            </a:lvl1pPr>
          </a:lstStyle>
          <a:p>
            <a:pPr>
              <a:defRPr/>
            </a:pPr>
            <a:fld id="{911422D8-024A-4BF6-B10F-81AEA9BBCABD}" type="datetime1">
              <a:rPr lang="en-US"/>
              <a:pPr>
                <a:defRPr/>
              </a:pPr>
              <a:t>11/10/2020</a:t>
            </a:fld>
            <a:endParaRPr lang="en-US"/>
          </a:p>
        </p:txBody>
      </p:sp>
      <p:sp>
        <p:nvSpPr>
          <p:cNvPr id="4" name="Rectangle 5">
            <a:extLst>
              <a:ext uri="{FF2B5EF4-FFF2-40B4-BE49-F238E27FC236}">
                <a16:creationId xmlns:a16="http://schemas.microsoft.com/office/drawing/2014/main" id="{EA3B2FC6-FC0D-4D9D-943C-36E8033117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C539321-9690-4DD6-B15E-18A7C21D74AD}"/>
              </a:ext>
            </a:extLst>
          </p:cNvPr>
          <p:cNvSpPr>
            <a:spLocks noGrp="1" noChangeArrowheads="1"/>
          </p:cNvSpPr>
          <p:nvPr>
            <p:ph type="sldNum" sz="quarter" idx="12"/>
          </p:nvPr>
        </p:nvSpPr>
        <p:spPr>
          <a:ln/>
        </p:spPr>
        <p:txBody>
          <a:bodyPr/>
          <a:lstStyle>
            <a:lvl1pPr>
              <a:defRPr/>
            </a:lvl1pPr>
          </a:lstStyle>
          <a:p>
            <a:fld id="{1E533BC5-0C98-4813-BF72-71BAE40FA3A4}" type="slidenum">
              <a:rPr lang="en-US" altLang="en-US"/>
              <a:pPr/>
              <a:t>‹#›</a:t>
            </a:fld>
            <a:endParaRPr lang="en-US" altLang="en-US"/>
          </a:p>
        </p:txBody>
      </p:sp>
    </p:spTree>
    <p:extLst>
      <p:ext uri="{BB962C8B-B14F-4D97-AF65-F5344CB8AC3E}">
        <p14:creationId xmlns:p14="http://schemas.microsoft.com/office/powerpoint/2010/main" val="474717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F98893-9E43-4198-B98A-8A85E76091B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CC379A-E4BB-4E6B-BEA3-6BB642B3EB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C94DBD4-7309-4612-B36F-F5A6524F1682}"/>
              </a:ext>
            </a:extLst>
          </p:cNvPr>
          <p:cNvSpPr>
            <a:spLocks noGrp="1" noChangeArrowheads="1"/>
          </p:cNvSpPr>
          <p:nvPr>
            <p:ph type="sldNum" sz="quarter" idx="12"/>
          </p:nvPr>
        </p:nvSpPr>
        <p:spPr>
          <a:ln/>
        </p:spPr>
        <p:txBody>
          <a:bodyPr/>
          <a:lstStyle>
            <a:lvl1pPr>
              <a:defRPr/>
            </a:lvl1pPr>
          </a:lstStyle>
          <a:p>
            <a:fld id="{FE177281-F06B-49EA-8567-8C8A2931614B}" type="slidenum">
              <a:rPr lang="en-US" altLang="en-US"/>
              <a:pPr/>
              <a:t>‹#›</a:t>
            </a:fld>
            <a:endParaRPr lang="en-US" altLang="en-US"/>
          </a:p>
        </p:txBody>
      </p:sp>
    </p:spTree>
    <p:extLst>
      <p:ext uri="{BB962C8B-B14F-4D97-AF65-F5344CB8AC3E}">
        <p14:creationId xmlns:p14="http://schemas.microsoft.com/office/powerpoint/2010/main" val="172601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D766EB-9E0D-4C8D-B8A3-1EA83594D38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E468FF0-0444-4A66-BE01-768DE7C937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13CED83-1612-4F60-BB59-A0B5E01F9F3F}"/>
              </a:ext>
            </a:extLst>
          </p:cNvPr>
          <p:cNvSpPr>
            <a:spLocks noGrp="1" noChangeArrowheads="1"/>
          </p:cNvSpPr>
          <p:nvPr>
            <p:ph type="sldNum" sz="quarter" idx="12"/>
          </p:nvPr>
        </p:nvSpPr>
        <p:spPr>
          <a:ln/>
        </p:spPr>
        <p:txBody>
          <a:bodyPr/>
          <a:lstStyle>
            <a:lvl1pPr>
              <a:defRPr/>
            </a:lvl1pPr>
          </a:lstStyle>
          <a:p>
            <a:fld id="{389A7AE7-5398-4953-A7E0-85BAB943D853}" type="slidenum">
              <a:rPr lang="en-US" altLang="en-US"/>
              <a:pPr/>
              <a:t>‹#›</a:t>
            </a:fld>
            <a:endParaRPr lang="en-US" altLang="en-US"/>
          </a:p>
        </p:txBody>
      </p:sp>
    </p:spTree>
    <p:extLst>
      <p:ext uri="{BB962C8B-B14F-4D97-AF65-F5344CB8AC3E}">
        <p14:creationId xmlns:p14="http://schemas.microsoft.com/office/powerpoint/2010/main" val="419560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F90B7F-14EC-49ED-A415-8CD7266D8E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3FD750-836C-41A0-BA0A-0A07AC337B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2B7B95-62D0-4E20-A49A-CEFD5AEF2B9D}"/>
              </a:ext>
            </a:extLst>
          </p:cNvPr>
          <p:cNvSpPr>
            <a:spLocks noGrp="1" noChangeArrowheads="1"/>
          </p:cNvSpPr>
          <p:nvPr>
            <p:ph type="sldNum" sz="quarter" idx="12"/>
          </p:nvPr>
        </p:nvSpPr>
        <p:spPr>
          <a:ln/>
        </p:spPr>
        <p:txBody>
          <a:bodyPr/>
          <a:lstStyle>
            <a:lvl1pPr>
              <a:defRPr/>
            </a:lvl1pPr>
          </a:lstStyle>
          <a:p>
            <a:fld id="{F0F7C8F0-BA99-40E6-B8B4-3104DC85D5D9}" type="slidenum">
              <a:rPr lang="en-US" altLang="en-US"/>
              <a:pPr/>
              <a:t>‹#›</a:t>
            </a:fld>
            <a:endParaRPr lang="en-US" altLang="en-US"/>
          </a:p>
        </p:txBody>
      </p:sp>
    </p:spTree>
    <p:extLst>
      <p:ext uri="{BB962C8B-B14F-4D97-AF65-F5344CB8AC3E}">
        <p14:creationId xmlns:p14="http://schemas.microsoft.com/office/powerpoint/2010/main" val="45058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38E33D-2B30-432D-9DD1-E9CDCD3313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3B6558-EF65-4A36-BC08-B54FBC9C93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144325-33B9-43E8-ABBA-7E7DFD99BD47}"/>
              </a:ext>
            </a:extLst>
          </p:cNvPr>
          <p:cNvSpPr>
            <a:spLocks noGrp="1" noChangeArrowheads="1"/>
          </p:cNvSpPr>
          <p:nvPr>
            <p:ph type="sldNum" sz="quarter" idx="12"/>
          </p:nvPr>
        </p:nvSpPr>
        <p:spPr>
          <a:ln/>
        </p:spPr>
        <p:txBody>
          <a:bodyPr/>
          <a:lstStyle>
            <a:lvl1pPr>
              <a:defRPr/>
            </a:lvl1pPr>
          </a:lstStyle>
          <a:p>
            <a:fld id="{1A5D94D0-A619-477B-A197-1ADF166C24D2}" type="slidenum">
              <a:rPr lang="en-US" altLang="en-US"/>
              <a:pPr/>
              <a:t>‹#›</a:t>
            </a:fld>
            <a:endParaRPr lang="en-US" altLang="en-US"/>
          </a:p>
        </p:txBody>
      </p:sp>
    </p:spTree>
    <p:extLst>
      <p:ext uri="{BB962C8B-B14F-4D97-AF65-F5344CB8AC3E}">
        <p14:creationId xmlns:p14="http://schemas.microsoft.com/office/powerpoint/2010/main" val="2451845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B295B3A-9528-4270-9463-AA955D5CBF4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1CEA353-0B12-438A-AFE5-AD28959BAE7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1D03E2A-4075-46B8-AD6E-90256DFC560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8B562E20-DBDE-4343-A8D5-F62A4DE29C4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7A61B05F-0555-4C19-9BE3-72CB691FFB7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anose="020B0604020202020204" pitchFamily="34" charset="0"/>
              </a:defRPr>
            </a:lvl1pPr>
          </a:lstStyle>
          <a:p>
            <a:fld id="{394A71EC-520A-4CCF-88B1-4D422B93673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B0C0CA7-E04B-4778-9822-46B03CB4586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D9765749-532E-411A-9570-CBAE6F261F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0796F65-9DDA-4C8D-BD19-5A3FA822070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cs typeface="+mn-cs"/>
              </a:defRPr>
            </a:lvl1pPr>
          </a:lstStyle>
          <a:p>
            <a:pPr>
              <a:defRPr/>
            </a:pPr>
            <a:endParaRPr lang="en-US"/>
          </a:p>
        </p:txBody>
      </p:sp>
      <p:sp>
        <p:nvSpPr>
          <p:cNvPr id="1029" name="Rectangle 5">
            <a:extLst>
              <a:ext uri="{FF2B5EF4-FFF2-40B4-BE49-F238E27FC236}">
                <a16:creationId xmlns:a16="http://schemas.microsoft.com/office/drawing/2014/main" id="{085825E8-89DA-4E41-8668-DA7205B0DF5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mn-cs"/>
              </a:defRPr>
            </a:lvl1pPr>
          </a:lstStyle>
          <a:p>
            <a:pPr>
              <a:defRPr/>
            </a:pPr>
            <a:endParaRPr lang="en-US"/>
          </a:p>
        </p:txBody>
      </p:sp>
      <p:sp>
        <p:nvSpPr>
          <p:cNvPr id="1030" name="Rectangle 6">
            <a:extLst>
              <a:ext uri="{FF2B5EF4-FFF2-40B4-BE49-F238E27FC236}">
                <a16:creationId xmlns:a16="http://schemas.microsoft.com/office/drawing/2014/main" id="{A31E718A-E20F-480D-9CB2-A287C44CA09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1AB5F97F-F941-465C-ADEC-DC3A4AC2E40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00EB0A5E-5E16-40FC-8554-09A7CBB8247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0D33F201-E619-4CB7-B9B0-E69CA26F305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6BD5C-6E87-4F3C-BA08-00D786323A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cs typeface="+mn-cs"/>
              </a:defRPr>
            </a:lvl1pPr>
          </a:lstStyle>
          <a:p>
            <a:pPr>
              <a:defRPr/>
            </a:pPr>
            <a:fld id="{C3E6A4FF-C341-46E5-9D16-EEA37D88AFA6}" type="datetime1">
              <a:rPr lang="en-US"/>
              <a:pPr>
                <a:defRPr/>
              </a:pPr>
              <a:t>11/10/2020</a:t>
            </a:fld>
            <a:endParaRPr lang="en-US"/>
          </a:p>
        </p:txBody>
      </p:sp>
      <p:sp>
        <p:nvSpPr>
          <p:cNvPr id="1029" name="Rectangle 5">
            <a:extLst>
              <a:ext uri="{FF2B5EF4-FFF2-40B4-BE49-F238E27FC236}">
                <a16:creationId xmlns:a16="http://schemas.microsoft.com/office/drawing/2014/main" id="{6382193A-3750-417F-9176-2401C7246AB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E72EE086-BFF5-4B2E-ABEF-3183492BEF1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panose="020B0604020202020204" pitchFamily="34" charset="0"/>
              </a:defRPr>
            </a:lvl1pPr>
          </a:lstStyle>
          <a:p>
            <a:fld id="{DC184F44-DEBE-46B0-B929-60680378493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8E50452-2932-4868-91CC-EE9C076551D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521B24D4-4DC5-43CA-A8DE-5C0F855E037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4CB489B-C828-4C94-9538-EFDEAA18CA3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cs typeface="+mn-cs"/>
              </a:defRPr>
            </a:lvl1pPr>
          </a:lstStyle>
          <a:p>
            <a:pPr>
              <a:defRPr/>
            </a:pPr>
            <a:fld id="{D051D1A7-1243-44AC-901B-4D10147244D6}" type="datetime1">
              <a:rPr lang="en-US"/>
              <a:pPr>
                <a:defRPr/>
              </a:pPr>
              <a:t>11/10/2020</a:t>
            </a:fld>
            <a:endParaRPr lang="en-US"/>
          </a:p>
        </p:txBody>
      </p:sp>
      <p:sp>
        <p:nvSpPr>
          <p:cNvPr id="1029" name="Rectangle 5">
            <a:extLst>
              <a:ext uri="{FF2B5EF4-FFF2-40B4-BE49-F238E27FC236}">
                <a16:creationId xmlns:a16="http://schemas.microsoft.com/office/drawing/2014/main" id="{E8FCB74F-706C-4D66-93C0-70216072C7C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80FA60BC-BF82-42F3-80BA-44331447A5F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panose="020B0604020202020204" pitchFamily="34" charset="0"/>
              </a:defRPr>
            </a:lvl1pPr>
          </a:lstStyle>
          <a:p>
            <a:fld id="{44CAA984-76C8-4542-AE7F-E515A25AB9C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9.xml"/><Relationship Id="rId1" Type="http://schemas.openxmlformats.org/officeDocument/2006/relationships/vmlDrawing" Target="../drawings/vmlDrawing4.vml"/><Relationship Id="rId4" Type="http://schemas.openxmlformats.org/officeDocument/2006/relationships/image" Target="../media/image35.png"/></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9.xml"/><Relationship Id="rId1" Type="http://schemas.openxmlformats.org/officeDocument/2006/relationships/vmlDrawing" Target="../drawings/vmlDrawing5.vml"/><Relationship Id="rId4" Type="http://schemas.openxmlformats.org/officeDocument/2006/relationships/image" Target="../media/image36.pn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9.xml"/><Relationship Id="rId1" Type="http://schemas.openxmlformats.org/officeDocument/2006/relationships/vmlDrawing" Target="../drawings/vmlDrawing6.v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9.xml"/><Relationship Id="rId1" Type="http://schemas.openxmlformats.org/officeDocument/2006/relationships/vmlDrawing" Target="../drawings/vmlDrawing7.vml"/><Relationship Id="rId4" Type="http://schemas.openxmlformats.org/officeDocument/2006/relationships/image" Target="../media/image43.png"/></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9.xml"/><Relationship Id="rId1" Type="http://schemas.openxmlformats.org/officeDocument/2006/relationships/vmlDrawing" Target="../drawings/vmlDrawing8.v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9.xml"/><Relationship Id="rId1" Type="http://schemas.openxmlformats.org/officeDocument/2006/relationships/vmlDrawing" Target="../drawings/vmlDrawing9.vml"/><Relationship Id="rId4" Type="http://schemas.openxmlformats.org/officeDocument/2006/relationships/image" Target="../media/image45.png"/></Relationships>
</file>

<file path=ppt/slides/_rels/slide1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9.xml"/><Relationship Id="rId1" Type="http://schemas.openxmlformats.org/officeDocument/2006/relationships/vmlDrawing" Target="../drawings/vmlDrawing10.vml"/><Relationship Id="rId6" Type="http://schemas.openxmlformats.org/officeDocument/2006/relationships/slide" Target="slide34.xml"/><Relationship Id="rId5" Type="http://schemas.openxmlformats.org/officeDocument/2006/relationships/image" Target="../media/image43.png"/><Relationship Id="rId4" Type="http://schemas.openxmlformats.org/officeDocument/2006/relationships/oleObject" Target="../embeddings/oleObject10.bin"/></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3" Type="http://schemas.openxmlformats.org/officeDocument/2006/relationships/slide" Target="slide122.xml"/><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122.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3" Type="http://schemas.openxmlformats.org/officeDocument/2006/relationships/slide" Target="slide125.xml"/><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1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0.xml.rels><?xml version="1.0" encoding="UTF-8" standalone="yes"?>
<Relationships xmlns="http://schemas.openxmlformats.org/package/2006/relationships"><Relationship Id="rId3" Type="http://schemas.openxmlformats.org/officeDocument/2006/relationships/slide" Target="slide189.xml"/><Relationship Id="rId2" Type="http://schemas.openxmlformats.org/officeDocument/2006/relationships/slide" Target="slide171.xml"/><Relationship Id="rId1" Type="http://schemas.openxmlformats.org/officeDocument/2006/relationships/slideLayout" Target="../slideLayouts/slideLayout29.xml"/><Relationship Id="rId5" Type="http://schemas.openxmlformats.org/officeDocument/2006/relationships/slide" Target="slide3.xml"/><Relationship Id="rId4" Type="http://schemas.openxmlformats.org/officeDocument/2006/relationships/slide" Target="slide204.xml"/></Relationships>
</file>

<file path=ppt/slides/_rels/slide1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1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1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1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1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9.xml"/></Relationships>
</file>

<file path=ppt/slides/_rels/slide1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1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9.xml"/></Relationships>
</file>

<file path=ppt/slides/_rels/slide1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8.xml.rels><?xml version="1.0" encoding="UTF-8" standalone="yes"?>
<Relationships xmlns="http://schemas.openxmlformats.org/package/2006/relationships"><Relationship Id="rId2" Type="http://schemas.openxmlformats.org/officeDocument/2006/relationships/slide" Target="slide170.xml"/><Relationship Id="rId1" Type="http://schemas.openxmlformats.org/officeDocument/2006/relationships/slideLayout" Target="../slideLayouts/slideLayout29.xml"/></Relationships>
</file>

<file path=ppt/slides/_rels/slide1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1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1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1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9.xml"/></Relationships>
</file>

<file path=ppt/slides/_rels/slide203.xml.rels><?xml version="1.0" encoding="UTF-8" standalone="yes"?>
<Relationships xmlns="http://schemas.openxmlformats.org/package/2006/relationships"><Relationship Id="rId2" Type="http://schemas.openxmlformats.org/officeDocument/2006/relationships/slide" Target="slide170.xml"/><Relationship Id="rId1" Type="http://schemas.openxmlformats.org/officeDocument/2006/relationships/slideLayout" Target="../slideLayouts/slideLayout2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6.xml.rels><?xml version="1.0" encoding="UTF-8" standalone="yes"?>
<Relationships xmlns="http://schemas.openxmlformats.org/package/2006/relationships"><Relationship Id="rId2" Type="http://schemas.openxmlformats.org/officeDocument/2006/relationships/hyperlink" Target="http://en.wikipedia.org/wiki/File:Gastropod_shell_measuring.png" TargetMode="External"/><Relationship Id="rId1" Type="http://schemas.openxmlformats.org/officeDocument/2006/relationships/slideLayout" Target="../slideLayouts/slideLayout2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9.xml"/></Relationships>
</file>

<file path=ppt/slides/_rels/slide2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2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4.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hyperlink" Target="http://www.ams.org/featurecolumn/archive/shell6.html" TargetMode="External"/><Relationship Id="rId1" Type="http://schemas.openxmlformats.org/officeDocument/2006/relationships/slideLayout" Target="../slideLayouts/slideLayout29.xml"/></Relationships>
</file>

<file path=ppt/slides/_rels/slide21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1.xml"/></Relationships>
</file>

<file path=ppt/slides/_rels/slide21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1.xml"/></Relationships>
</file>

<file path=ppt/slides/_rels/slide2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1.xml"/></Relationships>
</file>

<file path=ppt/slides/_rels/slide21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31.xml"/></Relationships>
</file>

<file path=ppt/slides/_rels/slide219.xml.rels><?xml version="1.0" encoding="UTF-8" standalone="yes"?>
<Relationships xmlns="http://schemas.openxmlformats.org/package/2006/relationships"><Relationship Id="rId8" Type="http://schemas.openxmlformats.org/officeDocument/2006/relationships/hyperlink" Target="http://www.enature.com/fieldguides" TargetMode="External"/><Relationship Id="rId3" Type="http://schemas.openxmlformats.org/officeDocument/2006/relationships/hyperlink" Target="http://evolution.berkeley.edu/evolibrary/article/_0_0/arthropodstory" TargetMode="External"/><Relationship Id="rId7" Type="http://schemas.openxmlformats.org/officeDocument/2006/relationships/hyperlink" Target="http://spaceplace.nasa.gov/en/kids/eo1_1.shtml" TargetMode="External"/><Relationship Id="rId12" Type="http://schemas.openxmlformats.org/officeDocument/2006/relationships/slide" Target="slide3.xml"/><Relationship Id="rId2" Type="http://schemas.openxmlformats.org/officeDocument/2006/relationships/hyperlink" Target="http://shells.tricity.wsu.edu/ArcherdShellCollection/ShellCollection.html" TargetMode="External"/><Relationship Id="rId1" Type="http://schemas.openxmlformats.org/officeDocument/2006/relationships/slideLayout" Target="../slideLayouts/slideLayout34.xml"/><Relationship Id="rId6" Type="http://schemas.openxmlformats.org/officeDocument/2006/relationships/hyperlink" Target="http://www.realtrees4kids.org/" TargetMode="External"/><Relationship Id="rId11" Type="http://schemas.openxmlformats.org/officeDocument/2006/relationships/hyperlink" Target="http://www.bbc.co.uk/schools/scienceclips/ages/6_7/variation.shtml" TargetMode="External"/><Relationship Id="rId5" Type="http://schemas.openxmlformats.org/officeDocument/2006/relationships/hyperlink" Target="http://www.dlia.org/atbi/species/Animalia/Mollusca/Gastropoda/index.shtml" TargetMode="External"/><Relationship Id="rId10" Type="http://schemas.openxmlformats.org/officeDocument/2006/relationships/hyperlink" Target="http://www.learner.org/courses/essential/life/session5/" TargetMode="External"/><Relationship Id="rId4" Type="http://schemas.openxmlformats.org/officeDocument/2006/relationships/hyperlink" Target="http://www.biology4kids.com/files/invert_main.html" TargetMode="External"/><Relationship Id="rId9" Type="http://schemas.openxmlformats.org/officeDocument/2006/relationships/hyperlink" Target="http://www.oceanicresearch.org/education/wonders/mollusk.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 Id="rId5" Type="http://schemas.openxmlformats.org/officeDocument/2006/relationships/slide" Target="slide3.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2.png"/><Relationship Id="rId1" Type="http://schemas.openxmlformats.org/officeDocument/2006/relationships/slideLayout" Target="../slideLayouts/slideLayout29.xml"/><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3.png"/><Relationship Id="rId1" Type="http://schemas.openxmlformats.org/officeDocument/2006/relationships/slideLayout" Target="../slideLayouts/slideLayout29.xml"/><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14.png"/><Relationship Id="rId1" Type="http://schemas.openxmlformats.org/officeDocument/2006/relationships/slideLayout" Target="../slideLayouts/slideLayout29.xml"/><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slide" Target="slide125.xml"/><Relationship Id="rId13" Type="http://schemas.openxmlformats.org/officeDocument/2006/relationships/slide" Target="slide123.xml"/><Relationship Id="rId3" Type="http://schemas.openxmlformats.org/officeDocument/2006/relationships/slide" Target="slide5.xml"/><Relationship Id="rId7" Type="http://schemas.openxmlformats.org/officeDocument/2006/relationships/slide" Target="slide122.xml"/><Relationship Id="rId12" Type="http://schemas.openxmlformats.org/officeDocument/2006/relationships/slide" Target="slide25.xml"/><Relationship Id="rId2" Type="http://schemas.openxmlformats.org/officeDocument/2006/relationships/slide" Target="slide4.xml"/><Relationship Id="rId16" Type="http://schemas.openxmlformats.org/officeDocument/2006/relationships/slide" Target="slide219.xml"/><Relationship Id="rId1" Type="http://schemas.openxmlformats.org/officeDocument/2006/relationships/slideLayout" Target="../slideLayouts/slideLayout29.xml"/><Relationship Id="rId6" Type="http://schemas.openxmlformats.org/officeDocument/2006/relationships/slide" Target="slide28.xml"/><Relationship Id="rId11" Type="http://schemas.openxmlformats.org/officeDocument/2006/relationships/slide" Target="slide169.xml"/><Relationship Id="rId5" Type="http://schemas.openxmlformats.org/officeDocument/2006/relationships/slide" Target="slide24.xml"/><Relationship Id="rId15" Type="http://schemas.openxmlformats.org/officeDocument/2006/relationships/slide" Target="slide215.xml"/><Relationship Id="rId10" Type="http://schemas.openxmlformats.org/officeDocument/2006/relationships/slide" Target="slide167.xml"/><Relationship Id="rId4" Type="http://schemas.openxmlformats.org/officeDocument/2006/relationships/slide" Target="slide7.xml"/><Relationship Id="rId9" Type="http://schemas.openxmlformats.org/officeDocument/2006/relationships/slide" Target="slide131.xml"/><Relationship Id="rId14" Type="http://schemas.openxmlformats.org/officeDocument/2006/relationships/slide" Target="slide20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slide" Target="slide41.xml"/><Relationship Id="rId7" Type="http://schemas.openxmlformats.org/officeDocument/2006/relationships/slide" Target="slide65.xml"/><Relationship Id="rId2" Type="http://schemas.openxmlformats.org/officeDocument/2006/relationships/slide" Target="slide35.xml"/><Relationship Id="rId1" Type="http://schemas.openxmlformats.org/officeDocument/2006/relationships/slideLayout" Target="../slideLayouts/slideLayout29.xml"/><Relationship Id="rId6" Type="http://schemas.openxmlformats.org/officeDocument/2006/relationships/slide" Target="slide57.xml"/><Relationship Id="rId5" Type="http://schemas.openxmlformats.org/officeDocument/2006/relationships/slide" Target="slide54.xml"/><Relationship Id="rId4" Type="http://schemas.openxmlformats.org/officeDocument/2006/relationships/slide" Target="slide46.xml"/><Relationship Id="rId9" Type="http://schemas.openxmlformats.org/officeDocument/2006/relationships/slide" Target="slide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 Id="rId4" Type="http://schemas.openxmlformats.org/officeDocument/2006/relationships/slide" Target="slide34.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30.png"/></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9.xml"/><Relationship Id="rId1" Type="http://schemas.openxmlformats.org/officeDocument/2006/relationships/vmlDrawing" Target="../drawings/vmlDrawing2.v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9.xml"/><Relationship Id="rId1" Type="http://schemas.openxmlformats.org/officeDocument/2006/relationships/vmlDrawing" Target="../drawings/vmlDrawing3.v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8" name="Slide Number Placeholder 1">
            <a:extLst>
              <a:ext uri="{FF2B5EF4-FFF2-40B4-BE49-F238E27FC236}">
                <a16:creationId xmlns:a16="http://schemas.microsoft.com/office/drawing/2014/main" id="{73FC3C67-51BF-49AE-B09C-83BD04DB79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9C9A9B1-388E-4B49-8DDD-BDFA74283BE5}" type="slidenum">
              <a:rPr lang="en-US" altLang="en-US" sz="1400">
                <a:solidFill>
                  <a:srgbClr val="000000"/>
                </a:solidFill>
              </a:rPr>
              <a:pPr eaLnBrk="1" hangingPunct="1"/>
              <a:t>1</a:t>
            </a:fld>
            <a:endParaRPr lang="en-US" altLang="en-US" sz="1400">
              <a:solidFill>
                <a:srgbClr val="000000"/>
              </a:solidFill>
            </a:endParaRPr>
          </a:p>
        </p:txBody>
      </p:sp>
      <p:sp>
        <p:nvSpPr>
          <p:cNvPr id="3" name="TextBox 2">
            <a:extLst>
              <a:ext uri="{FF2B5EF4-FFF2-40B4-BE49-F238E27FC236}">
                <a16:creationId xmlns:a16="http://schemas.microsoft.com/office/drawing/2014/main" id="{91E59B1F-7CA7-41B9-A9D5-5C05FD14EAF0}"/>
              </a:ext>
            </a:extLst>
          </p:cNvPr>
          <p:cNvSpPr txBox="1"/>
          <p:nvPr/>
        </p:nvSpPr>
        <p:spPr>
          <a:xfrm>
            <a:off x="533400" y="228600"/>
            <a:ext cx="8153400" cy="6856413"/>
          </a:xfrm>
          <a:prstGeom prst="rect">
            <a:avLst/>
          </a:prstGeom>
          <a:noFill/>
        </p:spPr>
        <p:txBody>
          <a:bodyPr>
            <a:spAutoFit/>
          </a:bodyPr>
          <a:lstStyle/>
          <a:p>
            <a:pPr algn="ctr">
              <a:defRPr/>
            </a:pPr>
            <a:r>
              <a:rPr lang="en-US" sz="5400" i="1" dirty="0">
                <a:solidFill>
                  <a:srgbClr val="FFFFFF"/>
                </a:solidFill>
                <a:latin typeface="Arial" pitchFamily="34" charset="0"/>
              </a:rPr>
              <a:t>Biology in a Box</a:t>
            </a:r>
          </a:p>
          <a:p>
            <a:pPr>
              <a:defRPr/>
            </a:pPr>
            <a:r>
              <a:rPr lang="en-US" b="0" dirty="0">
                <a:solidFill>
                  <a:srgbClr val="FFFFFF"/>
                </a:solidFill>
                <a:latin typeface="Arial" pitchFamily="34" charset="0"/>
              </a:rPr>
              <a:t> </a:t>
            </a:r>
          </a:p>
          <a:p>
            <a:pPr algn="ctr">
              <a:defRPr/>
            </a:pPr>
            <a:r>
              <a:rPr lang="en-US" sz="1200" dirty="0">
                <a:solidFill>
                  <a:srgbClr val="FFFFFF"/>
                </a:solidFill>
                <a:latin typeface="Arial" pitchFamily="34" charset="0"/>
              </a:rPr>
              <a:t>A science education outreach program brought to you by a partnership </a:t>
            </a:r>
          </a:p>
          <a:p>
            <a:pPr algn="ctr">
              <a:defRPr/>
            </a:pPr>
            <a:r>
              <a:rPr lang="en-US" sz="1200" dirty="0">
                <a:solidFill>
                  <a:srgbClr val="FFFFFF"/>
                </a:solidFill>
                <a:latin typeface="Arial" pitchFamily="34" charset="0"/>
              </a:rPr>
              <a:t>between The University of Tennessee and the National Institute for Mathematical and Biological Synthesis</a:t>
            </a:r>
            <a:endParaRPr lang="en-US" dirty="0">
              <a:solidFill>
                <a:srgbClr val="FFFFFF"/>
              </a:solidFill>
              <a:latin typeface="Arial" pitchFamily="34" charset="0"/>
            </a:endParaRPr>
          </a:p>
          <a:p>
            <a:pPr>
              <a:defRPr/>
            </a:pPr>
            <a:r>
              <a:rPr lang="en-US" b="0" dirty="0">
                <a:solidFill>
                  <a:srgbClr val="FFFFFF"/>
                </a:solidFill>
                <a:latin typeface="Arial" pitchFamily="34" charset="0"/>
              </a:rPr>
              <a:t>                </a:t>
            </a:r>
          </a:p>
          <a:p>
            <a:pPr>
              <a:defRPr/>
            </a:pPr>
            <a:endParaRPr lang="en-US" b="0" dirty="0">
              <a:solidFill>
                <a:srgbClr val="FFFFFF"/>
              </a:solidFill>
              <a:latin typeface="Arial" pitchFamily="34" charset="0"/>
            </a:endParaRPr>
          </a:p>
          <a:p>
            <a:pPr>
              <a:defRPr/>
            </a:pPr>
            <a:endParaRPr lang="en-US" b="0" dirty="0">
              <a:solidFill>
                <a:srgbClr val="FFFFFF"/>
              </a:solidFill>
              <a:latin typeface="Arial" pitchFamily="34" charset="0"/>
            </a:endParaRPr>
          </a:p>
          <a:p>
            <a:pPr>
              <a:defRPr/>
            </a:pPr>
            <a:endParaRPr lang="en-US" b="0" dirty="0">
              <a:solidFill>
                <a:srgbClr val="FFFFFF"/>
              </a:solidFill>
              <a:latin typeface="Arial" pitchFamily="34" charset="0"/>
            </a:endParaRPr>
          </a:p>
          <a:p>
            <a:pPr>
              <a:defRPr/>
            </a:pPr>
            <a:endParaRPr lang="en-US" b="0" dirty="0">
              <a:solidFill>
                <a:srgbClr val="FFFFFF"/>
              </a:solidFill>
              <a:latin typeface="Arial" pitchFamily="34" charset="0"/>
            </a:endParaRPr>
          </a:p>
          <a:p>
            <a:pPr algn="ctr">
              <a:defRPr/>
            </a:pPr>
            <a:r>
              <a:rPr lang="en-US" dirty="0">
                <a:solidFill>
                  <a:srgbClr val="FFFFFF"/>
                </a:solidFill>
                <a:latin typeface="Arial" pitchFamily="34" charset="0"/>
              </a:rPr>
              <a:t>Visit us on the web at </a:t>
            </a:r>
            <a:r>
              <a:rPr lang="en-US" i="1" u="sng" dirty="0">
                <a:solidFill>
                  <a:srgbClr val="FFFFFF"/>
                </a:solidFill>
                <a:latin typeface="Arial" pitchFamily="34" charset="0"/>
              </a:rPr>
              <a:t>http://biologyinabox.utk.edu</a:t>
            </a:r>
          </a:p>
          <a:p>
            <a:pPr>
              <a:defRPr/>
            </a:pPr>
            <a:endParaRPr lang="en-US" b="0" dirty="0">
              <a:solidFill>
                <a:srgbClr val="FFFFFF"/>
              </a:solidFill>
              <a:latin typeface="Arial" pitchFamily="34" charset="0"/>
            </a:endParaRPr>
          </a:p>
          <a:p>
            <a:pPr>
              <a:defRPr/>
            </a:pPr>
            <a:r>
              <a:rPr lang="en-US" sz="1050" i="1" u="sng" dirty="0">
                <a:solidFill>
                  <a:srgbClr val="FFFFFF"/>
                </a:solidFill>
                <a:latin typeface="Arial" pitchFamily="34" charset="0"/>
              </a:rPr>
              <a:t>Biology in a Box </a:t>
            </a:r>
            <a:r>
              <a:rPr lang="en-US" sz="1050" u="sng" dirty="0">
                <a:solidFill>
                  <a:srgbClr val="FFFFFF"/>
                </a:solidFill>
                <a:latin typeface="Arial" pitchFamily="34" charset="0"/>
              </a:rPr>
              <a:t>Team</a:t>
            </a:r>
            <a:endParaRPr lang="en-US" sz="1050" dirty="0">
              <a:solidFill>
                <a:srgbClr val="FFFFFF"/>
              </a:solidFill>
              <a:latin typeface="Arial" pitchFamily="34" charset="0"/>
            </a:endParaRPr>
          </a:p>
          <a:p>
            <a:pPr>
              <a:defRPr/>
            </a:pPr>
            <a:r>
              <a:rPr lang="en-US" sz="1050" dirty="0">
                <a:solidFill>
                  <a:srgbClr val="FFFFFF"/>
                </a:solidFill>
                <a:latin typeface="Arial" pitchFamily="34" charset="0"/>
              </a:rPr>
              <a:t>Program Director/Author/Lead Editor: </a:t>
            </a:r>
            <a:r>
              <a:rPr lang="en-US" sz="1050" b="0" dirty="0">
                <a:solidFill>
                  <a:srgbClr val="FFFFFF"/>
                </a:solidFill>
                <a:latin typeface="Arial" pitchFamily="34" charset="0"/>
              </a:rPr>
              <a:t>Dr. Susan E. </a:t>
            </a:r>
            <a:r>
              <a:rPr lang="en-US" sz="1050" b="0" dirty="0" err="1">
                <a:solidFill>
                  <a:srgbClr val="FFFFFF"/>
                </a:solidFill>
                <a:latin typeface="Arial" pitchFamily="34" charset="0"/>
              </a:rPr>
              <a:t>Riechert</a:t>
            </a:r>
            <a:r>
              <a:rPr lang="en-US" sz="1050" b="0" dirty="0">
                <a:solidFill>
                  <a:srgbClr val="FFFFFF"/>
                </a:solidFill>
                <a:latin typeface="Arial" pitchFamily="34" charset="0"/>
              </a:rPr>
              <a:t> (University of Tennessee)</a:t>
            </a:r>
          </a:p>
          <a:p>
            <a:pPr>
              <a:defRPr/>
            </a:pPr>
            <a:r>
              <a:rPr lang="en-US" sz="1050" dirty="0">
                <a:solidFill>
                  <a:srgbClr val="FFFFFF"/>
                </a:solidFill>
                <a:latin typeface="Arial" pitchFamily="34" charset="0"/>
              </a:rPr>
              <a:t>Science Collaborators: </a:t>
            </a:r>
            <a:r>
              <a:rPr lang="en-US" sz="1050" b="0" dirty="0">
                <a:solidFill>
                  <a:srgbClr val="FFFFFF"/>
                </a:solidFill>
                <a:latin typeface="Arial" pitchFamily="34" charset="0"/>
              </a:rPr>
              <a:t>Dr. Thomas C. Jones (East Tennessee State University), Dr. Stan </a:t>
            </a:r>
            <a:r>
              <a:rPr lang="en-US" sz="1050" b="0" dirty="0" err="1">
                <a:solidFill>
                  <a:srgbClr val="FFFFFF"/>
                </a:solidFill>
                <a:latin typeface="Arial" pitchFamily="34" charset="0"/>
              </a:rPr>
              <a:t>Guffey</a:t>
            </a:r>
            <a:r>
              <a:rPr lang="en-US" sz="1050" b="0" dirty="0">
                <a:solidFill>
                  <a:srgbClr val="FFFFFF"/>
                </a:solidFill>
                <a:latin typeface="Arial" pitchFamily="34" charset="0"/>
              </a:rPr>
              <a:t> (University of Tennessee)</a:t>
            </a:r>
          </a:p>
          <a:p>
            <a:pPr>
              <a:defRPr/>
            </a:pPr>
            <a:r>
              <a:rPr lang="en-US" sz="1050" dirty="0">
                <a:solidFill>
                  <a:srgbClr val="FFFFFF"/>
                </a:solidFill>
                <a:latin typeface="Arial" pitchFamily="34" charset="0"/>
              </a:rPr>
              <a:t>Mathematics Collaborators/Editors: </a:t>
            </a:r>
            <a:r>
              <a:rPr lang="en-US" sz="1050" b="0" dirty="0">
                <a:solidFill>
                  <a:srgbClr val="FFFFFF"/>
                </a:solidFill>
                <a:latin typeface="Arial" pitchFamily="34" charset="0"/>
              </a:rPr>
              <a:t>Dr. Suzanne </a:t>
            </a:r>
            <a:r>
              <a:rPr lang="en-US" sz="1050" b="0" dirty="0" err="1">
                <a:solidFill>
                  <a:srgbClr val="FFFFFF"/>
                </a:solidFill>
                <a:latin typeface="Arial" pitchFamily="34" charset="0"/>
              </a:rPr>
              <a:t>Lenhart</a:t>
            </a:r>
            <a:r>
              <a:rPr lang="en-US" sz="1050" b="0" dirty="0">
                <a:solidFill>
                  <a:srgbClr val="FFFFFF"/>
                </a:solidFill>
                <a:latin typeface="Arial" pitchFamily="34" charset="0"/>
              </a:rPr>
              <a:t> (</a:t>
            </a:r>
            <a:r>
              <a:rPr lang="en-US" sz="1050" b="0" dirty="0" err="1">
                <a:solidFill>
                  <a:srgbClr val="FFFFFF"/>
                </a:solidFill>
                <a:latin typeface="Arial" pitchFamily="34" charset="0"/>
              </a:rPr>
              <a:t>NIMBioS</a:t>
            </a:r>
            <a:r>
              <a:rPr lang="en-US" sz="1050" b="0" dirty="0">
                <a:solidFill>
                  <a:srgbClr val="FFFFFF"/>
                </a:solidFill>
                <a:latin typeface="Arial" pitchFamily="34" charset="0"/>
              </a:rPr>
              <a:t>), Kelly </a:t>
            </a:r>
            <a:r>
              <a:rPr lang="en-US" sz="1050" b="0" dirty="0" err="1">
                <a:solidFill>
                  <a:srgbClr val="FFFFFF"/>
                </a:solidFill>
                <a:latin typeface="Arial" pitchFamily="34" charset="0"/>
              </a:rPr>
              <a:t>Sturner</a:t>
            </a:r>
            <a:r>
              <a:rPr lang="en-US" sz="1050" b="0" dirty="0">
                <a:solidFill>
                  <a:srgbClr val="FFFFFF"/>
                </a:solidFill>
                <a:latin typeface="Arial" pitchFamily="34" charset="0"/>
              </a:rPr>
              <a:t> (</a:t>
            </a:r>
            <a:r>
              <a:rPr lang="en-US" sz="1050" b="0" dirty="0" err="1">
                <a:solidFill>
                  <a:srgbClr val="FFFFFF"/>
                </a:solidFill>
                <a:latin typeface="Arial" pitchFamily="34" charset="0"/>
              </a:rPr>
              <a:t>NIMBioS</a:t>
            </a:r>
            <a:r>
              <a:rPr lang="en-US" sz="1050" b="0" dirty="0">
                <a:solidFill>
                  <a:srgbClr val="FFFFFF"/>
                </a:solidFill>
                <a:latin typeface="Arial" pitchFamily="34" charset="0"/>
              </a:rPr>
              <a:t>), Lu Howard (University of Tennessee)</a:t>
            </a:r>
          </a:p>
          <a:p>
            <a:pPr>
              <a:defRPr/>
            </a:pPr>
            <a:r>
              <a:rPr lang="en-US" sz="1050" dirty="0">
                <a:solidFill>
                  <a:srgbClr val="FFFFFF"/>
                </a:solidFill>
                <a:latin typeface="Arial" pitchFamily="34" charset="0"/>
              </a:rPr>
              <a:t>Outreach Coordinator: </a:t>
            </a:r>
            <a:r>
              <a:rPr lang="en-US" sz="1050" b="0" dirty="0">
                <a:solidFill>
                  <a:srgbClr val="FFFFFF"/>
                </a:solidFill>
                <a:latin typeface="Arial" pitchFamily="34" charset="0"/>
              </a:rPr>
              <a:t>Dr. Lynn Champion (University of Tennessee)</a:t>
            </a:r>
          </a:p>
          <a:p>
            <a:pPr>
              <a:defRPr/>
            </a:pPr>
            <a:r>
              <a:rPr lang="en-US" sz="1050" dirty="0">
                <a:solidFill>
                  <a:srgbClr val="FFFFFF"/>
                </a:solidFill>
                <a:latin typeface="Arial" pitchFamily="34" charset="0"/>
              </a:rPr>
              <a:t>Workshop Coordinators: </a:t>
            </a:r>
            <a:r>
              <a:rPr lang="en-US" sz="1050" b="0" dirty="0">
                <a:solidFill>
                  <a:srgbClr val="FFFFFF"/>
                </a:solidFill>
                <a:latin typeface="Arial" pitchFamily="34" charset="0"/>
              </a:rPr>
              <a:t>Kathy </a:t>
            </a:r>
            <a:r>
              <a:rPr lang="en-US" sz="1050" b="0" dirty="0" err="1">
                <a:solidFill>
                  <a:srgbClr val="FFFFFF"/>
                </a:solidFill>
                <a:latin typeface="Arial" pitchFamily="34" charset="0"/>
              </a:rPr>
              <a:t>DeWein</a:t>
            </a:r>
            <a:r>
              <a:rPr lang="en-US" sz="1050" b="0" dirty="0">
                <a:solidFill>
                  <a:srgbClr val="FFFFFF"/>
                </a:solidFill>
                <a:latin typeface="Arial" pitchFamily="34" charset="0"/>
              </a:rPr>
              <a:t> (Austin </a:t>
            </a:r>
            <a:r>
              <a:rPr lang="en-US" sz="1050" b="0" dirty="0" err="1">
                <a:solidFill>
                  <a:srgbClr val="FFFFFF"/>
                </a:solidFill>
                <a:latin typeface="Arial" pitchFamily="34" charset="0"/>
              </a:rPr>
              <a:t>Peay</a:t>
            </a:r>
            <a:r>
              <a:rPr lang="en-US" sz="1050" b="0" dirty="0">
                <a:solidFill>
                  <a:srgbClr val="FFFFFF"/>
                </a:solidFill>
                <a:latin typeface="Arial" pitchFamily="34" charset="0"/>
              </a:rPr>
              <a:t> State University), Gale Stanley (Jacksboro Middle School)</a:t>
            </a:r>
          </a:p>
          <a:p>
            <a:pPr>
              <a:defRPr/>
            </a:pPr>
            <a:r>
              <a:rPr lang="en-US" sz="1050" dirty="0">
                <a:solidFill>
                  <a:srgbClr val="FFFFFF"/>
                </a:solidFill>
                <a:latin typeface="Arial" pitchFamily="34" charset="0"/>
              </a:rPr>
              <a:t>Production/Assistant Editor: </a:t>
            </a:r>
            <a:r>
              <a:rPr lang="en-US" sz="1050" b="0" dirty="0">
                <a:solidFill>
                  <a:srgbClr val="FFFFFF"/>
                </a:solidFill>
                <a:latin typeface="Arial" pitchFamily="34" charset="0"/>
              </a:rPr>
              <a:t>J.R. Jones (University of Tennessee)</a:t>
            </a:r>
          </a:p>
          <a:p>
            <a:pPr>
              <a:defRPr/>
            </a:pPr>
            <a:r>
              <a:rPr lang="en-US" sz="1050" dirty="0">
                <a:solidFill>
                  <a:srgbClr val="FFFFFF"/>
                </a:solidFill>
                <a:latin typeface="Arial" pitchFamily="34" charset="0"/>
              </a:rPr>
              <a:t>Previous Contributors: </a:t>
            </a:r>
            <a:r>
              <a:rPr lang="en-US" sz="1050" b="0" dirty="0">
                <a:solidFill>
                  <a:srgbClr val="FFFFFF"/>
                </a:solidFill>
                <a:latin typeface="Arial" pitchFamily="34" charset="0"/>
              </a:rPr>
              <a:t>Sarah Duncan, Communications (formerly with </a:t>
            </a:r>
            <a:r>
              <a:rPr lang="en-US" sz="1050" b="0" dirty="0" err="1">
                <a:solidFill>
                  <a:srgbClr val="FFFFFF"/>
                </a:solidFill>
                <a:latin typeface="Arial" pitchFamily="34" charset="0"/>
              </a:rPr>
              <a:t>NIMBioS</a:t>
            </a:r>
            <a:r>
              <a:rPr lang="en-US" sz="1050" b="0" dirty="0">
                <a:solidFill>
                  <a:srgbClr val="FFFFFF"/>
                </a:solidFill>
                <a:latin typeface="Arial" pitchFamily="34" charset="0"/>
              </a:rPr>
              <a:t>), Rachel Leander, Math Collaborator (formerly with </a:t>
            </a:r>
            <a:r>
              <a:rPr lang="en-US" sz="1050" b="0" dirty="0" err="1">
                <a:solidFill>
                  <a:srgbClr val="FFFFFF"/>
                </a:solidFill>
                <a:latin typeface="Arial" pitchFamily="34" charset="0"/>
              </a:rPr>
              <a:t>NIMBioS</a:t>
            </a:r>
            <a:r>
              <a:rPr lang="en-US" sz="1050" b="0" dirty="0">
                <a:solidFill>
                  <a:srgbClr val="FFFFFF"/>
                </a:solidFill>
                <a:latin typeface="Arial" pitchFamily="34" charset="0"/>
              </a:rPr>
              <a:t>)</a:t>
            </a:r>
          </a:p>
          <a:p>
            <a:pPr>
              <a:defRPr/>
            </a:pPr>
            <a:r>
              <a:rPr lang="en-US" sz="1050" b="0" dirty="0">
                <a:solidFill>
                  <a:srgbClr val="FFFFFF"/>
                </a:solidFill>
                <a:latin typeface="Arial" pitchFamily="34" charset="0"/>
              </a:rPr>
              <a:t> </a:t>
            </a:r>
          </a:p>
          <a:p>
            <a:pPr algn="ctr">
              <a:defRPr/>
            </a:pPr>
            <a:r>
              <a:rPr lang="en-US" sz="1050" b="0" i="1" dirty="0">
                <a:solidFill>
                  <a:srgbClr val="FFFFFF"/>
                </a:solidFill>
                <a:latin typeface="Arial" pitchFamily="34" charset="0"/>
              </a:rPr>
              <a:t>This unit revised December 2012</a:t>
            </a:r>
          </a:p>
          <a:p>
            <a:pPr algn="ctr">
              <a:defRPr/>
            </a:pPr>
            <a:endParaRPr lang="en-US" sz="1050" b="0" i="1" dirty="0">
              <a:solidFill>
                <a:srgbClr val="FFFFFF"/>
              </a:solidFill>
              <a:latin typeface="Arial" pitchFamily="34" charset="0"/>
            </a:endParaRPr>
          </a:p>
          <a:p>
            <a:pPr algn="ctr">
              <a:defRPr/>
            </a:pPr>
            <a:r>
              <a:rPr lang="en-US" sz="1050" dirty="0">
                <a:solidFill>
                  <a:srgbClr val="FFFFFF"/>
                </a:solidFill>
                <a:latin typeface="Arial" pitchFamily="34" charset="0"/>
              </a:rPr>
              <a:t>Copyright 2012 by </a:t>
            </a:r>
            <a:r>
              <a:rPr lang="en-US" sz="1050" i="1" dirty="0">
                <a:solidFill>
                  <a:srgbClr val="FFFFFF"/>
                </a:solidFill>
                <a:latin typeface="Arial" pitchFamily="34" charset="0"/>
              </a:rPr>
              <a:t>Biology in a Box</a:t>
            </a:r>
            <a:r>
              <a:rPr lang="en-US" sz="1050" dirty="0">
                <a:solidFill>
                  <a:srgbClr val="FFFFFF"/>
                </a:solidFill>
                <a:latin typeface="Arial" pitchFamily="34" charset="0"/>
              </a:rPr>
              <a:t>, and the University of Tennessee. All materials in this unit and on the </a:t>
            </a:r>
            <a:r>
              <a:rPr lang="en-US" sz="1050" i="1" dirty="0">
                <a:solidFill>
                  <a:srgbClr val="FFFFFF"/>
                </a:solidFill>
                <a:latin typeface="Arial" pitchFamily="34" charset="0"/>
              </a:rPr>
              <a:t>Biology in a Box</a:t>
            </a:r>
            <a:r>
              <a:rPr lang="en-US" sz="1050" dirty="0">
                <a:solidFill>
                  <a:srgbClr val="FFFFFF"/>
                </a:solidFill>
                <a:latin typeface="Arial" pitchFamily="34" charset="0"/>
              </a:rPr>
              <a:t> web server (</a:t>
            </a:r>
            <a:r>
              <a:rPr lang="en-US" sz="1050" i="1" cap="all" dirty="0">
                <a:solidFill>
                  <a:srgbClr val="FFFFFF"/>
                </a:solidFill>
                <a:latin typeface="Arial" pitchFamily="34" charset="0"/>
              </a:rPr>
              <a:t>biologyinabox.utk.edu</a:t>
            </a:r>
            <a:r>
              <a:rPr lang="en-US" sz="1050" dirty="0">
                <a:solidFill>
                  <a:srgbClr val="FFFFFF"/>
                </a:solidFill>
                <a:latin typeface="Arial" pitchFamily="34" charset="0"/>
              </a:rPr>
              <a:t>, </a:t>
            </a:r>
            <a:r>
              <a:rPr lang="en-US" sz="1050" i="1" cap="all" dirty="0">
                <a:solidFill>
                  <a:srgbClr val="FFFFFF"/>
                </a:solidFill>
                <a:latin typeface="Arial" pitchFamily="34" charset="0"/>
              </a:rPr>
              <a:t>eeb.bio.utk.edu/</a:t>
            </a:r>
            <a:r>
              <a:rPr lang="en-US" sz="1050" i="1" cap="all" dirty="0" err="1">
                <a:solidFill>
                  <a:srgbClr val="FFFFFF"/>
                </a:solidFill>
                <a:latin typeface="Arial" pitchFamily="34" charset="0"/>
              </a:rPr>
              <a:t>biologyinbox</a:t>
            </a:r>
            <a:r>
              <a:rPr lang="en-US" sz="1050" dirty="0">
                <a:solidFill>
                  <a:srgbClr val="FFFFFF"/>
                </a:solidFill>
                <a:latin typeface="Arial" pitchFamily="34" charset="0"/>
              </a:rPr>
              <a:t>) may not be reproduced or stored in a retrieval system without prior written permission of the publisher, and in no case for profit.</a:t>
            </a:r>
          </a:p>
          <a:p>
            <a:pPr>
              <a:defRPr/>
            </a:pPr>
            <a:endParaRPr lang="en-US" sz="1200" b="0" dirty="0">
              <a:solidFill>
                <a:srgbClr val="000000"/>
              </a:solidFill>
              <a:cs typeface="+mn-cs"/>
            </a:endParaRPr>
          </a:p>
        </p:txBody>
      </p:sp>
      <p:pic>
        <p:nvPicPr>
          <p:cNvPr id="19460" name="Picture 3" descr="UT_color.jpg">
            <a:extLst>
              <a:ext uri="{FF2B5EF4-FFF2-40B4-BE49-F238E27FC236}">
                <a16:creationId xmlns:a16="http://schemas.microsoft.com/office/drawing/2014/main" id="{070ED898-104C-444D-826D-908BC62634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2057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NIMBioS_color.jpg">
            <a:extLst>
              <a:ext uri="{FF2B5EF4-FFF2-40B4-BE49-F238E27FC236}">
                <a16:creationId xmlns:a16="http://schemas.microsoft.com/office/drawing/2014/main" id="{25AC733E-F5ED-450F-88A7-A7E2021FA0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81200"/>
            <a:ext cx="45720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F106C30-1A6A-4B1C-A25B-84AF495C436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FC20D1A-B075-4A7A-87DD-44FC6D9F1EDC}" type="slidenum">
              <a:rPr lang="en-US" altLang="en-US" sz="1400" b="0">
                <a:latin typeface="Arial" panose="020B0604020202020204" pitchFamily="34" charset="0"/>
              </a:rPr>
              <a:pPr eaLnBrk="1" hangingPunct="1"/>
              <a:t>10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0CF9D56-14B6-4BD8-972E-B5BFC7C46A5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EFA3BEF-E051-4675-9F9F-B8F2156D5F17}" type="slidenum">
              <a:rPr lang="en-US" altLang="en-US" sz="1400" b="0">
                <a:latin typeface="Arial" panose="020B0604020202020204" pitchFamily="34" charset="0"/>
              </a:rPr>
              <a:pPr algn="r" eaLnBrk="1" hangingPunct="1"/>
              <a:t>10</a:t>
            </a:fld>
            <a:endParaRPr lang="en-US" altLang="en-US" sz="1400" b="0">
              <a:latin typeface="Arial" panose="020B0604020202020204" pitchFamily="34" charset="0"/>
            </a:endParaRPr>
          </a:p>
        </p:txBody>
      </p:sp>
      <p:sp>
        <p:nvSpPr>
          <p:cNvPr id="28676" name="Rectangle 2">
            <a:extLst>
              <a:ext uri="{FF2B5EF4-FFF2-40B4-BE49-F238E27FC236}">
                <a16:creationId xmlns:a16="http://schemas.microsoft.com/office/drawing/2014/main" id="{69C5A177-7573-4F73-96A4-BE7824A5BB6E}"/>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4083FD70-94D2-43E2-9E76-3E707F3B27FE}"/>
              </a:ext>
            </a:extLst>
          </p:cNvPr>
          <p:cNvSpPr>
            <a:spLocks noGrp="1" noRot="1" noChangeAspect="1" noMove="1" noResize="1" noEditPoints="1" noAdjustHandles="1" noChangeArrowheads="1" noChangeShapeType="1" noTextEdit="1"/>
          </p:cNvSpPr>
          <p:nvPr>
            <p:ph type="body" idx="1"/>
          </p:nvPr>
        </p:nvSpPr>
        <p:spPr>
          <a:xfrm>
            <a:off x="152400" y="685800"/>
            <a:ext cx="8839200" cy="6035675"/>
          </a:xfrm>
          <a:blipFill rotWithShape="1">
            <a:blip r:embed="rId2"/>
            <a:stretch>
              <a:fillRect l="-897" t="-707" r="-1655"/>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E501F9C-6D66-480A-8FA4-F0C8B59D78F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AE16966-053E-450B-8BE0-D96181CCA96C}" type="slidenum">
              <a:rPr lang="en-US" altLang="en-US" sz="1400" b="0">
                <a:latin typeface="Arial" panose="020B0604020202020204" pitchFamily="34" charset="0"/>
              </a:rPr>
              <a:pPr eaLnBrk="1" hangingPunct="1"/>
              <a:t>100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B162EDF-11C6-47A3-859D-58F2E565DAA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C142B6A-4B93-4592-A4AA-4CF0D412BB80}" type="slidenum">
              <a:rPr lang="en-US" altLang="en-US" sz="1400" b="0">
                <a:latin typeface="Arial" panose="020B0604020202020204" pitchFamily="34" charset="0"/>
              </a:rPr>
              <a:pPr algn="r" eaLnBrk="1" hangingPunct="1"/>
              <a:t>100</a:t>
            </a:fld>
            <a:endParaRPr lang="en-US" altLang="en-US" sz="1400" b="0">
              <a:latin typeface="Arial" panose="020B0604020202020204" pitchFamily="34" charset="0"/>
            </a:endParaRPr>
          </a:p>
        </p:txBody>
      </p:sp>
      <p:sp>
        <p:nvSpPr>
          <p:cNvPr id="120836" name="Rectangle 2">
            <a:extLst>
              <a:ext uri="{FF2B5EF4-FFF2-40B4-BE49-F238E27FC236}">
                <a16:creationId xmlns:a16="http://schemas.microsoft.com/office/drawing/2014/main" id="{6327773C-9A07-4453-A63B-707F391A7D44}"/>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120837" name="Rectangle 3">
            <a:extLst>
              <a:ext uri="{FF2B5EF4-FFF2-40B4-BE49-F238E27FC236}">
                <a16:creationId xmlns:a16="http://schemas.microsoft.com/office/drawing/2014/main" id="{002C7F37-5912-41E1-9DFA-73C4B58A356B}"/>
              </a:ext>
            </a:extLst>
          </p:cNvPr>
          <p:cNvSpPr>
            <a:spLocks noGrp="1" noChangeArrowheads="1"/>
          </p:cNvSpPr>
          <p:nvPr>
            <p:ph type="body" idx="1"/>
          </p:nvPr>
        </p:nvSpPr>
        <p:spPr>
          <a:xfrm>
            <a:off x="0" y="533400"/>
            <a:ext cx="9144000" cy="6324600"/>
          </a:xfrm>
          <a:solidFill>
            <a:schemeClr val="bg1"/>
          </a:solidFill>
        </p:spPr>
        <p:txBody>
          <a:bodyPr/>
          <a:lstStyle/>
          <a:p>
            <a:pPr marL="0" indent="0">
              <a:buFontTx/>
              <a:buNone/>
            </a:pPr>
            <a:r>
              <a:rPr lang="en-US" altLang="en-US" sz="2300" b="1"/>
              <a:t>Q21:</a:t>
            </a:r>
            <a:r>
              <a:rPr lang="en-US" altLang="en-US" sz="2300"/>
              <a:t>  Thinking about the influence of variance on the significance of the difference between sample means, what is another method, using a ruler, you could use to evaluate the significance of the differences in the comparisons in Figures 9 &amp;10?  (</a:t>
            </a:r>
            <a:r>
              <a:rPr lang="en-US" altLang="en-US" sz="2300" b="1"/>
              <a:t>HINT: Think about the differences between sample means relative to the variances!</a:t>
            </a:r>
            <a:r>
              <a:rPr lang="en-US" altLang="en-US" sz="2300"/>
              <a:t>)  </a:t>
            </a:r>
            <a:r>
              <a:rPr lang="en-US" altLang="en-US" sz="2300" b="1"/>
              <a:t>GO TO THE NEXT SLIDE FOR THE ANSWER!</a:t>
            </a:r>
            <a:endParaRPr lang="en-US" altLang="en-US" sz="2300">
              <a:solidFill>
                <a:srgbClr val="9900FF"/>
              </a:solidFill>
            </a:endParaRPr>
          </a:p>
        </p:txBody>
      </p:sp>
      <p:graphicFrame>
        <p:nvGraphicFramePr>
          <p:cNvPr id="7" name="Chart 6">
            <a:extLst>
              <a:ext uri="{FF2B5EF4-FFF2-40B4-BE49-F238E27FC236}">
                <a16:creationId xmlns:a16="http://schemas.microsoft.com/office/drawing/2014/main" id="{CBB5F5A9-DBAF-4ADC-B6BE-6BEF829632D5}"/>
              </a:ext>
            </a:extLst>
          </p:cNvPr>
          <p:cNvGraphicFramePr>
            <a:graphicFrameLocks noChangeAspect="1"/>
          </p:cNvGraphicFramePr>
          <p:nvPr/>
        </p:nvGraphicFramePr>
        <p:xfrm>
          <a:off x="-5166" y="2743200"/>
          <a:ext cx="370332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AD124C5D-E83D-4CA0-967D-1A1696287133}"/>
              </a:ext>
            </a:extLst>
          </p:cNvPr>
          <p:cNvGraphicFramePr>
            <a:graphicFrameLocks noChangeAspect="1"/>
          </p:cNvGraphicFramePr>
          <p:nvPr/>
        </p:nvGraphicFramePr>
        <p:xfrm>
          <a:off x="3124200" y="2743200"/>
          <a:ext cx="6858000"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99148D1-F46B-4DB3-8655-54BAE6BC30A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8C99458-487A-4F7D-9A78-EE66E8B3CF2F}" type="slidenum">
              <a:rPr lang="en-US" altLang="en-US" sz="1400" b="0">
                <a:latin typeface="Arial" panose="020B0604020202020204" pitchFamily="34" charset="0"/>
              </a:rPr>
              <a:pPr eaLnBrk="1" hangingPunct="1"/>
              <a:t>101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3755F08-1961-46B9-965E-079EC69C156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3BAD863-FDE6-4289-AD34-C5A77F6AB9D9}" type="slidenum">
              <a:rPr lang="en-US" altLang="en-US" sz="1400" b="0">
                <a:latin typeface="Arial" panose="020B0604020202020204" pitchFamily="34" charset="0"/>
              </a:rPr>
              <a:pPr algn="r" eaLnBrk="1" hangingPunct="1"/>
              <a:t>101</a:t>
            </a:fld>
            <a:endParaRPr lang="en-US" altLang="en-US" sz="1400" b="0">
              <a:latin typeface="Arial" panose="020B0604020202020204" pitchFamily="34" charset="0"/>
            </a:endParaRPr>
          </a:p>
        </p:txBody>
      </p:sp>
      <p:sp>
        <p:nvSpPr>
          <p:cNvPr id="121860" name="Rectangle 2">
            <a:extLst>
              <a:ext uri="{FF2B5EF4-FFF2-40B4-BE49-F238E27FC236}">
                <a16:creationId xmlns:a16="http://schemas.microsoft.com/office/drawing/2014/main" id="{1931AB1F-7E64-4F93-B4F8-D8449F14ED5B}"/>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EC7AFF71-DA93-4CC2-A8D1-40124996DDFD}"/>
              </a:ext>
            </a:extLst>
          </p:cNvPr>
          <p:cNvSpPr>
            <a:spLocks noGrp="1" noChangeArrowheads="1"/>
          </p:cNvSpPr>
          <p:nvPr>
            <p:ph type="body" idx="1"/>
          </p:nvPr>
        </p:nvSpPr>
        <p:spPr>
          <a:xfrm>
            <a:off x="0" y="533400"/>
            <a:ext cx="9144000" cy="6324600"/>
          </a:xfrm>
          <a:solidFill>
            <a:schemeClr val="bg1"/>
          </a:solidFill>
        </p:spPr>
        <p:txBody>
          <a:bodyPr/>
          <a:lstStyle/>
          <a:p>
            <a:pPr marL="0" indent="0">
              <a:buFontTx/>
              <a:buNone/>
              <a:defRPr/>
            </a:pPr>
            <a:r>
              <a:rPr lang="en-US" sz="2300" b="1" dirty="0"/>
              <a:t>Q21:</a:t>
            </a:r>
            <a:r>
              <a:rPr lang="en-US" sz="2300" dirty="0"/>
              <a:t>  Thinking about the influence of variance on the significance of the difference between sample means, what is another method, using a ruler, you could use to evaluate the significance of the differences in the comparisons in Figures 9 &amp;10?  (</a:t>
            </a:r>
            <a:r>
              <a:rPr lang="en-US" sz="2300" b="1" dirty="0"/>
              <a:t>HINT: Think about the differences between sample means relative to the sample variances!</a:t>
            </a:r>
            <a:r>
              <a:rPr lang="en-US" sz="2300" dirty="0"/>
              <a:t>)</a:t>
            </a:r>
          </a:p>
          <a:p>
            <a:pPr marL="0" indent="0" algn="ctr">
              <a:buFontTx/>
              <a:buNone/>
              <a:defRPr/>
            </a:pPr>
            <a:r>
              <a:rPr lang="en-US" sz="2300" b="1" dirty="0"/>
              <a:t>CLICK FOR THE ANSWER!</a:t>
            </a:r>
          </a:p>
          <a:p>
            <a:pPr>
              <a:buFont typeface="Wingdings" pitchFamily="2" charset="2"/>
              <a:buChar char="q"/>
              <a:defRPr/>
            </a:pPr>
            <a:r>
              <a:rPr lang="en-US" sz="2300" dirty="0">
                <a:solidFill>
                  <a:srgbClr val="9900FF"/>
                </a:solidFill>
              </a:rPr>
              <a:t>Using a ruler, you could measure the distances between the sample means in each figure.  </a:t>
            </a:r>
          </a:p>
          <a:p>
            <a:pPr>
              <a:buFont typeface="Wingdings" pitchFamily="2" charset="2"/>
              <a:buChar char="q"/>
              <a:defRPr/>
            </a:pPr>
            <a:r>
              <a:rPr lang="en-US" sz="2300" dirty="0">
                <a:solidFill>
                  <a:srgbClr val="9900FF"/>
                </a:solidFill>
              </a:rPr>
              <a:t>However, keeping in mind the importance of sample variances (reflected by the total span of the x-axis in each figure), you would also want to measure the length of the x-axis in each figure, and calculate the proportion of the x-axis that is taken up by the distance between means in each figure.  </a:t>
            </a:r>
          </a:p>
          <a:p>
            <a:pPr>
              <a:buFont typeface="Wingdings" pitchFamily="2" charset="2"/>
              <a:buChar char="q"/>
              <a:defRPr/>
            </a:pPr>
            <a:r>
              <a:rPr lang="en-US" sz="2300" dirty="0">
                <a:solidFill>
                  <a:srgbClr val="9900FF"/>
                </a:solidFill>
              </a:rPr>
              <a:t>The greater this value, the greater the significance of the difference between the means compared in that particular figure.</a:t>
            </a:r>
          </a:p>
          <a:p>
            <a:pPr>
              <a:buFont typeface="Wingdings" pitchFamily="2" charset="2"/>
              <a:buChar char="q"/>
              <a:defRPr/>
            </a:pPr>
            <a:endParaRPr lang="en-US" sz="23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189AB64-850B-40D6-981B-BDDC2C83CB7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70D4526-2E91-4DE4-80BC-6B6A673A060A}" type="slidenum">
              <a:rPr lang="en-US" altLang="en-US" sz="1400" b="0">
                <a:latin typeface="Arial" panose="020B0604020202020204" pitchFamily="34" charset="0"/>
              </a:rPr>
              <a:pPr eaLnBrk="1" hangingPunct="1"/>
              <a:t>102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1154A91-7B42-4E6B-9D36-C85CE221E60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8433897-6C9A-49E3-AF18-44514CFF2123}" type="slidenum">
              <a:rPr lang="en-US" altLang="en-US" sz="1400" b="0">
                <a:latin typeface="Arial" panose="020B0604020202020204" pitchFamily="34" charset="0"/>
              </a:rPr>
              <a:pPr algn="r" eaLnBrk="1" hangingPunct="1"/>
              <a:t>102</a:t>
            </a:fld>
            <a:endParaRPr lang="en-US" altLang="en-US" sz="1400" b="0">
              <a:latin typeface="Arial" panose="020B0604020202020204" pitchFamily="34" charset="0"/>
            </a:endParaRPr>
          </a:p>
        </p:txBody>
      </p:sp>
      <p:sp>
        <p:nvSpPr>
          <p:cNvPr id="122884" name="Rectangle 2">
            <a:extLst>
              <a:ext uri="{FF2B5EF4-FFF2-40B4-BE49-F238E27FC236}">
                <a16:creationId xmlns:a16="http://schemas.microsoft.com/office/drawing/2014/main" id="{8E0C211E-7289-4F96-B831-7F843FAEE8EA}"/>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AD608E23-1625-4C5E-AABD-B50F9A718DD6}"/>
              </a:ext>
            </a:extLst>
          </p:cNvPr>
          <p:cNvSpPr>
            <a:spLocks noGrp="1" noChangeArrowheads="1"/>
          </p:cNvSpPr>
          <p:nvPr>
            <p:ph type="body" idx="1"/>
          </p:nvPr>
        </p:nvSpPr>
        <p:spPr>
          <a:xfrm>
            <a:off x="0" y="533400"/>
            <a:ext cx="9144000" cy="6324600"/>
          </a:xfrm>
          <a:solidFill>
            <a:schemeClr val="bg1"/>
          </a:solidFill>
        </p:spPr>
        <p:txBody>
          <a:bodyPr/>
          <a:lstStyle/>
          <a:p>
            <a:pPr marL="0" indent="0">
              <a:buFontTx/>
              <a:buNone/>
              <a:defRPr/>
            </a:pPr>
            <a:r>
              <a:rPr lang="en-US" sz="2400" b="1" dirty="0"/>
              <a:t>Q22: </a:t>
            </a:r>
            <a:r>
              <a:rPr lang="en-US" sz="2400" dirty="0"/>
              <a:t>Using the method you came up with in the previous question, which comparison of sample means (FBL1 </a:t>
            </a:r>
            <a:r>
              <a:rPr lang="en-US" sz="2400" dirty="0" err="1"/>
              <a:t>vs</a:t>
            </a:r>
            <a:r>
              <a:rPr lang="en-US" sz="2400" dirty="0"/>
              <a:t> FBL2 or MTL1 </a:t>
            </a:r>
            <a:r>
              <a:rPr lang="en-US" sz="2400" dirty="0" err="1"/>
              <a:t>vs</a:t>
            </a:r>
            <a:r>
              <a:rPr lang="en-US" sz="2400" dirty="0"/>
              <a:t> MTL2) appears to be more significant?  Why? </a:t>
            </a:r>
          </a:p>
          <a:p>
            <a:pPr marL="0" indent="0" algn="ctr">
              <a:buFontTx/>
              <a:buNone/>
              <a:defRPr/>
            </a:pPr>
            <a:r>
              <a:rPr lang="en-US" sz="2400" b="1" dirty="0"/>
              <a:t>CLICK FOR THE ANSWER!</a:t>
            </a:r>
          </a:p>
          <a:p>
            <a:pPr>
              <a:buFont typeface="Wingdings" pitchFamily="2" charset="2"/>
              <a:buChar char="q"/>
              <a:defRPr/>
            </a:pPr>
            <a:r>
              <a:rPr lang="en-US" sz="2400" dirty="0">
                <a:solidFill>
                  <a:srgbClr val="9900FF"/>
                </a:solidFill>
              </a:rPr>
              <a:t>Using the method from the previous question, you should see that the difference between the means of FBL1 and FBL2 takes up a greater proportion of the x-axis in Figure 9 than does the distance between the means of MTL1 and MTL2 relative to the x-axis in Figure 10.</a:t>
            </a:r>
          </a:p>
          <a:p>
            <a:pPr>
              <a:buFont typeface="Wingdings" pitchFamily="2" charset="2"/>
              <a:buChar char="q"/>
              <a:defRPr/>
            </a:pPr>
            <a:r>
              <a:rPr lang="en-US" sz="2400" dirty="0">
                <a:solidFill>
                  <a:srgbClr val="9900FF"/>
                </a:solidFill>
              </a:rPr>
              <a:t>This means that the difference between the means of FBL1 and FBL2 is more significant than the difference between the means of MTL1 and MTL2, even though the magnitude of these differences is the same.  </a:t>
            </a:r>
          </a:p>
          <a:p>
            <a:pPr>
              <a:buFont typeface="Wingdings" pitchFamily="2" charset="2"/>
              <a:buChar char="q"/>
              <a:defRPr/>
            </a:pPr>
            <a:r>
              <a:rPr lang="en-US" sz="2400" dirty="0">
                <a:solidFill>
                  <a:srgbClr val="9900FF"/>
                </a:solidFill>
              </a:rPr>
              <a:t>In other words, for a given difference between means, the lower the variance, the greater the significance of the comparison.</a:t>
            </a:r>
          </a:p>
          <a:p>
            <a:pPr>
              <a:buFont typeface="Wingdings" pitchFamily="2" charset="2"/>
              <a:buChar char="q"/>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B76D64F-24DD-4062-95F3-747E078097B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CC54510-57AF-4261-B93C-3C2B80DB4420}" type="slidenum">
              <a:rPr lang="en-US" altLang="en-US" sz="1400" b="0">
                <a:latin typeface="Arial" panose="020B0604020202020204" pitchFamily="34" charset="0"/>
              </a:rPr>
              <a:pPr eaLnBrk="1" hangingPunct="1"/>
              <a:t>103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954BD82-E2A1-429A-B2C8-83DC19C1491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A5BD035-E02B-4A03-9622-DE86E1546B17}" type="slidenum">
              <a:rPr lang="en-US" altLang="en-US" sz="1400" b="0">
                <a:latin typeface="Arial" panose="020B0604020202020204" pitchFamily="34" charset="0"/>
              </a:rPr>
              <a:pPr algn="r" eaLnBrk="1" hangingPunct="1"/>
              <a:t>103</a:t>
            </a:fld>
            <a:endParaRPr lang="en-US" altLang="en-US" sz="1400" b="0">
              <a:latin typeface="Arial" panose="020B0604020202020204" pitchFamily="34" charset="0"/>
            </a:endParaRPr>
          </a:p>
        </p:txBody>
      </p:sp>
      <p:sp>
        <p:nvSpPr>
          <p:cNvPr id="123908" name="Rectangle 2">
            <a:extLst>
              <a:ext uri="{FF2B5EF4-FFF2-40B4-BE49-F238E27FC236}">
                <a16:creationId xmlns:a16="http://schemas.microsoft.com/office/drawing/2014/main" id="{5DC529CC-62BB-439C-8318-9E6E2895D2C9}"/>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Comparing population means: the t-test</a:t>
            </a:r>
            <a:endParaRPr lang="en-US" altLang="en-US" sz="2400">
              <a:solidFill>
                <a:schemeClr val="bg1"/>
              </a:solidFill>
            </a:endParaRPr>
          </a:p>
        </p:txBody>
      </p:sp>
      <p:sp>
        <p:nvSpPr>
          <p:cNvPr id="3075" name="Rectangle 3">
            <a:extLst>
              <a:ext uri="{FF2B5EF4-FFF2-40B4-BE49-F238E27FC236}">
                <a16:creationId xmlns:a16="http://schemas.microsoft.com/office/drawing/2014/main" id="{1A404FF6-EA82-42FD-A5FD-058A11196C43}"/>
              </a:ext>
            </a:extLst>
          </p:cNvPr>
          <p:cNvSpPr>
            <a:spLocks noGrp="1" noChangeArrowheads="1"/>
          </p:cNvSpPr>
          <p:nvPr>
            <p:ph type="body" idx="1"/>
          </p:nvPr>
        </p:nvSpPr>
        <p:spPr>
          <a:xfrm>
            <a:off x="0" y="533400"/>
            <a:ext cx="9144000" cy="6324600"/>
          </a:xfrm>
          <a:solidFill>
            <a:schemeClr val="bg1"/>
          </a:solidFill>
        </p:spPr>
        <p:txBody>
          <a:bodyPr/>
          <a:lstStyle/>
          <a:p>
            <a:pPr>
              <a:buFont typeface="Wingdings" pitchFamily="2" charset="2"/>
              <a:buChar char="q"/>
              <a:defRPr/>
            </a:pPr>
            <a:r>
              <a:rPr lang="en-US" sz="2800" dirty="0"/>
              <a:t>In this exercise, you will actually use a statistical test, known as the </a:t>
            </a:r>
            <a:r>
              <a:rPr lang="en-US" sz="2800" b="1" dirty="0">
                <a:solidFill>
                  <a:srgbClr val="9933FF"/>
                </a:solidFill>
              </a:rPr>
              <a:t>t-test</a:t>
            </a:r>
            <a:r>
              <a:rPr lang="en-US" sz="2800" dirty="0"/>
              <a:t>, to compare the average values of particular leaf traits of two different species of trees. </a:t>
            </a:r>
          </a:p>
          <a:p>
            <a:pPr marL="0" indent="0">
              <a:buFontTx/>
              <a:buNone/>
              <a:defRPr/>
            </a:pPr>
            <a:r>
              <a:rPr lang="en-US" sz="2800" dirty="0"/>
              <a:t> </a:t>
            </a:r>
          </a:p>
          <a:p>
            <a:pPr>
              <a:buFont typeface="Wingdings" pitchFamily="2" charset="2"/>
              <a:buChar char="q"/>
              <a:defRPr/>
            </a:pPr>
            <a:r>
              <a:rPr lang="en-US" sz="2800" dirty="0"/>
              <a:t>You will be using data that you collect yourself, as well as calculating the </a:t>
            </a:r>
            <a:r>
              <a:rPr lang="en-US" sz="2800" b="1" dirty="0">
                <a:solidFill>
                  <a:srgbClr val="9933FF"/>
                </a:solidFill>
              </a:rPr>
              <a:t>test-statistic</a:t>
            </a:r>
            <a:r>
              <a:rPr lang="en-US" sz="2800" dirty="0"/>
              <a:t>, and using this to help you make a decision regarding the appropriate null and alternative hypotheses. </a:t>
            </a:r>
          </a:p>
          <a:p>
            <a:pPr marL="0" indent="0">
              <a:buFontTx/>
              <a:buNone/>
              <a:defRPr/>
            </a:pPr>
            <a:r>
              <a:rPr lang="en-US" sz="2800" dirty="0"/>
              <a:t> </a:t>
            </a:r>
          </a:p>
          <a:p>
            <a:pPr>
              <a:buFont typeface="Wingdings" pitchFamily="2" charset="2"/>
              <a:buChar char="q"/>
              <a:defRPr/>
            </a:pPr>
            <a:r>
              <a:rPr lang="en-US" sz="2800" dirty="0"/>
              <a:t>The </a:t>
            </a:r>
            <a:r>
              <a:rPr lang="en-US" sz="2800" b="1" dirty="0">
                <a:solidFill>
                  <a:srgbClr val="9933FF"/>
                </a:solidFill>
              </a:rPr>
              <a:t>t-test</a:t>
            </a:r>
            <a:r>
              <a:rPr lang="en-US" sz="2800" dirty="0">
                <a:solidFill>
                  <a:srgbClr val="9933FF"/>
                </a:solidFill>
              </a:rPr>
              <a:t> </a:t>
            </a:r>
            <a:r>
              <a:rPr lang="en-US" sz="2800" dirty="0"/>
              <a:t>is frequently used to compare sample means to determine if the population means are likely to be different.</a:t>
            </a:r>
          </a:p>
          <a:p>
            <a:pPr>
              <a:buFont typeface="Wingdings" pitchFamily="2" charset="2"/>
              <a:buChar char="q"/>
              <a:defRPr/>
            </a:pPr>
            <a:endParaRPr lang="en-US" sz="2400" dirty="0">
              <a:solidFill>
                <a:srgbClr val="9900FF"/>
              </a:solidFill>
            </a:endParaRPr>
          </a:p>
          <a:p>
            <a:pPr>
              <a:buFont typeface="Wingdings" pitchFamily="2" charset="2"/>
              <a:buChar char="q"/>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40FA555-9AF7-4119-BADF-7A62FF0BC44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9EEB47F-8382-4233-A778-3B5803718546}" type="slidenum">
              <a:rPr lang="en-US" altLang="en-US" sz="1400" b="0">
                <a:latin typeface="Arial" panose="020B0604020202020204" pitchFamily="34" charset="0"/>
              </a:rPr>
              <a:pPr eaLnBrk="1" hangingPunct="1"/>
              <a:t>104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8643C9D-23EA-4B2F-A6D9-4B578916CE9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51753C3-DE5A-49EA-AE5F-6C1CFDE7E494}" type="slidenum">
              <a:rPr lang="en-US" altLang="en-US" sz="1400" b="0">
                <a:latin typeface="Arial" panose="020B0604020202020204" pitchFamily="34" charset="0"/>
              </a:rPr>
              <a:pPr algn="r" eaLnBrk="1" hangingPunct="1"/>
              <a:t>104</a:t>
            </a:fld>
            <a:endParaRPr lang="en-US" altLang="en-US" sz="1400" b="0">
              <a:latin typeface="Arial" panose="020B0604020202020204" pitchFamily="34" charset="0"/>
            </a:endParaRPr>
          </a:p>
        </p:txBody>
      </p:sp>
      <p:sp>
        <p:nvSpPr>
          <p:cNvPr id="124932" name="Rectangle 2">
            <a:extLst>
              <a:ext uri="{FF2B5EF4-FFF2-40B4-BE49-F238E27FC236}">
                <a16:creationId xmlns:a16="http://schemas.microsoft.com/office/drawing/2014/main" id="{1CA54725-A814-496A-816B-1AC801D077C4}"/>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the t-test works</a:t>
            </a:r>
            <a:endParaRPr lang="en-US" altLang="en-US" sz="2400">
              <a:solidFill>
                <a:schemeClr val="bg1"/>
              </a:solidFill>
            </a:endParaRPr>
          </a:p>
        </p:txBody>
      </p:sp>
      <p:sp>
        <p:nvSpPr>
          <p:cNvPr id="3075" name="Rectangle 3">
            <a:extLst>
              <a:ext uri="{FF2B5EF4-FFF2-40B4-BE49-F238E27FC236}">
                <a16:creationId xmlns:a16="http://schemas.microsoft.com/office/drawing/2014/main" id="{AF69E651-6C95-4290-AE7A-A23300C5095C}"/>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800" b="1"/>
              <a:t>The t-test uses the </a:t>
            </a:r>
            <a:r>
              <a:rPr lang="en-US" altLang="en-US" sz="2800" b="1" i="1"/>
              <a:t>sample</a:t>
            </a:r>
            <a:r>
              <a:rPr lang="en-US" altLang="en-US" sz="2800" b="1"/>
              <a:t> means to determine if the </a:t>
            </a:r>
            <a:r>
              <a:rPr lang="en-US" altLang="en-US" sz="2800" b="1" i="1"/>
              <a:t>population</a:t>
            </a:r>
            <a:r>
              <a:rPr lang="en-US" altLang="en-US" sz="2800" b="1"/>
              <a:t> means are likely to be different.  It works if the following statements are true:</a:t>
            </a:r>
            <a:endParaRPr lang="en-US" altLang="en-US" sz="2800"/>
          </a:p>
          <a:p>
            <a:pPr>
              <a:buFont typeface="Wingdings" panose="05000000000000000000" pitchFamily="2" charset="2"/>
              <a:buChar char="q"/>
            </a:pPr>
            <a:r>
              <a:rPr lang="en-US" altLang="en-US" sz="2800" b="1"/>
              <a:t>The populations from which the samples were drawn are normally distributed.</a:t>
            </a:r>
            <a:r>
              <a:rPr lang="en-US" altLang="en-US" sz="2800"/>
              <a:t>  </a:t>
            </a:r>
          </a:p>
          <a:p>
            <a:pPr lvl="1">
              <a:buFont typeface="Wingdings" panose="05000000000000000000" pitchFamily="2" charset="2"/>
              <a:buChar char="q"/>
            </a:pPr>
            <a:r>
              <a:rPr lang="en-US" altLang="en-US" sz="2400" i="1"/>
              <a:t>Remember, the larger a sample size, the more likely it is to have an approximately normal distribution.  Therefore, this is why it’s always a good thing to make your sample sizes as large as feasibly possible!</a:t>
            </a:r>
            <a:endParaRPr lang="en-US" altLang="en-US" sz="2400"/>
          </a:p>
          <a:p>
            <a:pPr>
              <a:buFont typeface="Wingdings" panose="05000000000000000000" pitchFamily="2" charset="2"/>
              <a:buChar char="q"/>
            </a:pPr>
            <a:r>
              <a:rPr lang="en-US" altLang="en-US" sz="2800" b="1"/>
              <a:t>The populations from which the samples were drawn have the same variance.</a:t>
            </a:r>
            <a:r>
              <a:rPr lang="en-US" altLang="en-US" sz="2800"/>
              <a:t>  </a:t>
            </a:r>
          </a:p>
          <a:p>
            <a:pPr lvl="1">
              <a:buFont typeface="Wingdings" panose="05000000000000000000" pitchFamily="2" charset="2"/>
              <a:buChar char="q"/>
            </a:pPr>
            <a:r>
              <a:rPr lang="en-US" altLang="en-US" sz="2400" i="1"/>
              <a:t>This is usually not a problem if the sample sizes are the same, or very close.  This makes it important to have equal, or nearly equal sample sizes, in order for the t-test to be an appropriate one for your data!</a:t>
            </a:r>
            <a:r>
              <a:rPr lang="en-US" altLang="en-US" sz="2400"/>
              <a:t>  </a:t>
            </a:r>
            <a:endParaRPr lang="en-US" altLang="en-US" sz="2400">
              <a:solidFill>
                <a:srgbClr val="9900FF"/>
              </a:solidFill>
            </a:endParaRPr>
          </a:p>
          <a:p>
            <a:pPr lvl="1">
              <a:buFont typeface="Wingdings" panose="05000000000000000000" pitchFamily="2" charset="2"/>
              <a:buChar char="q"/>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DD7E7BB-61F7-46E6-94B3-4A933B5A45A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2CD37B1-BAD2-4FEF-A39A-7505352BE391}" type="slidenum">
              <a:rPr lang="en-US" altLang="en-US" sz="1400" b="0">
                <a:latin typeface="Arial" panose="020B0604020202020204" pitchFamily="34" charset="0"/>
              </a:rPr>
              <a:pPr eaLnBrk="1" hangingPunct="1"/>
              <a:t>105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5E04B48-FB3B-4B03-9E6D-CEE235A903E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54F019B-26C8-4A8F-87D2-A63A80C1402F}" type="slidenum">
              <a:rPr lang="en-US" altLang="en-US" sz="1400" b="0">
                <a:latin typeface="Arial" panose="020B0604020202020204" pitchFamily="34" charset="0"/>
              </a:rPr>
              <a:pPr algn="r" eaLnBrk="1" hangingPunct="1"/>
              <a:t>105</a:t>
            </a:fld>
            <a:endParaRPr lang="en-US" altLang="en-US" sz="1400" b="0">
              <a:latin typeface="Arial" panose="020B0604020202020204" pitchFamily="34" charset="0"/>
            </a:endParaRPr>
          </a:p>
        </p:txBody>
      </p:sp>
      <p:sp>
        <p:nvSpPr>
          <p:cNvPr id="125956" name="Rectangle 2">
            <a:extLst>
              <a:ext uri="{FF2B5EF4-FFF2-40B4-BE49-F238E27FC236}">
                <a16:creationId xmlns:a16="http://schemas.microsoft.com/office/drawing/2014/main" id="{E1E127B9-FED4-4BEB-A33B-349AD1AB74ED}"/>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the t-test works</a:t>
            </a:r>
            <a:endParaRPr lang="en-US" altLang="en-US" sz="2400">
              <a:solidFill>
                <a:schemeClr val="bg1"/>
              </a:solidFill>
            </a:endParaRPr>
          </a:p>
        </p:txBody>
      </p:sp>
      <p:sp>
        <p:nvSpPr>
          <p:cNvPr id="3075" name="Rectangle 3">
            <a:extLst>
              <a:ext uri="{FF2B5EF4-FFF2-40B4-BE49-F238E27FC236}">
                <a16:creationId xmlns:a16="http://schemas.microsoft.com/office/drawing/2014/main" id="{1A9B0F58-6F35-4AF9-B416-71461AFE7CF2}"/>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a:t>When we perform the t-test we are essentially testing the following null hypothesis:  </a:t>
            </a:r>
          </a:p>
          <a:p>
            <a:pPr>
              <a:buFont typeface="Wingdings" panose="05000000000000000000" pitchFamily="2" charset="2"/>
              <a:buChar char="q"/>
            </a:pPr>
            <a:endParaRPr lang="en-US" altLang="en-US"/>
          </a:p>
          <a:p>
            <a:pPr>
              <a:buFont typeface="Wingdings" panose="05000000000000000000" pitchFamily="2" charset="2"/>
              <a:buChar char="q"/>
            </a:pPr>
            <a:r>
              <a:rPr lang="en-US" altLang="en-US" b="1"/>
              <a:t>H</a:t>
            </a:r>
            <a:r>
              <a:rPr lang="en-US" altLang="en-US" b="1" baseline="-25000"/>
              <a:t>0</a:t>
            </a:r>
            <a:r>
              <a:rPr lang="en-US" altLang="en-US" b="1"/>
              <a:t>: The populations from which the samples were drawn have the same mean.</a:t>
            </a:r>
          </a:p>
          <a:p>
            <a:pPr>
              <a:buFont typeface="Wingdings" panose="05000000000000000000" pitchFamily="2" charset="2"/>
              <a:buChar char="q"/>
            </a:pPr>
            <a:endParaRPr lang="en-US" altLang="en-US"/>
          </a:p>
          <a:p>
            <a:pPr>
              <a:buFont typeface="Wingdings" panose="05000000000000000000" pitchFamily="2" charset="2"/>
              <a:buChar char="q"/>
            </a:pPr>
            <a:r>
              <a:rPr lang="en-US" altLang="en-US"/>
              <a:t>This is the hypothesis that we are testing, so at the beginning of the experiment, we don’t know if it is true.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6753202-08AE-4279-9448-EE9D40B100E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C03EACA-61C3-408C-AE1F-B6700136B7EC}" type="slidenum">
              <a:rPr lang="en-US" altLang="en-US" sz="1400" b="0">
                <a:latin typeface="Arial" panose="020B0604020202020204" pitchFamily="34" charset="0"/>
              </a:rPr>
              <a:pPr eaLnBrk="1" hangingPunct="1"/>
              <a:t>106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08A8BCA-68DF-45A2-BFAC-BE119BA15E4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930F5AB-A685-4B4B-95F2-E88203E68D71}" type="slidenum">
              <a:rPr lang="en-US" altLang="en-US" sz="1400" b="0">
                <a:latin typeface="Arial" panose="020B0604020202020204" pitchFamily="34" charset="0"/>
              </a:rPr>
              <a:pPr algn="r" eaLnBrk="1" hangingPunct="1"/>
              <a:t>106</a:t>
            </a:fld>
            <a:endParaRPr lang="en-US" altLang="en-US" sz="1400" b="0">
              <a:latin typeface="Arial" panose="020B0604020202020204" pitchFamily="34" charset="0"/>
            </a:endParaRPr>
          </a:p>
        </p:txBody>
      </p:sp>
      <p:sp>
        <p:nvSpPr>
          <p:cNvPr id="126980" name="Rectangle 2">
            <a:extLst>
              <a:ext uri="{FF2B5EF4-FFF2-40B4-BE49-F238E27FC236}">
                <a16:creationId xmlns:a16="http://schemas.microsoft.com/office/drawing/2014/main" id="{44B557D5-6126-43F7-BDDA-36BAD28D0FDD}"/>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the t-test works</a:t>
            </a:r>
            <a:endParaRPr lang="en-US" altLang="en-US" sz="2400">
              <a:solidFill>
                <a:schemeClr val="bg1"/>
              </a:solidFill>
            </a:endParaRPr>
          </a:p>
        </p:txBody>
      </p:sp>
      <p:sp>
        <p:nvSpPr>
          <p:cNvPr id="3075" name="Rectangle 3">
            <a:extLst>
              <a:ext uri="{FF2B5EF4-FFF2-40B4-BE49-F238E27FC236}">
                <a16:creationId xmlns:a16="http://schemas.microsoft.com/office/drawing/2014/main" id="{734913B9-9858-4978-801C-0204BDB0E328}"/>
              </a:ext>
            </a:extLst>
          </p:cNvPr>
          <p:cNvSpPr>
            <a:spLocks noGrp="1" noChangeArrowheads="1"/>
          </p:cNvSpPr>
          <p:nvPr>
            <p:ph type="body" idx="1"/>
          </p:nvPr>
        </p:nvSpPr>
        <p:spPr>
          <a:xfrm>
            <a:off x="31750" y="419100"/>
            <a:ext cx="9144000" cy="3086100"/>
          </a:xfrm>
          <a:solidFill>
            <a:schemeClr val="bg1"/>
          </a:solidFill>
        </p:spPr>
        <p:txBody>
          <a:bodyPr/>
          <a:lstStyle/>
          <a:p>
            <a:pPr>
              <a:buFont typeface="Wingdings" panose="05000000000000000000" pitchFamily="2" charset="2"/>
              <a:buChar char="q"/>
            </a:pPr>
            <a:r>
              <a:rPr lang="en-US" altLang="en-US" sz="2300"/>
              <a:t>Suppose two populations are normally distributed with the same mean and variance.  </a:t>
            </a:r>
          </a:p>
          <a:p>
            <a:pPr>
              <a:buFont typeface="Wingdings" panose="05000000000000000000" pitchFamily="2" charset="2"/>
              <a:buChar char="q"/>
            </a:pPr>
            <a:r>
              <a:rPr lang="en-US" altLang="en-US" sz="2300"/>
              <a:t>Imagine that instead of sampling the populations just once, we sampled them thousands of times, &amp; recorded the difference between the means each time (rounded to the nearest 0.5 cm).</a:t>
            </a:r>
          </a:p>
          <a:p>
            <a:pPr>
              <a:buFont typeface="Wingdings" panose="05000000000000000000" pitchFamily="2" charset="2"/>
              <a:buChar char="q"/>
            </a:pPr>
            <a:r>
              <a:rPr lang="en-US" altLang="en-US" sz="2300"/>
              <a:t>From these data, we made the relative frequency bar graph pictured below.  This graph can be used to estimate the probability that the difference between sample means falls into a given range.  </a:t>
            </a:r>
          </a:p>
          <a:p>
            <a:pPr>
              <a:buFont typeface="Wingdings" panose="05000000000000000000" pitchFamily="2" charset="2"/>
              <a:buChar char="q"/>
            </a:pPr>
            <a:endParaRPr lang="en-US" altLang="en-US" sz="2300"/>
          </a:p>
        </p:txBody>
      </p:sp>
      <p:graphicFrame>
        <p:nvGraphicFramePr>
          <p:cNvPr id="7" name="Chart 6">
            <a:extLst>
              <a:ext uri="{FF2B5EF4-FFF2-40B4-BE49-F238E27FC236}">
                <a16:creationId xmlns:a16="http://schemas.microsoft.com/office/drawing/2014/main" id="{E6959AAE-4A77-44A4-8043-EC6124C0ABE3}"/>
              </a:ext>
            </a:extLst>
          </p:cNvPr>
          <p:cNvGraphicFramePr>
            <a:graphicFrameLocks/>
          </p:cNvGraphicFramePr>
          <p:nvPr/>
        </p:nvGraphicFramePr>
        <p:xfrm>
          <a:off x="101600" y="3316288"/>
          <a:ext cx="5588000" cy="3667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75734877-4286-4CEA-950F-E0CE98ADA2C4}"/>
              </a:ext>
            </a:extLst>
          </p:cNvPr>
          <p:cNvSpPr txBox="1"/>
          <p:nvPr/>
        </p:nvSpPr>
        <p:spPr>
          <a:xfrm>
            <a:off x="5791200" y="3886200"/>
            <a:ext cx="3200400" cy="2570163"/>
          </a:xfrm>
          <a:prstGeom prst="rect">
            <a:avLst/>
          </a:prstGeom>
          <a:solidFill>
            <a:schemeClr val="bg1"/>
          </a:solidFill>
        </p:spPr>
        <p:txBody>
          <a:bodyPr>
            <a:spAutoFit/>
          </a:bodyPr>
          <a:lstStyle/>
          <a:p>
            <a:pPr marL="342900" indent="-342900">
              <a:buFont typeface="Wingdings" pitchFamily="2" charset="2"/>
              <a:buChar char="q"/>
              <a:defRPr/>
            </a:pPr>
            <a:r>
              <a:rPr lang="en-US" sz="2300" b="0" dirty="0">
                <a:latin typeface="+mn-lt"/>
                <a:cs typeface="+mn-cs"/>
              </a:rPr>
              <a:t>For example, the probability that the difference between sample means is between 0.5 and 1.5 is about 0.24.    </a:t>
            </a:r>
          </a:p>
          <a:p>
            <a:pPr>
              <a:defRPr/>
            </a:pPr>
            <a:endParaRPr lang="en-US" sz="23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DE34DB1-CA73-403D-98CA-9755174BB9A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F4FB270-B49D-4835-A0E6-8AFD1990AEA2}" type="slidenum">
              <a:rPr lang="en-US" altLang="en-US" sz="1400" b="0">
                <a:latin typeface="Arial" panose="020B0604020202020204" pitchFamily="34" charset="0"/>
              </a:rPr>
              <a:pPr eaLnBrk="1" hangingPunct="1"/>
              <a:t>107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2DA09E7-C44E-4584-909D-8DCFB6B4CC5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DD5878D-09C9-4073-9ACA-DEE7B38E1A34}" type="slidenum">
              <a:rPr lang="en-US" altLang="en-US" sz="1400" b="0">
                <a:latin typeface="Arial" panose="020B0604020202020204" pitchFamily="34" charset="0"/>
              </a:rPr>
              <a:pPr algn="r" eaLnBrk="1" hangingPunct="1"/>
              <a:t>107</a:t>
            </a:fld>
            <a:endParaRPr lang="en-US" altLang="en-US" sz="1400" b="0">
              <a:latin typeface="Arial" panose="020B0604020202020204" pitchFamily="34" charset="0"/>
            </a:endParaRPr>
          </a:p>
        </p:txBody>
      </p:sp>
      <p:sp>
        <p:nvSpPr>
          <p:cNvPr id="128004" name="Rectangle 2">
            <a:extLst>
              <a:ext uri="{FF2B5EF4-FFF2-40B4-BE49-F238E27FC236}">
                <a16:creationId xmlns:a16="http://schemas.microsoft.com/office/drawing/2014/main" id="{A723CC1E-BFF9-4CF0-A5FE-DAFDC113AA24}"/>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the t-test works</a:t>
            </a:r>
            <a:endParaRPr lang="en-US" altLang="en-US" sz="2400">
              <a:solidFill>
                <a:schemeClr val="bg1"/>
              </a:solidFill>
            </a:endParaRPr>
          </a:p>
        </p:txBody>
      </p:sp>
      <p:sp>
        <p:nvSpPr>
          <p:cNvPr id="3075" name="Rectangle 3">
            <a:extLst>
              <a:ext uri="{FF2B5EF4-FFF2-40B4-BE49-F238E27FC236}">
                <a16:creationId xmlns:a16="http://schemas.microsoft.com/office/drawing/2014/main" id="{E382124C-664E-4DB4-8F57-BB7A5CFD98B0}"/>
              </a:ext>
            </a:extLst>
          </p:cNvPr>
          <p:cNvSpPr>
            <a:spLocks noGrp="1" noChangeArrowheads="1"/>
          </p:cNvSpPr>
          <p:nvPr>
            <p:ph type="body" idx="1"/>
          </p:nvPr>
        </p:nvSpPr>
        <p:spPr>
          <a:xfrm>
            <a:off x="31750" y="419100"/>
            <a:ext cx="9144000" cy="6438900"/>
          </a:xfrm>
          <a:solidFill>
            <a:schemeClr val="bg1"/>
          </a:solidFill>
        </p:spPr>
        <p:txBody>
          <a:bodyPr/>
          <a:lstStyle/>
          <a:p>
            <a:pPr>
              <a:buFont typeface="Wingdings" pitchFamily="2" charset="2"/>
              <a:buChar char="q"/>
              <a:defRPr/>
            </a:pPr>
            <a:r>
              <a:rPr lang="en-US" sz="2300" dirty="0"/>
              <a:t>Use the graph below to answer the following questions:</a:t>
            </a:r>
          </a:p>
          <a:p>
            <a:pPr>
              <a:defRPr/>
            </a:pPr>
            <a:endParaRPr lang="en-US" sz="2300" b="1" dirty="0"/>
          </a:p>
          <a:p>
            <a:pPr>
              <a:defRPr/>
            </a:pPr>
            <a:endParaRPr lang="en-US" sz="2300" b="1" dirty="0"/>
          </a:p>
          <a:p>
            <a:pPr>
              <a:defRPr/>
            </a:pPr>
            <a:endParaRPr lang="en-US" sz="2300" b="1" dirty="0"/>
          </a:p>
          <a:p>
            <a:pPr>
              <a:defRPr/>
            </a:pPr>
            <a:endParaRPr lang="en-US" sz="2300" b="1" dirty="0"/>
          </a:p>
          <a:p>
            <a:pPr>
              <a:defRPr/>
            </a:pPr>
            <a:endParaRPr lang="en-US" sz="2300" b="1" dirty="0"/>
          </a:p>
          <a:p>
            <a:pPr>
              <a:defRPr/>
            </a:pPr>
            <a:endParaRPr lang="en-US" sz="2300" b="1" dirty="0"/>
          </a:p>
          <a:p>
            <a:pPr>
              <a:defRPr/>
            </a:pPr>
            <a:endParaRPr lang="en-US" sz="2300" b="1" dirty="0"/>
          </a:p>
          <a:p>
            <a:pPr>
              <a:defRPr/>
            </a:pPr>
            <a:endParaRPr lang="en-US" sz="2300" b="1" dirty="0"/>
          </a:p>
          <a:p>
            <a:pPr marL="0" indent="0">
              <a:buFontTx/>
              <a:buNone/>
              <a:defRPr/>
            </a:pPr>
            <a:r>
              <a:rPr lang="en-US" sz="2300" b="1" dirty="0"/>
              <a:t>Q23:</a:t>
            </a:r>
            <a:r>
              <a:rPr lang="en-US" sz="2300" dirty="0"/>
              <a:t>  What is the most likely value of the difference between sample means?  Does this make sense?  Why?</a:t>
            </a:r>
          </a:p>
          <a:p>
            <a:pPr marL="0" indent="0" algn="ctr">
              <a:buFontTx/>
              <a:buNone/>
              <a:defRPr/>
            </a:pPr>
            <a:r>
              <a:rPr lang="en-US" sz="2300" b="1" dirty="0"/>
              <a:t>CLICK FOR THE ANSWER!</a:t>
            </a:r>
          </a:p>
          <a:p>
            <a:pPr marL="0" indent="0">
              <a:buFontTx/>
              <a:buNone/>
              <a:defRPr/>
            </a:pPr>
            <a:r>
              <a:rPr lang="en-US" sz="2300" dirty="0">
                <a:solidFill>
                  <a:srgbClr val="9933FF"/>
                </a:solidFill>
              </a:rPr>
              <a:t>The sample difference is most likely to be close to zero.  Since the populations from which the samples were drawn have the same mean, it makes sense that the samples are most likely to have similar means (with zero being the most likely value of the difference).</a:t>
            </a:r>
            <a:endParaRPr lang="en-US" sz="2300" b="1" dirty="0">
              <a:solidFill>
                <a:srgbClr val="9933FF"/>
              </a:solidFill>
            </a:endParaRPr>
          </a:p>
        </p:txBody>
      </p:sp>
      <p:graphicFrame>
        <p:nvGraphicFramePr>
          <p:cNvPr id="128006" name="Chart 6">
            <a:extLst>
              <a:ext uri="{FF2B5EF4-FFF2-40B4-BE49-F238E27FC236}">
                <a16:creationId xmlns:a16="http://schemas.microsoft.com/office/drawing/2014/main" id="{17E9C335-5833-4881-88D4-4CE0A3F5B1B8}"/>
              </a:ext>
            </a:extLst>
          </p:cNvPr>
          <p:cNvGraphicFramePr>
            <a:graphicFrameLocks/>
          </p:cNvGraphicFramePr>
          <p:nvPr/>
        </p:nvGraphicFramePr>
        <p:xfrm>
          <a:off x="1473200" y="711200"/>
          <a:ext cx="5588000" cy="3667125"/>
        </p:xfrm>
        <a:graphic>
          <a:graphicData uri="http://schemas.openxmlformats.org/presentationml/2006/ole">
            <mc:AlternateContent xmlns:mc="http://schemas.openxmlformats.org/markup-compatibility/2006">
              <mc:Choice xmlns:v="urn:schemas-microsoft-com:vml" Requires="v">
                <p:oleObj spid="_x0000_s128007" r:id="rId3" imgW="5584420" imgH="3664014" progId="Excel.Chart.8">
                  <p:embed/>
                </p:oleObj>
              </mc:Choice>
              <mc:Fallback>
                <p:oleObj r:id="rId3" imgW="5584420" imgH="3664014" progId="Excel.Chart.8">
                  <p:embed/>
                  <p:pic>
                    <p:nvPicPr>
                      <p:cNvPr id="0"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200" y="711200"/>
                        <a:ext cx="5588000" cy="366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60E050E-EA2D-4FE1-A383-71A2FDB4F27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5C16B52-17C3-410F-9A25-A1D0869DEC0C}" type="slidenum">
              <a:rPr lang="en-US" altLang="en-US" sz="1400" b="0">
                <a:latin typeface="Arial" panose="020B0604020202020204" pitchFamily="34" charset="0"/>
              </a:rPr>
              <a:pPr eaLnBrk="1" hangingPunct="1"/>
              <a:t>108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417ED47-3720-41B6-866F-C464B1B291C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C203D83-60CF-4585-A250-F8408FF60D33}" type="slidenum">
              <a:rPr lang="en-US" altLang="en-US" sz="1400" b="0">
                <a:latin typeface="Arial" panose="020B0604020202020204" pitchFamily="34" charset="0"/>
              </a:rPr>
              <a:pPr algn="r" eaLnBrk="1" hangingPunct="1"/>
              <a:t>108</a:t>
            </a:fld>
            <a:endParaRPr lang="en-US" altLang="en-US" sz="1400" b="0">
              <a:latin typeface="Arial" panose="020B0604020202020204" pitchFamily="34" charset="0"/>
            </a:endParaRPr>
          </a:p>
        </p:txBody>
      </p:sp>
      <p:sp>
        <p:nvSpPr>
          <p:cNvPr id="129028" name="Rectangle 2">
            <a:extLst>
              <a:ext uri="{FF2B5EF4-FFF2-40B4-BE49-F238E27FC236}">
                <a16:creationId xmlns:a16="http://schemas.microsoft.com/office/drawing/2014/main" id="{EA674E7F-B01D-4D7A-961F-F4DCEC0C180A}"/>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the t-test works</a:t>
            </a:r>
            <a:endParaRPr lang="en-US" altLang="en-US" sz="2400">
              <a:solidFill>
                <a:schemeClr val="bg1"/>
              </a:solidFill>
            </a:endParaRPr>
          </a:p>
        </p:txBody>
      </p:sp>
      <p:sp>
        <p:nvSpPr>
          <p:cNvPr id="3075" name="Rectangle 3">
            <a:extLst>
              <a:ext uri="{FF2B5EF4-FFF2-40B4-BE49-F238E27FC236}">
                <a16:creationId xmlns:a16="http://schemas.microsoft.com/office/drawing/2014/main" id="{33EF0623-9E34-49B9-B328-F21724B6441A}"/>
              </a:ext>
            </a:extLst>
          </p:cNvPr>
          <p:cNvSpPr>
            <a:spLocks noGrp="1" noChangeArrowheads="1"/>
          </p:cNvSpPr>
          <p:nvPr>
            <p:ph type="body" idx="1"/>
          </p:nvPr>
        </p:nvSpPr>
        <p:spPr>
          <a:xfrm>
            <a:off x="31750" y="419100"/>
            <a:ext cx="9144000" cy="6438900"/>
          </a:xfrm>
          <a:solidFill>
            <a:schemeClr val="bg1"/>
          </a:solidFill>
        </p:spPr>
        <p:txBody>
          <a:bodyPr/>
          <a:lstStyle/>
          <a:p>
            <a:pPr marL="0" indent="0">
              <a:buFontTx/>
              <a:buNone/>
            </a:pPr>
            <a:r>
              <a:rPr lang="en-US" altLang="en-US" sz="2400" b="1"/>
              <a:t>Q24: </a:t>
            </a:r>
            <a:r>
              <a:rPr lang="en-US" altLang="en-US" sz="2400"/>
              <a:t>Estimate the probability that the difference between the sample means is greater than 2.5 cm.  Is this event likely?  </a:t>
            </a:r>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lgn="ctr">
              <a:buFontTx/>
              <a:buNone/>
            </a:pPr>
            <a:r>
              <a:rPr lang="en-US" altLang="en-US" sz="2400" b="1"/>
              <a:t>CLICK FOR THE ANSWER!</a:t>
            </a:r>
          </a:p>
          <a:p>
            <a:pPr marL="0" indent="0">
              <a:buFontTx/>
              <a:buNone/>
            </a:pPr>
            <a:r>
              <a:rPr lang="en-US" altLang="en-US" sz="2400">
                <a:solidFill>
                  <a:srgbClr val="9933FF"/>
                </a:solidFill>
              </a:rPr>
              <a:t>The probability that the difference in the sample means is greater than 2.5 is less than 0.01.  This event is very unlikely.</a:t>
            </a:r>
          </a:p>
          <a:p>
            <a:pPr marL="0" indent="0">
              <a:buFontTx/>
              <a:buNone/>
            </a:pPr>
            <a:endParaRPr lang="en-US" altLang="en-US" sz="2400" b="1"/>
          </a:p>
        </p:txBody>
      </p:sp>
      <p:graphicFrame>
        <p:nvGraphicFramePr>
          <p:cNvPr id="129030" name="Chart 6">
            <a:extLst>
              <a:ext uri="{FF2B5EF4-FFF2-40B4-BE49-F238E27FC236}">
                <a16:creationId xmlns:a16="http://schemas.microsoft.com/office/drawing/2014/main" id="{D27AFE2C-81E7-445B-B05C-008DD39727B8}"/>
              </a:ext>
            </a:extLst>
          </p:cNvPr>
          <p:cNvGraphicFramePr>
            <a:graphicFrameLocks noChangeAspect="1"/>
          </p:cNvGraphicFramePr>
          <p:nvPr/>
        </p:nvGraphicFramePr>
        <p:xfrm>
          <a:off x="1092200" y="1168400"/>
          <a:ext cx="6291263" cy="4124325"/>
        </p:xfrm>
        <a:graphic>
          <a:graphicData uri="http://schemas.openxmlformats.org/presentationml/2006/ole">
            <mc:AlternateContent xmlns:mc="http://schemas.openxmlformats.org/markup-compatibility/2006">
              <mc:Choice xmlns:v="urn:schemas-microsoft-com:vml" Requires="v">
                <p:oleObj spid="_x0000_s129031" r:id="rId3" imgW="6291617" imgH="4121253" progId="Excel.Chart.8">
                  <p:embed/>
                </p:oleObj>
              </mc:Choice>
              <mc:Fallback>
                <p:oleObj r:id="rId3" imgW="6291617" imgH="4121253" progId="Excel.Chart.8">
                  <p:embed/>
                  <p:pic>
                    <p:nvPicPr>
                      <p:cNvPr id="0" name="Char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1168400"/>
                        <a:ext cx="6291263" cy="412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D415F19-0D4C-4914-A290-12D9AF094E8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B82F23D-6CD6-4EC9-A1F6-4B98F8D393A3}" type="slidenum">
              <a:rPr lang="en-US" altLang="en-US" sz="1400" b="0">
                <a:latin typeface="Arial" panose="020B0604020202020204" pitchFamily="34" charset="0"/>
              </a:rPr>
              <a:pPr eaLnBrk="1" hangingPunct="1"/>
              <a:t>109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BF72AFF-A472-4333-8316-BD7E8D140DA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6AC56F1-0445-4D0E-BA77-05FC8DD85688}" type="slidenum">
              <a:rPr lang="en-US" altLang="en-US" sz="1400" b="0">
                <a:latin typeface="Arial" panose="020B0604020202020204" pitchFamily="34" charset="0"/>
              </a:rPr>
              <a:pPr algn="r" eaLnBrk="1" hangingPunct="1"/>
              <a:t>109</a:t>
            </a:fld>
            <a:endParaRPr lang="en-US" altLang="en-US" sz="1400" b="0">
              <a:latin typeface="Arial" panose="020B0604020202020204" pitchFamily="34" charset="0"/>
            </a:endParaRPr>
          </a:p>
        </p:txBody>
      </p:sp>
      <p:sp>
        <p:nvSpPr>
          <p:cNvPr id="130052" name="Rectangle 2">
            <a:extLst>
              <a:ext uri="{FF2B5EF4-FFF2-40B4-BE49-F238E27FC236}">
                <a16:creationId xmlns:a16="http://schemas.microsoft.com/office/drawing/2014/main" id="{5B19214B-A775-4729-A3CE-1136326E8150}"/>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the t-test works</a:t>
            </a:r>
            <a:endParaRPr lang="en-US" altLang="en-US" sz="2400">
              <a:solidFill>
                <a:schemeClr val="bg1"/>
              </a:solidFill>
            </a:endParaRPr>
          </a:p>
        </p:txBody>
      </p:sp>
      <p:sp>
        <p:nvSpPr>
          <p:cNvPr id="3075" name="Rectangle 3">
            <a:extLst>
              <a:ext uri="{FF2B5EF4-FFF2-40B4-BE49-F238E27FC236}">
                <a16:creationId xmlns:a16="http://schemas.microsoft.com/office/drawing/2014/main" id="{C1F08217-54AE-4497-A71B-0698D8559F6B}"/>
              </a:ext>
            </a:extLst>
          </p:cNvPr>
          <p:cNvSpPr>
            <a:spLocks noGrp="1" noChangeArrowheads="1"/>
          </p:cNvSpPr>
          <p:nvPr>
            <p:ph type="body" idx="1"/>
          </p:nvPr>
        </p:nvSpPr>
        <p:spPr>
          <a:xfrm>
            <a:off x="31750" y="419100"/>
            <a:ext cx="9144000" cy="3086100"/>
          </a:xfrm>
          <a:solidFill>
            <a:schemeClr val="bg1"/>
          </a:solidFill>
        </p:spPr>
        <p:txBody>
          <a:bodyPr/>
          <a:lstStyle/>
          <a:p>
            <a:pPr marL="0" indent="0">
              <a:buFontTx/>
              <a:buNone/>
              <a:defRPr/>
            </a:pPr>
            <a:r>
              <a:rPr lang="en-US" sz="2300" b="1" dirty="0"/>
              <a:t>Q25: </a:t>
            </a:r>
            <a:r>
              <a:rPr lang="en-US" sz="2300" dirty="0"/>
              <a:t>Suppose that you sample two normally distributed populations with the same variance as the populations that we used to make the graph below.  After computing the sample means you find that the difference between them is 3 cm.  Do you think that these populations have the same mean?  Why or why not?</a:t>
            </a:r>
          </a:p>
          <a:p>
            <a:pPr>
              <a:buFont typeface="Wingdings" pitchFamily="2" charset="2"/>
              <a:buChar char="q"/>
              <a:defRPr/>
            </a:pPr>
            <a:endParaRPr lang="en-US" sz="2300" dirty="0"/>
          </a:p>
        </p:txBody>
      </p:sp>
      <p:graphicFrame>
        <p:nvGraphicFramePr>
          <p:cNvPr id="130054" name="Chart 6">
            <a:extLst>
              <a:ext uri="{FF2B5EF4-FFF2-40B4-BE49-F238E27FC236}">
                <a16:creationId xmlns:a16="http://schemas.microsoft.com/office/drawing/2014/main" id="{EA15E0B9-4C39-4DB3-8D2E-E1368122879D}"/>
              </a:ext>
            </a:extLst>
          </p:cNvPr>
          <p:cNvGraphicFramePr>
            <a:graphicFrameLocks/>
          </p:cNvGraphicFramePr>
          <p:nvPr/>
        </p:nvGraphicFramePr>
        <p:xfrm>
          <a:off x="101600" y="2251075"/>
          <a:ext cx="5038725" cy="4673600"/>
        </p:xfrm>
        <a:graphic>
          <a:graphicData uri="http://schemas.openxmlformats.org/presentationml/2006/ole">
            <mc:AlternateContent xmlns:mc="http://schemas.openxmlformats.org/markup-compatibility/2006">
              <mc:Choice xmlns:v="urn:schemas-microsoft-com:vml" Requires="v">
                <p:oleObj spid="_x0000_s130056" r:id="rId3" imgW="5035732" imgH="4676037" progId="Excel.Chart.8">
                  <p:embed/>
                </p:oleObj>
              </mc:Choice>
              <mc:Fallback>
                <p:oleObj r:id="rId3" imgW="5035732" imgH="4676037" progId="Excel.Chart.8">
                  <p:embed/>
                  <p:pic>
                    <p:nvPicPr>
                      <p:cNvPr id="0"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2251075"/>
                        <a:ext cx="5038725" cy="467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a:extLst>
              <a:ext uri="{FF2B5EF4-FFF2-40B4-BE49-F238E27FC236}">
                <a16:creationId xmlns:a16="http://schemas.microsoft.com/office/drawing/2014/main" id="{06949814-D269-4D08-BFA5-3C1BBCAB720C}"/>
              </a:ext>
            </a:extLst>
          </p:cNvPr>
          <p:cNvSpPr txBox="1"/>
          <p:nvPr/>
        </p:nvSpPr>
        <p:spPr>
          <a:xfrm>
            <a:off x="5029200" y="2514600"/>
            <a:ext cx="4114800" cy="4124325"/>
          </a:xfrm>
          <a:prstGeom prst="rect">
            <a:avLst/>
          </a:prstGeom>
          <a:solidFill>
            <a:schemeClr val="bg1"/>
          </a:solidFill>
        </p:spPr>
        <p:txBody>
          <a:bodyPr>
            <a:spAutoFit/>
          </a:bodyPr>
          <a:lstStyle/>
          <a:p>
            <a:pPr>
              <a:defRPr/>
            </a:pPr>
            <a:r>
              <a:rPr lang="en-US" sz="2300" dirty="0">
                <a:latin typeface="+mn-lt"/>
                <a:cs typeface="+mn-cs"/>
              </a:rPr>
              <a:t>CLICK FOR THE ANSWER!</a:t>
            </a:r>
          </a:p>
          <a:p>
            <a:pPr>
              <a:defRPr/>
            </a:pPr>
            <a:endParaRPr lang="en-US" b="0" dirty="0">
              <a:latin typeface="+mn-lt"/>
              <a:cs typeface="+mn-cs"/>
            </a:endParaRPr>
          </a:p>
          <a:p>
            <a:pPr>
              <a:defRPr/>
            </a:pPr>
            <a:r>
              <a:rPr lang="en-US" b="0" dirty="0">
                <a:solidFill>
                  <a:srgbClr val="9933FF"/>
                </a:solidFill>
                <a:latin typeface="+mn-lt"/>
                <a:cs typeface="+mn-cs"/>
              </a:rPr>
              <a:t>These populations probably have different means because if they have the same mean, then the probability of drawing samples with such different means is very small, less than 0.01.</a:t>
            </a:r>
          </a:p>
          <a:p>
            <a:pPr>
              <a:defRPr/>
            </a:pPr>
            <a:endParaRPr lang="en-US" sz="230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8C6D137-65F5-4188-9540-4FD1E50CDB8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B4D1B4C-EC3C-45A7-8642-A0EEF8F3F0F6}" type="slidenum">
              <a:rPr lang="en-US" altLang="en-US" sz="1400" b="0">
                <a:latin typeface="Arial" panose="020B0604020202020204" pitchFamily="34" charset="0"/>
              </a:rPr>
              <a:pPr eaLnBrk="1" hangingPunct="1"/>
              <a:t>11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4B87E88-A06D-4158-8553-6897C34EFC9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24E64C2-8785-47DF-B928-A13DA222F353}" type="slidenum">
              <a:rPr lang="en-US" altLang="en-US" sz="1400" b="0">
                <a:latin typeface="Arial" panose="020B0604020202020204" pitchFamily="34" charset="0"/>
              </a:rPr>
              <a:pPr algn="r" eaLnBrk="1" hangingPunct="1"/>
              <a:t>11</a:t>
            </a:fld>
            <a:endParaRPr lang="en-US" altLang="en-US" sz="1400" b="0">
              <a:latin typeface="Arial" panose="020B0604020202020204" pitchFamily="34" charset="0"/>
            </a:endParaRPr>
          </a:p>
        </p:txBody>
      </p:sp>
      <p:sp>
        <p:nvSpPr>
          <p:cNvPr id="29700" name="Rectangle 2">
            <a:extLst>
              <a:ext uri="{FF2B5EF4-FFF2-40B4-BE49-F238E27FC236}">
                <a16:creationId xmlns:a16="http://schemas.microsoft.com/office/drawing/2014/main" id="{532A36F1-95DB-4402-974E-CB3AABCC1F21}"/>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D96028FD-CF44-448C-9C3B-9443B6F1D52B}"/>
              </a:ext>
            </a:extLst>
          </p:cNvPr>
          <p:cNvSpPr>
            <a:spLocks noGrp="1" noRot="1" noChangeAspect="1" noMove="1" noResize="1" noEditPoints="1" noAdjustHandles="1" noChangeArrowheads="1" noChangeShapeType="1" noTextEdit="1"/>
          </p:cNvSpPr>
          <p:nvPr>
            <p:ph type="body" idx="1"/>
          </p:nvPr>
        </p:nvSpPr>
        <p:spPr>
          <a:xfrm>
            <a:off x="152400" y="685800"/>
            <a:ext cx="8839200" cy="6035675"/>
          </a:xfrm>
          <a:blipFill rotWithShape="1">
            <a:blip r:embed="rId2"/>
            <a:stretch>
              <a:fillRect l="-759" t="-707" r="-1793" b="-1414"/>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0AD0671-10E8-4912-BAC8-652377559DA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7F340EC-1EBE-48E1-8978-A9BD30B7B2D8}" type="slidenum">
              <a:rPr lang="en-US" altLang="en-US" sz="1400" b="0">
                <a:latin typeface="Arial" panose="020B0604020202020204" pitchFamily="34" charset="0"/>
              </a:rPr>
              <a:pPr eaLnBrk="1" hangingPunct="1"/>
              <a:t>110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AF25184-8932-471E-BF73-0F39CECD2C8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FD571FA-5291-43BF-9D6B-7C3FA0DEFD6E}" type="slidenum">
              <a:rPr lang="en-US" altLang="en-US" sz="1400" b="0">
                <a:latin typeface="Arial" panose="020B0604020202020204" pitchFamily="34" charset="0"/>
              </a:rPr>
              <a:pPr algn="r" eaLnBrk="1" hangingPunct="1"/>
              <a:t>110</a:t>
            </a:fld>
            <a:endParaRPr lang="en-US" altLang="en-US" sz="1400" b="0">
              <a:latin typeface="Arial" panose="020B0604020202020204" pitchFamily="34" charset="0"/>
            </a:endParaRPr>
          </a:p>
        </p:txBody>
      </p:sp>
      <p:sp>
        <p:nvSpPr>
          <p:cNvPr id="131076" name="Rectangle 2">
            <a:extLst>
              <a:ext uri="{FF2B5EF4-FFF2-40B4-BE49-F238E27FC236}">
                <a16:creationId xmlns:a16="http://schemas.microsoft.com/office/drawing/2014/main" id="{D3D32D1C-3F76-4BC5-AA92-755BCC270B90}"/>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the t-test works</a:t>
            </a:r>
            <a:endParaRPr lang="en-US" altLang="en-US" sz="2400">
              <a:solidFill>
                <a:schemeClr val="bg1"/>
              </a:solidFill>
            </a:endParaRPr>
          </a:p>
        </p:txBody>
      </p:sp>
      <p:sp>
        <p:nvSpPr>
          <p:cNvPr id="3075" name="Rectangle 3">
            <a:extLst>
              <a:ext uri="{FF2B5EF4-FFF2-40B4-BE49-F238E27FC236}">
                <a16:creationId xmlns:a16="http://schemas.microsoft.com/office/drawing/2014/main" id="{BF4E0E70-BB22-44BF-8F54-D8443FB7FE69}"/>
              </a:ext>
            </a:extLst>
          </p:cNvPr>
          <p:cNvSpPr>
            <a:spLocks noGrp="1" noChangeArrowheads="1"/>
          </p:cNvSpPr>
          <p:nvPr>
            <p:ph type="body" idx="1"/>
          </p:nvPr>
        </p:nvSpPr>
        <p:spPr>
          <a:xfrm>
            <a:off x="31750" y="419100"/>
            <a:ext cx="9144000" cy="6302375"/>
          </a:xfrm>
          <a:solidFill>
            <a:schemeClr val="bg1"/>
          </a:solidFill>
        </p:spPr>
        <p:txBody>
          <a:bodyPr/>
          <a:lstStyle/>
          <a:p>
            <a:pPr>
              <a:buFont typeface="Wingdings" panose="05000000000000000000" pitchFamily="2" charset="2"/>
              <a:buChar char="q"/>
            </a:pPr>
            <a:r>
              <a:rPr lang="en-US" altLang="en-US" sz="2300"/>
              <a:t>The t-test works in the same way as the previous illustration, only there is no need to sample the populations thousands of times and create a relative frequency bar graph because the assumptions of the t-test </a:t>
            </a:r>
            <a:r>
              <a:rPr lang="en-US" altLang="en-US" sz="2300" i="1"/>
              <a:t>determine</a:t>
            </a:r>
            <a:r>
              <a:rPr lang="en-US" altLang="en-US" sz="2300"/>
              <a:t> the probability distribution that the difference in the sample means should follow</a:t>
            </a:r>
            <a:r>
              <a:rPr lang="en-US" altLang="en-US" sz="2300" b="1"/>
              <a:t>.  </a:t>
            </a:r>
          </a:p>
          <a:p>
            <a:pPr>
              <a:buFont typeface="Wingdings" panose="05000000000000000000" pitchFamily="2" charset="2"/>
              <a:buChar char="q"/>
            </a:pPr>
            <a:r>
              <a:rPr lang="en-US" altLang="en-US" sz="2300" b="1"/>
              <a:t>The shape of this probability distribution depends on the population variances.</a:t>
            </a:r>
            <a:r>
              <a:rPr lang="en-US" altLang="en-US" sz="2300"/>
              <a:t>  </a:t>
            </a:r>
          </a:p>
          <a:p>
            <a:pPr>
              <a:buFont typeface="Wingdings" panose="05000000000000000000" pitchFamily="2" charset="2"/>
              <a:buChar char="q"/>
            </a:pPr>
            <a:r>
              <a:rPr lang="en-US" altLang="en-US" sz="2300"/>
              <a:t>In particular, the difference in the means is more likely to be large for populations with larger variances.   </a:t>
            </a:r>
          </a:p>
          <a:p>
            <a:pPr>
              <a:buFont typeface="Wingdings" panose="05000000000000000000" pitchFamily="2" charset="2"/>
              <a:buChar char="q"/>
            </a:pPr>
            <a:r>
              <a:rPr lang="en-US" altLang="en-US" sz="2300"/>
              <a:t>In order to eliminate the dependence of the probability distribution on the variances, we divide the difference in the means by a measure of the variances.  </a:t>
            </a:r>
          </a:p>
          <a:p>
            <a:pPr>
              <a:buFont typeface="Wingdings" panose="05000000000000000000" pitchFamily="2" charset="2"/>
              <a:buChar char="q"/>
            </a:pPr>
            <a:r>
              <a:rPr lang="en-US" altLang="en-US" sz="2300"/>
              <a:t>This new quantity is called the </a:t>
            </a:r>
            <a:r>
              <a:rPr lang="en-US" altLang="en-US" sz="2300" b="1">
                <a:solidFill>
                  <a:srgbClr val="9933FF"/>
                </a:solidFill>
              </a:rPr>
              <a:t>t-statistic</a:t>
            </a:r>
            <a:r>
              <a:rPr lang="en-US" altLang="en-US" sz="2300"/>
              <a:t>, and its probability distribution is called a </a:t>
            </a:r>
            <a:r>
              <a:rPr lang="en-US" altLang="en-US" sz="2300" b="1">
                <a:solidFill>
                  <a:srgbClr val="9933FF"/>
                </a:solidFill>
              </a:rPr>
              <a:t>student’s</a:t>
            </a:r>
            <a:r>
              <a:rPr lang="en-US" altLang="en-US" sz="2300" b="1"/>
              <a:t> </a:t>
            </a:r>
            <a:r>
              <a:rPr lang="en-US" altLang="en-US" sz="2300" b="1">
                <a:solidFill>
                  <a:srgbClr val="9933FF"/>
                </a:solidFill>
              </a:rPr>
              <a:t>t</a:t>
            </a:r>
            <a:r>
              <a:rPr lang="en-US" altLang="en-US" sz="2300" b="1"/>
              <a:t> </a:t>
            </a:r>
            <a:r>
              <a:rPr lang="en-US" altLang="en-US" sz="2300" b="1">
                <a:solidFill>
                  <a:srgbClr val="9933FF"/>
                </a:solidFill>
              </a:rPr>
              <a:t>distribution</a:t>
            </a:r>
            <a:r>
              <a:rPr lang="en-US" altLang="en-US" sz="2300"/>
              <a:t>.   </a:t>
            </a:r>
          </a:p>
          <a:p>
            <a:pPr>
              <a:buFont typeface="Wingdings" panose="05000000000000000000" pitchFamily="2" charset="2"/>
              <a:buChar char="q"/>
            </a:pPr>
            <a:r>
              <a:rPr lang="en-US" altLang="en-US" sz="2300" b="1">
                <a:solidFill>
                  <a:srgbClr val="9933FF"/>
                </a:solidFill>
              </a:rPr>
              <a:t>The t-statistic may be positive or negative, but the larger its magnitude, the more likely it is that the difference between the means is significant.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2014112-A478-4E94-9429-8B45D09E440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82D903B-2FCF-43CD-886C-EE38BE69335B}" type="slidenum">
              <a:rPr lang="en-US" altLang="en-US" sz="1400" b="0">
                <a:latin typeface="Arial" panose="020B0604020202020204" pitchFamily="34" charset="0"/>
              </a:rPr>
              <a:pPr eaLnBrk="1" hangingPunct="1"/>
              <a:t>111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42F96C4-6118-4617-B90E-F9874B9B60A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F207A0D-B75A-4E8E-BC25-B7EFA008C65F}" type="slidenum">
              <a:rPr lang="en-US" altLang="en-US" sz="1400" b="0">
                <a:latin typeface="Arial" panose="020B0604020202020204" pitchFamily="34" charset="0"/>
              </a:rPr>
              <a:pPr algn="r" eaLnBrk="1" hangingPunct="1"/>
              <a:t>111</a:t>
            </a:fld>
            <a:endParaRPr lang="en-US" altLang="en-US" sz="1400" b="0">
              <a:latin typeface="Arial" panose="020B0604020202020204" pitchFamily="34" charset="0"/>
            </a:endParaRPr>
          </a:p>
        </p:txBody>
      </p:sp>
      <p:sp>
        <p:nvSpPr>
          <p:cNvPr id="132100" name="Rectangle 2">
            <a:extLst>
              <a:ext uri="{FF2B5EF4-FFF2-40B4-BE49-F238E27FC236}">
                <a16:creationId xmlns:a16="http://schemas.microsoft.com/office/drawing/2014/main" id="{C80ECB83-D0A5-4453-A0C9-527B059D3568}"/>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the t-test works</a:t>
            </a:r>
            <a:endParaRPr lang="en-US" altLang="en-US" sz="2400">
              <a:solidFill>
                <a:schemeClr val="bg1"/>
              </a:solidFill>
            </a:endParaRPr>
          </a:p>
        </p:txBody>
      </p:sp>
      <p:sp>
        <p:nvSpPr>
          <p:cNvPr id="3075" name="Rectangle 3">
            <a:extLst>
              <a:ext uri="{FF2B5EF4-FFF2-40B4-BE49-F238E27FC236}">
                <a16:creationId xmlns:a16="http://schemas.microsoft.com/office/drawing/2014/main" id="{C529F8B6-32BA-455F-BF76-757C24E228CB}"/>
              </a:ext>
            </a:extLst>
          </p:cNvPr>
          <p:cNvSpPr>
            <a:spLocks noGrp="1" noRot="1" noChangeAspect="1" noMove="1" noResize="1" noEditPoints="1" noAdjustHandles="1" noChangeArrowheads="1" noChangeShapeType="1" noTextEdit="1"/>
          </p:cNvSpPr>
          <p:nvPr>
            <p:ph type="body" idx="1"/>
          </p:nvPr>
        </p:nvSpPr>
        <p:spPr>
          <a:xfrm>
            <a:off x="30997" y="418831"/>
            <a:ext cx="9144000" cy="6302644"/>
          </a:xfrm>
          <a:blipFill rotWithShape="1">
            <a:blip r:embed="rId2"/>
            <a:stretch>
              <a:fillRect l="-1133" t="-967" r="-2400"/>
            </a:stretch>
          </a:blipFill>
          <a:ln>
            <a:miter lim="800000"/>
            <a:headEnd/>
            <a:tailEnd/>
          </a:ln>
        </p:spPr>
        <p:txBody>
          <a:bodyPr/>
          <a:lstStyle/>
          <a:p>
            <a:r>
              <a:rPr lang="en-US">
                <a:noFill/>
              </a:rPr>
              <a:t>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E46F019-69B2-4137-9F5C-B29143B3F2E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DE1B1A-248C-40BD-8BB9-B7FC46B04E8D}" type="slidenum">
              <a:rPr lang="en-US" altLang="en-US" sz="1400" b="0">
                <a:latin typeface="Arial" panose="020B0604020202020204" pitchFamily="34" charset="0"/>
              </a:rPr>
              <a:pPr eaLnBrk="1" hangingPunct="1"/>
              <a:t>112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9D500C7-9056-402F-94D7-C4265D14FC2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0CC64D6-3E8D-43C6-884B-B437370E147B}" type="slidenum">
              <a:rPr lang="en-US" altLang="en-US" sz="1400" b="0">
                <a:latin typeface="Arial" panose="020B0604020202020204" pitchFamily="34" charset="0"/>
              </a:rPr>
              <a:pPr algn="r" eaLnBrk="1" hangingPunct="1"/>
              <a:t>112</a:t>
            </a:fld>
            <a:endParaRPr lang="en-US" altLang="en-US" sz="1400" b="0">
              <a:latin typeface="Arial" panose="020B0604020202020204" pitchFamily="34" charset="0"/>
            </a:endParaRPr>
          </a:p>
        </p:txBody>
      </p:sp>
      <p:sp>
        <p:nvSpPr>
          <p:cNvPr id="133124" name="Rectangle 2">
            <a:extLst>
              <a:ext uri="{FF2B5EF4-FFF2-40B4-BE49-F238E27FC236}">
                <a16:creationId xmlns:a16="http://schemas.microsoft.com/office/drawing/2014/main" id="{769D622B-EF43-42A9-92A4-8947C5446495}"/>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806FDFE0-BF00-4358-AF1D-B888BAA61872}"/>
              </a:ext>
            </a:extLst>
          </p:cNvPr>
          <p:cNvSpPr>
            <a:spLocks noGrp="1" noRot="1" noChangeAspect="1" noMove="1" noResize="1" noEditPoints="1" noAdjustHandles="1" noChangeArrowheads="1" noChangeShapeType="1" noTextEdit="1"/>
          </p:cNvSpPr>
          <p:nvPr>
            <p:ph type="body" idx="1"/>
          </p:nvPr>
        </p:nvSpPr>
        <p:spPr>
          <a:xfrm>
            <a:off x="30997" y="418831"/>
            <a:ext cx="9144000" cy="6302644"/>
          </a:xfrm>
          <a:blipFill rotWithShape="1">
            <a:blip r:embed="rId2"/>
            <a:stretch>
              <a:fillRect l="-867" t="-677" r="-1533"/>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2CB764B-7BF9-4680-8466-3C1927E17D5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3CB5C58-AEA8-48CA-9E00-BEF473B0813A}" type="slidenum">
              <a:rPr lang="en-US" altLang="en-US" sz="1400" b="0">
                <a:latin typeface="Arial" panose="020B0604020202020204" pitchFamily="34" charset="0"/>
              </a:rPr>
              <a:pPr eaLnBrk="1" hangingPunct="1"/>
              <a:t>113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E11A10F-43FF-4D42-809A-C03BC400CEF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CCF12A6-3832-497D-B20F-96FD0ACD2A25}" type="slidenum">
              <a:rPr lang="en-US" altLang="en-US" sz="1400" b="0">
                <a:latin typeface="Arial" panose="020B0604020202020204" pitchFamily="34" charset="0"/>
              </a:rPr>
              <a:pPr algn="r" eaLnBrk="1" hangingPunct="1"/>
              <a:t>113</a:t>
            </a:fld>
            <a:endParaRPr lang="en-US" altLang="en-US" sz="1400" b="0">
              <a:latin typeface="Arial" panose="020B0604020202020204" pitchFamily="34" charset="0"/>
            </a:endParaRPr>
          </a:p>
        </p:txBody>
      </p:sp>
      <p:sp>
        <p:nvSpPr>
          <p:cNvPr id="134148" name="Rectangle 2">
            <a:extLst>
              <a:ext uri="{FF2B5EF4-FFF2-40B4-BE49-F238E27FC236}">
                <a16:creationId xmlns:a16="http://schemas.microsoft.com/office/drawing/2014/main" id="{B6DDE850-E2F0-4C96-B962-D0D52508D20B}"/>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EA8D0CC7-A8F4-4B26-9424-0B9AAE4D000B}"/>
              </a:ext>
            </a:extLst>
          </p:cNvPr>
          <p:cNvSpPr>
            <a:spLocks noGrp="1" noRot="1" noChangeAspect="1" noMove="1" noResize="1" noEditPoints="1" noAdjustHandles="1" noChangeArrowheads="1" noChangeShapeType="1" noTextEdit="1"/>
          </p:cNvSpPr>
          <p:nvPr>
            <p:ph type="body" idx="1"/>
          </p:nvPr>
        </p:nvSpPr>
        <p:spPr>
          <a:xfrm>
            <a:off x="30997" y="418831"/>
            <a:ext cx="9144000" cy="6302644"/>
          </a:xfrm>
          <a:blipFill rotWithShape="1">
            <a:blip r:embed="rId2"/>
            <a:stretch>
              <a:fillRect l="-933" t="-677"/>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0DA5D0D-6B00-48B8-A3A4-C0E0C10D309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5571B65-EB16-4B24-A6D2-777C49B381D3}" type="slidenum">
              <a:rPr lang="en-US" altLang="en-US" sz="1400" b="0">
                <a:latin typeface="Arial" panose="020B0604020202020204" pitchFamily="34" charset="0"/>
              </a:rPr>
              <a:pPr eaLnBrk="1" hangingPunct="1"/>
              <a:t>114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A031A5D-639D-4022-98C7-1D1130CB255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0F09CBB-F597-4E59-AE66-EF35266235AF}" type="slidenum">
              <a:rPr lang="en-US" altLang="en-US" sz="1400" b="0">
                <a:latin typeface="Arial" panose="020B0604020202020204" pitchFamily="34" charset="0"/>
              </a:rPr>
              <a:pPr algn="r" eaLnBrk="1" hangingPunct="1"/>
              <a:t>114</a:t>
            </a:fld>
            <a:endParaRPr lang="en-US" altLang="en-US" sz="1400" b="0">
              <a:latin typeface="Arial" panose="020B0604020202020204" pitchFamily="34" charset="0"/>
            </a:endParaRPr>
          </a:p>
        </p:txBody>
      </p:sp>
      <p:sp>
        <p:nvSpPr>
          <p:cNvPr id="135172" name="Rectangle 2">
            <a:extLst>
              <a:ext uri="{FF2B5EF4-FFF2-40B4-BE49-F238E27FC236}">
                <a16:creationId xmlns:a16="http://schemas.microsoft.com/office/drawing/2014/main" id="{015CF930-8D3D-4D11-8F15-44BAFE858F66}"/>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CB72A01B-D48B-449A-98FE-3B89685AB8A9}"/>
              </a:ext>
            </a:extLst>
          </p:cNvPr>
          <p:cNvSpPr>
            <a:spLocks noGrp="1" noRot="1" noChangeAspect="1" noMove="1" noResize="1" noEditPoints="1" noAdjustHandles="1" noChangeArrowheads="1" noChangeShapeType="1" noTextEdit="1"/>
          </p:cNvSpPr>
          <p:nvPr>
            <p:ph type="body" idx="1"/>
          </p:nvPr>
        </p:nvSpPr>
        <p:spPr>
          <a:xfrm>
            <a:off x="30997" y="418831"/>
            <a:ext cx="9144000" cy="6302644"/>
          </a:xfrm>
          <a:blipFill rotWithShape="1">
            <a:blip r:embed="rId2"/>
            <a:stretch>
              <a:fillRect l="-933" t="-677" r="-467" b="-1161"/>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B85905F-7EDF-4F08-8F09-306161A0214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C98946A-0585-4CFF-86F2-2C979F55F01E}" type="slidenum">
              <a:rPr lang="en-US" altLang="en-US" sz="1400" b="0">
                <a:latin typeface="Arial" panose="020B0604020202020204" pitchFamily="34" charset="0"/>
              </a:rPr>
              <a:pPr eaLnBrk="1" hangingPunct="1"/>
              <a:t>115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AA80A4B-D094-4F37-9345-84ADAD34227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07B935B-8201-4C7D-B347-A2F3285A96AD}" type="slidenum">
              <a:rPr lang="en-US" altLang="en-US" sz="1400" b="0">
                <a:latin typeface="Arial" panose="020B0604020202020204" pitchFamily="34" charset="0"/>
              </a:rPr>
              <a:pPr algn="r" eaLnBrk="1" hangingPunct="1"/>
              <a:t>115</a:t>
            </a:fld>
            <a:endParaRPr lang="en-US" altLang="en-US" sz="1400" b="0">
              <a:latin typeface="Arial" panose="020B0604020202020204" pitchFamily="34" charset="0"/>
            </a:endParaRPr>
          </a:p>
        </p:txBody>
      </p:sp>
      <p:sp>
        <p:nvSpPr>
          <p:cNvPr id="136196" name="Rectangle 2">
            <a:extLst>
              <a:ext uri="{FF2B5EF4-FFF2-40B4-BE49-F238E27FC236}">
                <a16:creationId xmlns:a16="http://schemas.microsoft.com/office/drawing/2014/main" id="{DB5011A2-659F-4BF9-9B3B-84F724AEEB71}"/>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EC8FCDDF-E276-4A5E-B256-4217AA43C9D5}"/>
              </a:ext>
            </a:extLst>
          </p:cNvPr>
          <p:cNvSpPr>
            <a:spLocks noGrp="1" noChangeArrowheads="1"/>
          </p:cNvSpPr>
          <p:nvPr>
            <p:ph type="body" idx="1"/>
          </p:nvPr>
        </p:nvSpPr>
        <p:spPr>
          <a:xfrm>
            <a:off x="31750" y="419100"/>
            <a:ext cx="9144000" cy="6302375"/>
          </a:xfrm>
          <a:solidFill>
            <a:schemeClr val="bg1"/>
          </a:solidFill>
        </p:spPr>
        <p:txBody>
          <a:bodyPr/>
          <a:lstStyle/>
          <a:p>
            <a:pPr>
              <a:buFont typeface="Wingdings" pitchFamily="2" charset="2"/>
              <a:buChar char="q"/>
              <a:defRPr/>
            </a:pPr>
            <a:r>
              <a:rPr lang="en-US" sz="3000" dirty="0"/>
              <a:t>Recall that the assumption that the population means are the same is called the </a:t>
            </a:r>
            <a:r>
              <a:rPr lang="en-US" sz="3000" b="1" dirty="0"/>
              <a:t>null hypothesis</a:t>
            </a:r>
            <a:r>
              <a:rPr lang="en-US" sz="3000" dirty="0"/>
              <a:t>.  </a:t>
            </a:r>
          </a:p>
          <a:p>
            <a:pPr>
              <a:buFont typeface="Wingdings" pitchFamily="2" charset="2"/>
              <a:buChar char="q"/>
              <a:defRPr/>
            </a:pPr>
            <a:r>
              <a:rPr lang="en-US" sz="3000" dirty="0"/>
              <a:t>It is the hypothesis that we are checking.  </a:t>
            </a:r>
          </a:p>
          <a:p>
            <a:pPr>
              <a:buFont typeface="Wingdings" pitchFamily="2" charset="2"/>
              <a:buChar char="q"/>
              <a:defRPr/>
            </a:pPr>
            <a:r>
              <a:rPr lang="en-US" sz="3000" dirty="0"/>
              <a:t>If the t-statistic is large enough, then we will reject the null hypothesis and conclude that populations have different means.  </a:t>
            </a:r>
          </a:p>
          <a:p>
            <a:pPr>
              <a:buFont typeface="Wingdings" pitchFamily="2" charset="2"/>
              <a:buChar char="q"/>
              <a:defRPr/>
            </a:pPr>
            <a:r>
              <a:rPr lang="en-US" sz="3000" dirty="0"/>
              <a:t>However, if the t-statistic is not large enough to reject the null hypothesis, we </a:t>
            </a:r>
            <a:r>
              <a:rPr lang="en-US" sz="3000" i="1" dirty="0"/>
              <a:t>cannot</a:t>
            </a:r>
            <a:r>
              <a:rPr lang="en-US" sz="3000" dirty="0"/>
              <a:t> conclude that the populations have the same mean.  </a:t>
            </a:r>
          </a:p>
          <a:p>
            <a:pPr>
              <a:buFont typeface="Wingdings" pitchFamily="2" charset="2"/>
              <a:buChar char="q"/>
              <a:defRPr/>
            </a:pPr>
            <a:r>
              <a:rPr lang="en-US" sz="3000" dirty="0"/>
              <a:t>In this case, all we can say is that the data do not support the conclusion that the populations have different means.   </a:t>
            </a:r>
          </a:p>
          <a:p>
            <a:pPr marL="0" indent="0">
              <a:buFontTx/>
              <a:buNone/>
              <a:defRPr/>
            </a:pPr>
            <a:endParaRPr lang="en-US" sz="2400" dirty="0">
              <a:solidFill>
                <a:srgbClr val="990099"/>
              </a:solidFill>
            </a:endParaRPr>
          </a:p>
          <a:p>
            <a:pPr>
              <a:buFont typeface="Wingdings" pitchFamily="2" charset="2"/>
              <a:buChar char="q"/>
              <a:defRP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CF9DFBD-94B1-4317-8AD0-1C612C8334A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B743E62-855F-466F-B395-60184729F477}" type="slidenum">
              <a:rPr lang="en-US" altLang="en-US" sz="1400" b="0">
                <a:latin typeface="Arial" panose="020B0604020202020204" pitchFamily="34" charset="0"/>
              </a:rPr>
              <a:pPr eaLnBrk="1" hangingPunct="1"/>
              <a:t>116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865EDA0-0720-49BF-8474-8571BE7E14F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E53C5C2-0F4A-400B-8499-52F8E561516B}" type="slidenum">
              <a:rPr lang="en-US" altLang="en-US" sz="1400" b="0">
                <a:latin typeface="Arial" panose="020B0604020202020204" pitchFamily="34" charset="0"/>
              </a:rPr>
              <a:pPr algn="r" eaLnBrk="1" hangingPunct="1"/>
              <a:t>116</a:t>
            </a:fld>
            <a:endParaRPr lang="en-US" altLang="en-US" sz="1400" b="0">
              <a:latin typeface="Arial" panose="020B0604020202020204" pitchFamily="34" charset="0"/>
            </a:endParaRPr>
          </a:p>
        </p:txBody>
      </p:sp>
      <p:sp>
        <p:nvSpPr>
          <p:cNvPr id="137220" name="Rectangle 2">
            <a:extLst>
              <a:ext uri="{FF2B5EF4-FFF2-40B4-BE49-F238E27FC236}">
                <a16:creationId xmlns:a16="http://schemas.microsoft.com/office/drawing/2014/main" id="{F14694B9-5A1B-49FC-A37B-7E8BC2254B80}"/>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7ADABA19-C6F2-41B4-A1E1-FA2E3BB0A0B8}"/>
              </a:ext>
            </a:extLst>
          </p:cNvPr>
          <p:cNvSpPr>
            <a:spLocks noGrp="1" noRot="1" noChangeAspect="1" noMove="1" noResize="1" noEditPoints="1" noAdjustHandles="1" noChangeArrowheads="1" noChangeShapeType="1" noTextEdit="1"/>
          </p:cNvSpPr>
          <p:nvPr>
            <p:ph type="body" idx="1"/>
          </p:nvPr>
        </p:nvSpPr>
        <p:spPr>
          <a:xfrm>
            <a:off x="30997" y="418831"/>
            <a:ext cx="9144000" cy="6302644"/>
          </a:xfrm>
          <a:blipFill rotWithShape="1">
            <a:blip r:embed="rId2"/>
            <a:stretch>
              <a:fillRect l="-1133" t="-967" r="-800"/>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BBBA384-9249-4E58-A5C9-FD3FA32B5EC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DA6A6A5-7C8D-44FF-9F6E-CF18FE3C005F}" type="slidenum">
              <a:rPr lang="en-US" altLang="en-US" sz="1400" b="0">
                <a:latin typeface="Arial" panose="020B0604020202020204" pitchFamily="34" charset="0"/>
              </a:rPr>
              <a:pPr eaLnBrk="1" hangingPunct="1"/>
              <a:t>117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15AEE8D-45C2-4294-AC9B-5F8B5C0C12B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E19240E-5EDD-40FD-A4EF-490708230B94}" type="slidenum">
              <a:rPr lang="en-US" altLang="en-US" sz="1400" b="0">
                <a:latin typeface="Arial" panose="020B0604020202020204" pitchFamily="34" charset="0"/>
              </a:rPr>
              <a:pPr algn="r" eaLnBrk="1" hangingPunct="1"/>
              <a:t>117</a:t>
            </a:fld>
            <a:endParaRPr lang="en-US" altLang="en-US" sz="1400" b="0">
              <a:latin typeface="Arial" panose="020B0604020202020204" pitchFamily="34" charset="0"/>
            </a:endParaRPr>
          </a:p>
        </p:txBody>
      </p:sp>
      <p:sp>
        <p:nvSpPr>
          <p:cNvPr id="138244" name="Rectangle 2">
            <a:extLst>
              <a:ext uri="{FF2B5EF4-FFF2-40B4-BE49-F238E27FC236}">
                <a16:creationId xmlns:a16="http://schemas.microsoft.com/office/drawing/2014/main" id="{D5655532-369E-4B1D-A085-F5935A551CFE}"/>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BB248C3B-8B9D-4C78-99A8-A1665218F36A}"/>
              </a:ext>
            </a:extLst>
          </p:cNvPr>
          <p:cNvSpPr>
            <a:spLocks noGrp="1" noChangeArrowheads="1"/>
          </p:cNvSpPr>
          <p:nvPr>
            <p:ph type="body" idx="1"/>
          </p:nvPr>
        </p:nvSpPr>
        <p:spPr>
          <a:xfrm>
            <a:off x="31750" y="533400"/>
            <a:ext cx="9144000" cy="6188075"/>
          </a:xfrm>
          <a:solidFill>
            <a:schemeClr val="bg1"/>
          </a:solidFill>
        </p:spPr>
        <p:txBody>
          <a:bodyPr/>
          <a:lstStyle/>
          <a:p>
            <a:pPr>
              <a:buFont typeface="Wingdings" pitchFamily="2" charset="2"/>
              <a:buChar char="q"/>
              <a:defRPr/>
            </a:pPr>
            <a:r>
              <a:rPr lang="en-US" sz="2400" dirty="0"/>
              <a:t>Below is a figure showing several student’s t distributions with varying degrees of freedom.  Use this figure to answer the following questions. </a:t>
            </a:r>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marL="0" indent="0">
              <a:buFontTx/>
              <a:buNone/>
              <a:defRPr/>
            </a:pPr>
            <a:r>
              <a:rPr lang="en-US" sz="2400" b="1" dirty="0"/>
              <a:t>Q27: How does the variance of the student’s t distribution change with the degrees of freedom?</a:t>
            </a:r>
            <a:endParaRPr lang="en-US" sz="2400" dirty="0"/>
          </a:p>
          <a:p>
            <a:pPr marL="0" indent="0" algn="ctr">
              <a:buFontTx/>
              <a:buNone/>
              <a:defRPr/>
            </a:pPr>
            <a:r>
              <a:rPr lang="en-US" sz="2400" b="1" dirty="0"/>
              <a:t>CLICK FOR THE ANSWER!</a:t>
            </a:r>
          </a:p>
          <a:p>
            <a:pPr marL="0" indent="0">
              <a:buFontTx/>
              <a:buNone/>
              <a:defRPr/>
            </a:pPr>
            <a:r>
              <a:rPr lang="en-US" sz="2400" b="1" dirty="0">
                <a:solidFill>
                  <a:srgbClr val="990099"/>
                </a:solidFill>
              </a:rPr>
              <a:t>The variance of the student’s t distribution decreases as the degrees of freedom increases.</a:t>
            </a:r>
          </a:p>
          <a:p>
            <a:pPr>
              <a:buFont typeface="Wingdings" pitchFamily="2" charset="2"/>
              <a:buChar char="q"/>
              <a:defRPr/>
            </a:pPr>
            <a:endParaRPr lang="en-US" sz="2400" dirty="0"/>
          </a:p>
          <a:p>
            <a:pPr>
              <a:buFont typeface="Wingdings" pitchFamily="2" charset="2"/>
              <a:buChar char="q"/>
              <a:defRPr/>
            </a:pPr>
            <a:endParaRPr lang="en-US" sz="2400" dirty="0"/>
          </a:p>
        </p:txBody>
      </p:sp>
      <p:graphicFrame>
        <p:nvGraphicFramePr>
          <p:cNvPr id="7" name="Chart 6">
            <a:extLst>
              <a:ext uri="{FF2B5EF4-FFF2-40B4-BE49-F238E27FC236}">
                <a16:creationId xmlns:a16="http://schemas.microsoft.com/office/drawing/2014/main" id="{52B9DB44-98E5-4935-A5D8-A817C955498D}"/>
              </a:ext>
            </a:extLst>
          </p:cNvPr>
          <p:cNvGraphicFramePr>
            <a:graphicFrameLocks noChangeAspect="1"/>
          </p:cNvGraphicFramePr>
          <p:nvPr/>
        </p:nvGraphicFramePr>
        <p:xfrm>
          <a:off x="820738" y="1168400"/>
          <a:ext cx="7916862" cy="357663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8957222-6AFF-4CDF-98CD-58D218E65BF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5C60CE7-6C81-4C63-B97B-65DE793D72EF}" type="slidenum">
              <a:rPr lang="en-US" altLang="en-US" sz="1400" b="0">
                <a:latin typeface="Arial" panose="020B0604020202020204" pitchFamily="34" charset="0"/>
              </a:rPr>
              <a:pPr eaLnBrk="1" hangingPunct="1"/>
              <a:t>118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3305922-A6AC-4432-81FE-352BEF62526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B9C5BD2-07BE-4107-8148-CC46EAD2F1B7}" type="slidenum">
              <a:rPr lang="en-US" altLang="en-US" sz="1400" b="0">
                <a:latin typeface="Arial" panose="020B0604020202020204" pitchFamily="34" charset="0"/>
              </a:rPr>
              <a:pPr algn="r" eaLnBrk="1" hangingPunct="1"/>
              <a:t>118</a:t>
            </a:fld>
            <a:endParaRPr lang="en-US" altLang="en-US" sz="1400" b="0">
              <a:latin typeface="Arial" panose="020B0604020202020204" pitchFamily="34" charset="0"/>
            </a:endParaRPr>
          </a:p>
        </p:txBody>
      </p:sp>
      <p:sp>
        <p:nvSpPr>
          <p:cNvPr id="139268" name="Rectangle 2">
            <a:extLst>
              <a:ext uri="{FF2B5EF4-FFF2-40B4-BE49-F238E27FC236}">
                <a16:creationId xmlns:a16="http://schemas.microsoft.com/office/drawing/2014/main" id="{23750C34-902C-44CF-AC76-078E47882C58}"/>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67EE56F8-FB1E-4287-8F4A-88C7BDB498F7}"/>
              </a:ext>
            </a:extLst>
          </p:cNvPr>
          <p:cNvSpPr>
            <a:spLocks noGrp="1" noChangeArrowheads="1"/>
          </p:cNvSpPr>
          <p:nvPr>
            <p:ph type="body" idx="1"/>
          </p:nvPr>
        </p:nvSpPr>
        <p:spPr>
          <a:xfrm>
            <a:off x="31750" y="533400"/>
            <a:ext cx="9144000" cy="6188075"/>
          </a:xfrm>
          <a:solidFill>
            <a:schemeClr val="bg1"/>
          </a:solidFill>
        </p:spPr>
        <p:txBody>
          <a:bodyPr/>
          <a:lstStyle/>
          <a:p>
            <a:pPr marL="0" indent="0">
              <a:buFontTx/>
              <a:buNone/>
              <a:defRPr/>
            </a:pPr>
            <a:r>
              <a:rPr lang="en-US" sz="2400" b="1" dirty="0"/>
              <a:t>Q28: If a t-statistic has a student’s t-distribution with 58 degrees of freedom, how does the probability its absolute value is greater than 3 compare to the probability that its absolute value is less than 3?</a:t>
            </a: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marL="0" indent="0">
              <a:buFontTx/>
              <a:buNone/>
              <a:defRPr/>
            </a:pPr>
            <a:endParaRPr lang="en-US" sz="2400" b="1" dirty="0"/>
          </a:p>
          <a:p>
            <a:pPr marL="0" indent="0">
              <a:buFontTx/>
              <a:buNone/>
              <a:defRPr/>
            </a:pPr>
            <a:endParaRPr lang="en-US" sz="2400" b="1" dirty="0"/>
          </a:p>
          <a:p>
            <a:pPr marL="0" indent="0">
              <a:buFontTx/>
              <a:buNone/>
              <a:defRPr/>
            </a:pPr>
            <a:endParaRPr lang="en-US" sz="2400" b="1" dirty="0"/>
          </a:p>
          <a:p>
            <a:pPr marL="0" indent="0" algn="ctr">
              <a:buFontTx/>
              <a:buNone/>
              <a:defRPr/>
            </a:pPr>
            <a:r>
              <a:rPr lang="en-US" sz="2400" b="1" dirty="0"/>
              <a:t>CLICK FOR THE ANSWER! </a:t>
            </a:r>
            <a:endParaRPr lang="en-US" sz="2400" dirty="0"/>
          </a:p>
          <a:p>
            <a:pPr marL="0" indent="0">
              <a:buFontTx/>
              <a:buNone/>
              <a:defRPr/>
            </a:pPr>
            <a:r>
              <a:rPr lang="en-US" sz="2400" b="1" dirty="0">
                <a:solidFill>
                  <a:srgbClr val="990099"/>
                </a:solidFill>
              </a:rPr>
              <a:t>The probability its magnitude is greater than 3 is less than the probability that its magnitude is less than 3.</a:t>
            </a:r>
          </a:p>
          <a:p>
            <a:pPr>
              <a:buFont typeface="Wingdings" pitchFamily="2" charset="2"/>
              <a:buChar char="q"/>
              <a:defRPr/>
            </a:pPr>
            <a:endParaRPr lang="en-US" sz="2400" dirty="0"/>
          </a:p>
          <a:p>
            <a:pPr>
              <a:buFont typeface="Wingdings" pitchFamily="2" charset="2"/>
              <a:buChar char="q"/>
              <a:defRPr/>
            </a:pPr>
            <a:endParaRPr lang="en-US" sz="2400" dirty="0"/>
          </a:p>
        </p:txBody>
      </p:sp>
      <p:graphicFrame>
        <p:nvGraphicFramePr>
          <p:cNvPr id="139270" name="Chart 6">
            <a:extLst>
              <a:ext uri="{FF2B5EF4-FFF2-40B4-BE49-F238E27FC236}">
                <a16:creationId xmlns:a16="http://schemas.microsoft.com/office/drawing/2014/main" id="{A8B5EDED-3B27-46D7-AF5D-F41BCCAE8A43}"/>
              </a:ext>
            </a:extLst>
          </p:cNvPr>
          <p:cNvGraphicFramePr>
            <a:graphicFrameLocks noChangeAspect="1"/>
          </p:cNvGraphicFramePr>
          <p:nvPr/>
        </p:nvGraphicFramePr>
        <p:xfrm>
          <a:off x="406400" y="2082800"/>
          <a:ext cx="8532813" cy="3851275"/>
        </p:xfrm>
        <a:graphic>
          <a:graphicData uri="http://schemas.openxmlformats.org/presentationml/2006/ole">
            <mc:AlternateContent xmlns:mc="http://schemas.openxmlformats.org/markup-compatibility/2006">
              <mc:Choice xmlns:v="urn:schemas-microsoft-com:vml" Requires="v">
                <p:oleObj spid="_x0000_s139271" r:id="rId3" imgW="8529043" imgH="3846909" progId="Excel.Chart.8">
                  <p:embed/>
                </p:oleObj>
              </mc:Choice>
              <mc:Fallback>
                <p:oleObj r:id="rId3" imgW="8529043" imgH="3846909" progId="Excel.Chart.8">
                  <p:embed/>
                  <p:pic>
                    <p:nvPicPr>
                      <p:cNvPr id="0" name="Char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2082800"/>
                        <a:ext cx="8532813" cy="385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2B14D81-8CA6-4DD9-B902-CAE66DB7363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171A383-58B5-4F2C-992E-518C7AE623EF}" type="slidenum">
              <a:rPr lang="en-US" altLang="en-US" sz="1400" b="0">
                <a:latin typeface="Arial" panose="020B0604020202020204" pitchFamily="34" charset="0"/>
              </a:rPr>
              <a:pPr eaLnBrk="1" hangingPunct="1"/>
              <a:t>119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4064239-CD52-4FA6-929B-082C6EE327E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D741CB9-8295-408F-B18C-EF4807043E9B}" type="slidenum">
              <a:rPr lang="en-US" altLang="en-US" sz="1400" b="0">
                <a:latin typeface="Arial" panose="020B0604020202020204" pitchFamily="34" charset="0"/>
              </a:rPr>
              <a:pPr algn="r" eaLnBrk="1" hangingPunct="1"/>
              <a:t>119</a:t>
            </a:fld>
            <a:endParaRPr lang="en-US" altLang="en-US" sz="1400" b="0">
              <a:latin typeface="Arial" panose="020B0604020202020204" pitchFamily="34" charset="0"/>
            </a:endParaRPr>
          </a:p>
        </p:txBody>
      </p:sp>
      <p:sp>
        <p:nvSpPr>
          <p:cNvPr id="140292" name="Rectangle 2">
            <a:extLst>
              <a:ext uri="{FF2B5EF4-FFF2-40B4-BE49-F238E27FC236}">
                <a16:creationId xmlns:a16="http://schemas.microsoft.com/office/drawing/2014/main" id="{E36CBAB0-CD84-492C-BD91-7D393FF3434D}"/>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6CB6D334-C602-44E9-BEBB-A3A536C19521}"/>
              </a:ext>
            </a:extLst>
          </p:cNvPr>
          <p:cNvSpPr>
            <a:spLocks noGrp="1" noChangeArrowheads="1"/>
          </p:cNvSpPr>
          <p:nvPr>
            <p:ph type="body" idx="1"/>
          </p:nvPr>
        </p:nvSpPr>
        <p:spPr>
          <a:xfrm>
            <a:off x="31750" y="533400"/>
            <a:ext cx="9144000" cy="6324600"/>
          </a:xfrm>
          <a:solidFill>
            <a:schemeClr val="bg1"/>
          </a:solidFill>
        </p:spPr>
        <p:txBody>
          <a:bodyPr/>
          <a:lstStyle/>
          <a:p>
            <a:pPr marL="0" indent="0">
              <a:buFontTx/>
              <a:buNone/>
              <a:defRPr/>
            </a:pPr>
            <a:r>
              <a:rPr lang="en-US" sz="2400" b="1" dirty="0"/>
              <a:t>Q29: As the sample size increases, what happens to the degrees of freedom? Remember, the number of degrees of freedom is equal to (</a:t>
            </a:r>
            <a:r>
              <a:rPr lang="en-US" sz="2400" b="1" i="1" dirty="0" err="1">
                <a:solidFill>
                  <a:srgbClr val="990099"/>
                </a:solidFill>
              </a:rPr>
              <a:t>n</a:t>
            </a:r>
            <a:r>
              <a:rPr lang="en-US" sz="2400" b="1" i="1" baseline="-25000" dirty="0" err="1">
                <a:solidFill>
                  <a:srgbClr val="990099"/>
                </a:solidFill>
              </a:rPr>
              <a:t>A</a:t>
            </a:r>
            <a:r>
              <a:rPr lang="en-US" sz="2400" b="1" i="1" dirty="0">
                <a:solidFill>
                  <a:srgbClr val="990099"/>
                </a:solidFill>
              </a:rPr>
              <a:t> + </a:t>
            </a:r>
            <a:r>
              <a:rPr lang="en-US" sz="2400" b="1" i="1" dirty="0" err="1">
                <a:solidFill>
                  <a:srgbClr val="990099"/>
                </a:solidFill>
              </a:rPr>
              <a:t>n</a:t>
            </a:r>
            <a:r>
              <a:rPr lang="en-US" sz="2400" b="1" i="1" baseline="-25000" dirty="0" err="1">
                <a:solidFill>
                  <a:srgbClr val="990099"/>
                </a:solidFill>
              </a:rPr>
              <a:t>B</a:t>
            </a:r>
            <a:r>
              <a:rPr lang="en-US" sz="2400" b="1" i="1" dirty="0">
                <a:solidFill>
                  <a:srgbClr val="990099"/>
                </a:solidFill>
              </a:rPr>
              <a:t> – 2</a:t>
            </a:r>
            <a:r>
              <a:rPr lang="en-US" sz="2400" b="1" dirty="0"/>
              <a:t>)</a:t>
            </a:r>
          </a:p>
          <a:p>
            <a:pPr marL="0" indent="0">
              <a:buFontTx/>
              <a:buNone/>
              <a:defRPr/>
            </a:pPr>
            <a:endParaRPr lang="en-US" sz="2400" b="1" dirty="0"/>
          </a:p>
          <a:p>
            <a:pPr marL="0" indent="0">
              <a:buFontTx/>
              <a:buNone/>
              <a:defRPr/>
            </a:pPr>
            <a:endParaRPr lang="en-US" sz="2400" b="1" dirty="0"/>
          </a:p>
          <a:p>
            <a:pPr marL="0" indent="0">
              <a:buFontTx/>
              <a:buNone/>
              <a:defRPr/>
            </a:pPr>
            <a:endParaRPr lang="en-US" sz="2400" b="1" dirty="0"/>
          </a:p>
          <a:p>
            <a:pPr marL="0" indent="0">
              <a:buFontTx/>
              <a:buNone/>
              <a:defRPr/>
            </a:pPr>
            <a:endParaRPr lang="en-US" sz="2400" b="1" dirty="0"/>
          </a:p>
          <a:p>
            <a:pPr marL="0" indent="0">
              <a:buFontTx/>
              <a:buNone/>
              <a:defRPr/>
            </a:pPr>
            <a:endParaRPr lang="en-US" sz="2400" b="1" dirty="0"/>
          </a:p>
          <a:p>
            <a:pPr marL="0" indent="0">
              <a:buFontTx/>
              <a:buNone/>
              <a:defRPr/>
            </a:pPr>
            <a:endParaRPr lang="en-US" sz="2400" b="1" dirty="0"/>
          </a:p>
          <a:p>
            <a:pPr marL="0" indent="0">
              <a:buFontTx/>
              <a:buNone/>
              <a:defRPr/>
            </a:pPr>
            <a:endParaRPr lang="en-US" sz="2400" dirty="0"/>
          </a:p>
          <a:p>
            <a:pPr marL="0" indent="0">
              <a:buFontTx/>
              <a:buNone/>
              <a:defRPr/>
            </a:pPr>
            <a:r>
              <a:rPr lang="en-US" sz="2400" b="1" dirty="0"/>
              <a:t> </a:t>
            </a:r>
            <a:endParaRPr lang="en-US" sz="2400" dirty="0"/>
          </a:p>
          <a:p>
            <a:pPr marL="0" indent="0">
              <a:buFontTx/>
              <a:buNone/>
              <a:defRPr/>
            </a:pPr>
            <a:endParaRPr lang="en-US" sz="2400" dirty="0"/>
          </a:p>
          <a:p>
            <a:pPr marL="0" indent="0" algn="ctr">
              <a:buFontTx/>
              <a:buNone/>
              <a:defRPr/>
            </a:pPr>
            <a:r>
              <a:rPr lang="en-US" sz="2400" b="1" dirty="0"/>
              <a:t>CLICK FOR THE ANSWER!</a:t>
            </a:r>
          </a:p>
          <a:p>
            <a:pPr marL="0" indent="0">
              <a:buFontTx/>
              <a:buNone/>
              <a:defRPr/>
            </a:pPr>
            <a:r>
              <a:rPr lang="en-US" sz="2400" b="1" dirty="0">
                <a:solidFill>
                  <a:srgbClr val="990099"/>
                </a:solidFill>
              </a:rPr>
              <a:t>As the sample size increases the degrees of freedom increases.</a:t>
            </a:r>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marL="0" indent="0">
              <a:buFontTx/>
              <a:buNone/>
              <a:defRPr/>
            </a:pPr>
            <a:endParaRPr lang="en-US" sz="2400" b="1" dirty="0"/>
          </a:p>
          <a:p>
            <a:pPr marL="0" indent="0">
              <a:buFontTx/>
              <a:buNone/>
              <a:defRPr/>
            </a:pPr>
            <a:endParaRPr lang="en-US" sz="2400" b="1" dirty="0"/>
          </a:p>
          <a:p>
            <a:pPr marL="0" indent="0">
              <a:buFontTx/>
              <a:buNone/>
              <a:defRPr/>
            </a:pPr>
            <a:endParaRPr lang="en-US" sz="2400" b="1" dirty="0"/>
          </a:p>
        </p:txBody>
      </p:sp>
      <p:graphicFrame>
        <p:nvGraphicFramePr>
          <p:cNvPr id="140294" name="Chart 6">
            <a:extLst>
              <a:ext uri="{FF2B5EF4-FFF2-40B4-BE49-F238E27FC236}">
                <a16:creationId xmlns:a16="http://schemas.microsoft.com/office/drawing/2014/main" id="{2E5EFB1B-E917-4B42-8AEA-3452D901C2AD}"/>
              </a:ext>
            </a:extLst>
          </p:cNvPr>
          <p:cNvGraphicFramePr>
            <a:graphicFrameLocks noChangeAspect="1"/>
          </p:cNvGraphicFramePr>
          <p:nvPr/>
        </p:nvGraphicFramePr>
        <p:xfrm>
          <a:off x="220663" y="1854200"/>
          <a:ext cx="8534400" cy="3851275"/>
        </p:xfrm>
        <a:graphic>
          <a:graphicData uri="http://schemas.openxmlformats.org/presentationml/2006/ole">
            <mc:AlternateContent xmlns:mc="http://schemas.openxmlformats.org/markup-compatibility/2006">
              <mc:Choice xmlns:v="urn:schemas-microsoft-com:vml" Requires="v">
                <p:oleObj spid="_x0000_s140295" r:id="rId3" imgW="8535140" imgH="3853006" progId="Excel.Chart.8">
                  <p:embed/>
                </p:oleObj>
              </mc:Choice>
              <mc:Fallback>
                <p:oleObj r:id="rId3" imgW="8535140" imgH="3853006" progId="Excel.Chart.8">
                  <p:embed/>
                  <p:pic>
                    <p:nvPicPr>
                      <p:cNvPr id="0" name="Char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1854200"/>
                        <a:ext cx="8534400" cy="385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F5632DB-3428-4878-82CC-9AA2A4187ED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C03F9C1-14C1-4F73-9C5E-53C3A78C867F}" type="slidenum">
              <a:rPr lang="en-US" altLang="en-US" sz="1400" b="0">
                <a:latin typeface="Arial" panose="020B0604020202020204" pitchFamily="34" charset="0"/>
              </a:rPr>
              <a:pPr eaLnBrk="1" hangingPunct="1"/>
              <a:t>12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8AA4A21-E4D9-42F6-863C-D81CD79CBAE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294C731-023A-49C1-B8DE-A7F2A14E008E}" type="slidenum">
              <a:rPr lang="en-US" altLang="en-US" sz="1400" b="0">
                <a:latin typeface="Arial" panose="020B0604020202020204" pitchFamily="34" charset="0"/>
              </a:rPr>
              <a:pPr algn="r" eaLnBrk="1" hangingPunct="1"/>
              <a:t>12</a:t>
            </a:fld>
            <a:endParaRPr lang="en-US" altLang="en-US" sz="1400" b="0">
              <a:latin typeface="Arial" panose="020B0604020202020204" pitchFamily="34" charset="0"/>
            </a:endParaRPr>
          </a:p>
        </p:txBody>
      </p:sp>
      <p:sp>
        <p:nvSpPr>
          <p:cNvPr id="30724" name="Rectangle 2">
            <a:extLst>
              <a:ext uri="{FF2B5EF4-FFF2-40B4-BE49-F238E27FC236}">
                <a16:creationId xmlns:a16="http://schemas.microsoft.com/office/drawing/2014/main" id="{E70681A0-7226-4557-815A-9D026DD745EC}"/>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26DF9C9F-9013-4AFA-AFC6-B070233B10EB}"/>
              </a:ext>
            </a:extLst>
          </p:cNvPr>
          <p:cNvSpPr>
            <a:spLocks noGrp="1" noChangeArrowheads="1"/>
          </p:cNvSpPr>
          <p:nvPr>
            <p:ph type="body" idx="1"/>
          </p:nvPr>
        </p:nvSpPr>
        <p:spPr>
          <a:xfrm>
            <a:off x="152400" y="685800"/>
            <a:ext cx="8839200" cy="6035675"/>
          </a:xfrm>
          <a:solidFill>
            <a:schemeClr val="bg1"/>
          </a:solidFill>
        </p:spPr>
        <p:txBody>
          <a:bodyPr/>
          <a:lstStyle/>
          <a:p>
            <a:pPr>
              <a:buFont typeface="Wingdings" pitchFamily="2" charset="2"/>
              <a:buChar char="q"/>
              <a:defRPr/>
            </a:pPr>
            <a:r>
              <a:rPr lang="en-US" sz="2400" dirty="0"/>
              <a:t>Relative frequencies are related to percentages in the following way.  If you multiply the decimal number by 100, this would give you the percent equivalent of your decimal number.</a:t>
            </a:r>
          </a:p>
          <a:p>
            <a:pPr marL="0" indent="0" algn="ctr">
              <a:buFontTx/>
              <a:buNone/>
              <a:defRPr/>
            </a:pPr>
            <a:r>
              <a:rPr lang="en-US" sz="2400" b="1" dirty="0"/>
              <a:t>Example:</a:t>
            </a:r>
            <a:r>
              <a:rPr lang="en-US" sz="2400" dirty="0"/>
              <a:t>  0.393 x 100 = 39.3%</a:t>
            </a:r>
          </a:p>
          <a:p>
            <a:pPr>
              <a:buFont typeface="Wingdings" pitchFamily="2" charset="2"/>
              <a:buChar char="q"/>
              <a:defRPr/>
            </a:pPr>
            <a:r>
              <a:rPr lang="en-US" sz="2400" dirty="0"/>
              <a:t> Find the relative frequency of each characteristic for the group of students participating in the activity using the procedure described in the above example. </a:t>
            </a:r>
          </a:p>
          <a:p>
            <a:pPr>
              <a:buFont typeface="Wingdings" pitchFamily="2" charset="2"/>
              <a:buChar char="q"/>
              <a:defRPr/>
            </a:pPr>
            <a:r>
              <a:rPr lang="en-US" sz="2400" dirty="0"/>
              <a:t>Once you find the relative frequencies for each characteristic, find the sum of all your relative frequencies. The sum of all your relative frequencies should be very close to 1, or the sum may be exactly 1. (The sum may not be exactly 1 if you rounded some of the decimals as was done in the above example.) </a:t>
            </a:r>
          </a:p>
          <a:p>
            <a:pPr>
              <a:buFont typeface="Wingdings" pitchFamily="2" charset="2"/>
              <a:buChar char="q"/>
              <a:defRPr/>
            </a:pPr>
            <a:endParaRPr lang="en-US" sz="2300" dirty="0"/>
          </a:p>
          <a:p>
            <a:pPr>
              <a:buFont typeface="Wingdings" pitchFamily="2" charset="2"/>
              <a:buChar char="q"/>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B20E985-40DA-4F6B-9528-70213B85983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E1830B8-1E5F-4453-A6FB-8DFCCC09B91E}" type="slidenum">
              <a:rPr lang="en-US" altLang="en-US" sz="1400" b="0">
                <a:latin typeface="Arial" panose="020B0604020202020204" pitchFamily="34" charset="0"/>
              </a:rPr>
              <a:pPr eaLnBrk="1" hangingPunct="1"/>
              <a:t>120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A16DBD7-B8D3-4489-96B5-C3B5DADA7AA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4081926-7AFC-4157-8316-2180236BA2B2}" type="slidenum">
              <a:rPr lang="en-US" altLang="en-US" sz="1400" b="0">
                <a:latin typeface="Arial" panose="020B0604020202020204" pitchFamily="34" charset="0"/>
              </a:rPr>
              <a:pPr algn="r" eaLnBrk="1" hangingPunct="1"/>
              <a:t>120</a:t>
            </a:fld>
            <a:endParaRPr lang="en-US" altLang="en-US" sz="1400" b="0">
              <a:latin typeface="Arial" panose="020B0604020202020204" pitchFamily="34" charset="0"/>
            </a:endParaRPr>
          </a:p>
        </p:txBody>
      </p:sp>
      <p:sp>
        <p:nvSpPr>
          <p:cNvPr id="141316" name="Rectangle 2">
            <a:extLst>
              <a:ext uri="{FF2B5EF4-FFF2-40B4-BE49-F238E27FC236}">
                <a16:creationId xmlns:a16="http://schemas.microsoft.com/office/drawing/2014/main" id="{3D059B6A-6435-4C1D-9AF4-2D0578C2D834}"/>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71E16841-6B3E-438D-933E-E28B969F4415}"/>
              </a:ext>
            </a:extLst>
          </p:cNvPr>
          <p:cNvSpPr>
            <a:spLocks noGrp="1" noChangeArrowheads="1"/>
          </p:cNvSpPr>
          <p:nvPr>
            <p:ph type="body" idx="1"/>
          </p:nvPr>
        </p:nvSpPr>
        <p:spPr>
          <a:xfrm>
            <a:off x="31750" y="533400"/>
            <a:ext cx="9144000" cy="6324600"/>
          </a:xfrm>
          <a:solidFill>
            <a:schemeClr val="bg1"/>
          </a:solidFill>
        </p:spPr>
        <p:txBody>
          <a:bodyPr/>
          <a:lstStyle/>
          <a:p>
            <a:pPr marL="0" indent="0">
              <a:buFontTx/>
              <a:buNone/>
              <a:defRPr/>
            </a:pPr>
            <a:r>
              <a:rPr lang="en-US" sz="2300" b="1" dirty="0"/>
              <a:t>Q30: How does the probability that the absolute value of the t-statistic is bigger than 3 change as the sample size gets bigger?  Does this make sense?  Why or why not?</a:t>
            </a:r>
            <a:endParaRPr lang="en-US" sz="2300" dirty="0"/>
          </a:p>
          <a:p>
            <a:pPr marL="0" indent="0">
              <a:buFontTx/>
              <a:buNone/>
              <a:defRPr/>
            </a:pPr>
            <a:endParaRPr lang="en-US" sz="2300" b="1" dirty="0"/>
          </a:p>
          <a:p>
            <a:pPr marL="0" indent="0">
              <a:buFontTx/>
              <a:buNone/>
              <a:defRPr/>
            </a:pPr>
            <a:endParaRPr lang="en-US" sz="2300" b="1" dirty="0"/>
          </a:p>
          <a:p>
            <a:pPr marL="0" indent="0">
              <a:buFontTx/>
              <a:buNone/>
              <a:defRPr/>
            </a:pPr>
            <a:endParaRPr lang="en-US" sz="2300" b="1" dirty="0"/>
          </a:p>
          <a:p>
            <a:pPr marL="0" indent="0">
              <a:buFontTx/>
              <a:buNone/>
              <a:defRPr/>
            </a:pPr>
            <a:endParaRPr lang="en-US" sz="2300" b="1" dirty="0"/>
          </a:p>
          <a:p>
            <a:pPr marL="0" indent="0">
              <a:buFontTx/>
              <a:buNone/>
              <a:defRPr/>
            </a:pPr>
            <a:endParaRPr lang="en-US" sz="2300" b="1" dirty="0"/>
          </a:p>
          <a:p>
            <a:pPr marL="0" indent="0">
              <a:buFontTx/>
              <a:buNone/>
              <a:defRPr/>
            </a:pPr>
            <a:endParaRPr lang="en-US" sz="2300" b="1" dirty="0"/>
          </a:p>
          <a:p>
            <a:pPr marL="0" indent="0">
              <a:buFontTx/>
              <a:buNone/>
              <a:defRPr/>
            </a:pPr>
            <a:endParaRPr lang="en-US" sz="2300" dirty="0"/>
          </a:p>
          <a:p>
            <a:pPr marL="0" indent="0" algn="ctr">
              <a:buFontTx/>
              <a:buNone/>
              <a:defRPr/>
            </a:pPr>
            <a:r>
              <a:rPr lang="en-US" sz="2300" b="1" dirty="0"/>
              <a:t> CLICK FOR THE ANSWER!</a:t>
            </a:r>
          </a:p>
          <a:p>
            <a:pPr marL="0" indent="0">
              <a:buFontTx/>
              <a:buNone/>
              <a:defRPr/>
            </a:pPr>
            <a:r>
              <a:rPr lang="en-US" sz="2300" dirty="0">
                <a:solidFill>
                  <a:srgbClr val="990099"/>
                </a:solidFill>
              </a:rPr>
              <a:t>The probability that the t-statistic’s magnitude is &gt; than 3 decreases with increasing sample size.  As the sample size increases the sample means approach the population means.  Since we assume that the population means are the same this forces the difference of the sample means, and therefore the t-statistic, to be closer to zero. </a:t>
            </a:r>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marL="0" indent="0">
              <a:buFontTx/>
              <a:buNone/>
              <a:defRPr/>
            </a:pPr>
            <a:endParaRPr lang="en-US" sz="2400" b="1" dirty="0"/>
          </a:p>
          <a:p>
            <a:pPr marL="0" indent="0">
              <a:buFontTx/>
              <a:buNone/>
              <a:defRPr/>
            </a:pPr>
            <a:endParaRPr lang="en-US" sz="2400" b="1" dirty="0"/>
          </a:p>
          <a:p>
            <a:pPr marL="0" indent="0">
              <a:buFontTx/>
              <a:buNone/>
              <a:defRPr/>
            </a:pPr>
            <a:endParaRPr lang="en-US" sz="2400" b="1" dirty="0"/>
          </a:p>
        </p:txBody>
      </p:sp>
      <p:graphicFrame>
        <p:nvGraphicFramePr>
          <p:cNvPr id="141318" name="Chart 6">
            <a:extLst>
              <a:ext uri="{FF2B5EF4-FFF2-40B4-BE49-F238E27FC236}">
                <a16:creationId xmlns:a16="http://schemas.microsoft.com/office/drawing/2014/main" id="{2D619B24-E088-46D5-832D-DBA30655B204}"/>
              </a:ext>
            </a:extLst>
          </p:cNvPr>
          <p:cNvGraphicFramePr>
            <a:graphicFrameLocks noChangeAspect="1"/>
          </p:cNvGraphicFramePr>
          <p:nvPr/>
        </p:nvGraphicFramePr>
        <p:xfrm>
          <a:off x="635000" y="1397000"/>
          <a:ext cx="7916863" cy="3576638"/>
        </p:xfrm>
        <a:graphic>
          <a:graphicData uri="http://schemas.openxmlformats.org/presentationml/2006/ole">
            <mc:AlternateContent xmlns:mc="http://schemas.openxmlformats.org/markup-compatibility/2006">
              <mc:Choice xmlns:v="urn:schemas-microsoft-com:vml" Requires="v">
                <p:oleObj spid="_x0000_s141319" r:id="rId3" imgW="7919390" imgH="3578662" progId="Excel.Chart.8">
                  <p:embed/>
                </p:oleObj>
              </mc:Choice>
              <mc:Fallback>
                <p:oleObj r:id="rId3" imgW="7919390" imgH="3578662" progId="Excel.Chart.8">
                  <p:embed/>
                  <p:pic>
                    <p:nvPicPr>
                      <p:cNvPr id="0" name="Char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 y="1397000"/>
                        <a:ext cx="7916863" cy="3576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024FC0E-C21D-4579-A1CB-2D0846F655D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9DABF92-A983-47E6-BC34-CF3B862A61FB}" type="slidenum">
              <a:rPr lang="en-US" altLang="en-US" sz="1400" b="0">
                <a:latin typeface="Arial" panose="020B0604020202020204" pitchFamily="34" charset="0"/>
              </a:rPr>
              <a:pPr eaLnBrk="1" hangingPunct="1"/>
              <a:t>121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C27C73C-9863-4ADA-A200-3662FBF9771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E9F5478-AE36-4743-A685-139C012157EA}" type="slidenum">
              <a:rPr lang="en-US" altLang="en-US" sz="1400" b="0">
                <a:latin typeface="Arial" panose="020B0604020202020204" pitchFamily="34" charset="0"/>
              </a:rPr>
              <a:pPr algn="r" eaLnBrk="1" hangingPunct="1"/>
              <a:t>121</a:t>
            </a:fld>
            <a:endParaRPr lang="en-US" altLang="en-US" sz="1400" b="0">
              <a:latin typeface="Arial" panose="020B0604020202020204" pitchFamily="34" charset="0"/>
            </a:endParaRPr>
          </a:p>
        </p:txBody>
      </p:sp>
      <p:sp>
        <p:nvSpPr>
          <p:cNvPr id="142340" name="Rectangle 2">
            <a:extLst>
              <a:ext uri="{FF2B5EF4-FFF2-40B4-BE49-F238E27FC236}">
                <a16:creationId xmlns:a16="http://schemas.microsoft.com/office/drawing/2014/main" id="{C59455FB-90D2-4178-B10B-E59C4C7A0761}"/>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r>
              <a:rPr lang="en-US" altLang="en-US" sz="2400" b="1">
                <a:solidFill>
                  <a:schemeClr val="bg1"/>
                </a:solidFill>
              </a:rPr>
              <a:t>How to compute the t-statistic</a:t>
            </a:r>
            <a:endParaRPr lang="en-US" altLang="en-US" sz="2400">
              <a:solidFill>
                <a:schemeClr val="bg1"/>
              </a:solidFill>
            </a:endParaRPr>
          </a:p>
        </p:txBody>
      </p:sp>
      <p:sp>
        <p:nvSpPr>
          <p:cNvPr id="3075" name="Rectangle 3">
            <a:extLst>
              <a:ext uri="{FF2B5EF4-FFF2-40B4-BE49-F238E27FC236}">
                <a16:creationId xmlns:a16="http://schemas.microsoft.com/office/drawing/2014/main" id="{D5716941-C2AE-4278-8A8E-D55525873AA9}"/>
              </a:ext>
            </a:extLst>
          </p:cNvPr>
          <p:cNvSpPr>
            <a:spLocks noGrp="1" noRot="1" noChangeAspect="1" noMove="1" noResize="1" noEditPoints="1" noAdjustHandles="1" noChangeArrowheads="1" noChangeShapeType="1" noTextEdit="1"/>
          </p:cNvSpPr>
          <p:nvPr>
            <p:ph type="body" idx="1"/>
          </p:nvPr>
        </p:nvSpPr>
        <p:spPr>
          <a:xfrm>
            <a:off x="30997" y="533399"/>
            <a:ext cx="9144000" cy="6324601"/>
          </a:xfrm>
          <a:blipFill rotWithShape="1">
            <a:blip r:embed="rId3"/>
            <a:stretch>
              <a:fillRect l="-1000" t="-578" b="-578"/>
            </a:stretch>
          </a:blipFill>
          <a:ln>
            <a:miter lim="800000"/>
            <a:headEnd/>
            <a:tailEnd/>
          </a:ln>
        </p:spPr>
        <p:txBody>
          <a:bodyPr/>
          <a:lstStyle/>
          <a:p>
            <a:r>
              <a:rPr lang="en-US">
                <a:noFill/>
              </a:rPr>
              <a:t> </a:t>
            </a:r>
          </a:p>
        </p:txBody>
      </p:sp>
      <p:graphicFrame>
        <p:nvGraphicFramePr>
          <p:cNvPr id="142342" name="Chart 6">
            <a:extLst>
              <a:ext uri="{FF2B5EF4-FFF2-40B4-BE49-F238E27FC236}">
                <a16:creationId xmlns:a16="http://schemas.microsoft.com/office/drawing/2014/main" id="{FFCC1C73-F749-4428-85D9-4647D7A16464}"/>
              </a:ext>
            </a:extLst>
          </p:cNvPr>
          <p:cNvGraphicFramePr>
            <a:graphicFrameLocks noChangeAspect="1"/>
          </p:cNvGraphicFramePr>
          <p:nvPr/>
        </p:nvGraphicFramePr>
        <p:xfrm>
          <a:off x="406400" y="1320800"/>
          <a:ext cx="8532813" cy="3851275"/>
        </p:xfrm>
        <a:graphic>
          <a:graphicData uri="http://schemas.openxmlformats.org/presentationml/2006/ole">
            <mc:AlternateContent xmlns:mc="http://schemas.openxmlformats.org/markup-compatibility/2006">
              <mc:Choice xmlns:v="urn:schemas-microsoft-com:vml" Requires="v">
                <p:oleObj spid="_x0000_s142344" r:id="rId4" imgW="8529043" imgH="3846909" progId="Excel.Chart.8">
                  <p:embed/>
                </p:oleObj>
              </mc:Choice>
              <mc:Fallback>
                <p:oleObj r:id="rId4" imgW="8529043" imgH="3846909" progId="Excel.Chart.8">
                  <p:embed/>
                  <p:pic>
                    <p:nvPicPr>
                      <p:cNvPr id="0" name="Char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 y="1320800"/>
                        <a:ext cx="8532813" cy="385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Action Button: Return 7">
            <a:hlinkClick r:id="rId6" action="ppaction://hlinksldjump" highlightClick="1"/>
            <a:extLst>
              <a:ext uri="{FF2B5EF4-FFF2-40B4-BE49-F238E27FC236}">
                <a16:creationId xmlns:a16="http://schemas.microsoft.com/office/drawing/2014/main" id="{41F9B2DD-2BEE-4DCB-BBD0-CC90824F1DFF}"/>
              </a:ext>
            </a:extLst>
          </p:cNvPr>
          <p:cNvSpPr>
            <a:spLocks noChangeArrowheads="1"/>
          </p:cNvSpPr>
          <p:nvPr/>
        </p:nvSpPr>
        <p:spPr bwMode="auto">
          <a:xfrm>
            <a:off x="8504238" y="6149975"/>
            <a:ext cx="547687" cy="549275"/>
          </a:xfrm>
          <a:prstGeom prst="actionButtonReturn">
            <a:avLst/>
          </a:prstGeom>
          <a:solidFill>
            <a:srgbClr val="CC66FF"/>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CC9638A-79E4-42C8-A9FC-36FAAC57787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1BAEB94-A302-4F01-9749-35D24FD965A0}" type="slidenum">
              <a:rPr lang="en-US" altLang="en-US" sz="1400" b="0">
                <a:latin typeface="Arial" panose="020B0604020202020204" pitchFamily="34" charset="0"/>
              </a:rPr>
              <a:pPr eaLnBrk="1" hangingPunct="1"/>
              <a:t>122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684B21C-98B9-421F-864A-E3670C25F3D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36E4925-9183-4366-881D-DC0FBFB7DA55}" type="slidenum">
              <a:rPr lang="en-US" altLang="en-US" sz="1400" b="0">
                <a:latin typeface="Arial" panose="020B0604020202020204" pitchFamily="34" charset="0"/>
              </a:rPr>
              <a:pPr algn="r" eaLnBrk="1" hangingPunct="1"/>
              <a:t>122</a:t>
            </a:fld>
            <a:endParaRPr lang="en-US" altLang="en-US" sz="1400" b="0">
              <a:latin typeface="Arial" panose="020B0604020202020204" pitchFamily="34" charset="0"/>
            </a:endParaRPr>
          </a:p>
        </p:txBody>
      </p:sp>
      <p:sp>
        <p:nvSpPr>
          <p:cNvPr id="143364" name="Rectangle 2">
            <a:extLst>
              <a:ext uri="{FF2B5EF4-FFF2-40B4-BE49-F238E27FC236}">
                <a16:creationId xmlns:a16="http://schemas.microsoft.com/office/drawing/2014/main" id="{2BD73E97-D1CD-4FA6-9A8D-FCB7F1665B46}"/>
              </a:ext>
            </a:extLst>
          </p:cNvPr>
          <p:cNvSpPr>
            <a:spLocks noGrp="1" noChangeArrowheads="1"/>
          </p:cNvSpPr>
          <p:nvPr>
            <p:ph type="title"/>
          </p:nvPr>
        </p:nvSpPr>
        <p:spPr>
          <a:xfrm>
            <a:off x="19050" y="0"/>
            <a:ext cx="9124950" cy="520700"/>
          </a:xfrm>
          <a:solidFill>
            <a:srgbClr val="FF6600"/>
          </a:solidFill>
          <a:ln w="38100">
            <a:solidFill>
              <a:schemeClr val="tx1"/>
            </a:solidFill>
            <a:miter lim="800000"/>
            <a:headEnd/>
            <a:tailEnd/>
          </a:ln>
        </p:spPr>
        <p:txBody>
          <a:bodyPr/>
          <a:lstStyle/>
          <a:p>
            <a:r>
              <a:rPr lang="en-US" altLang="en-US" sz="2400" b="1">
                <a:solidFill>
                  <a:schemeClr val="bg1"/>
                </a:solidFill>
              </a:rPr>
              <a:t>Exercise 4: Simple Shell Match</a:t>
            </a:r>
            <a:endParaRPr lang="en-US" altLang="en-US" sz="2400">
              <a:solidFill>
                <a:schemeClr val="bg1"/>
              </a:solidFill>
            </a:endParaRPr>
          </a:p>
        </p:txBody>
      </p:sp>
      <p:sp>
        <p:nvSpPr>
          <p:cNvPr id="3075" name="Rectangle 3">
            <a:extLst>
              <a:ext uri="{FF2B5EF4-FFF2-40B4-BE49-F238E27FC236}">
                <a16:creationId xmlns:a16="http://schemas.microsoft.com/office/drawing/2014/main" id="{EBF7FD15-49F2-4ABE-8129-06DAE1413482}"/>
              </a:ext>
            </a:extLst>
          </p:cNvPr>
          <p:cNvSpPr>
            <a:spLocks noGrp="1" noChangeArrowheads="1"/>
          </p:cNvSpPr>
          <p:nvPr>
            <p:ph type="body" idx="1"/>
          </p:nvPr>
        </p:nvSpPr>
        <p:spPr>
          <a:xfrm>
            <a:off x="31750" y="533400"/>
            <a:ext cx="9144000" cy="6324600"/>
          </a:xfrm>
          <a:solidFill>
            <a:schemeClr val="bg1"/>
          </a:solidFill>
        </p:spPr>
        <p:txBody>
          <a:bodyPr/>
          <a:lstStyle/>
          <a:p>
            <a:pPr>
              <a:buFont typeface="Wingdings" pitchFamily="2" charset="2"/>
              <a:buChar char="q"/>
              <a:defRPr/>
            </a:pPr>
            <a:r>
              <a:rPr lang="en-US" b="1" dirty="0"/>
              <a:t>In this exercise, you will use the </a:t>
            </a:r>
            <a:r>
              <a:rPr lang="en-US" dirty="0"/>
              <a:t>shells from containers C (red dot) and D (blue dot).</a:t>
            </a:r>
          </a:p>
          <a:p>
            <a:pPr>
              <a:buFont typeface="Wingdings" pitchFamily="2" charset="2"/>
              <a:buChar char="q"/>
              <a:defRPr/>
            </a:pPr>
            <a:r>
              <a:rPr lang="en-US" dirty="0"/>
              <a:t>The object of this game is to see if you can match each of the shells in these containers to pictures of various types of shells.</a:t>
            </a:r>
          </a:p>
          <a:p>
            <a:pPr>
              <a:buFont typeface="Wingdings" pitchFamily="2" charset="2"/>
              <a:buChar char="q"/>
              <a:defRPr/>
            </a:pPr>
            <a:endParaRPr lang="en-US" dirty="0"/>
          </a:p>
          <a:p>
            <a:pPr>
              <a:buFont typeface="Wingdings" pitchFamily="2" charset="2"/>
              <a:buChar char="q"/>
              <a:defRPr/>
            </a:pPr>
            <a:r>
              <a:rPr lang="en-US" dirty="0"/>
              <a:t>To go to the pictures of possible shells in Container C: </a:t>
            </a:r>
          </a:p>
          <a:p>
            <a:pPr>
              <a:buFont typeface="Wingdings" pitchFamily="2" charset="2"/>
              <a:buChar char="q"/>
              <a:defRPr/>
            </a:pPr>
            <a:endParaRPr lang="en-US" dirty="0"/>
          </a:p>
          <a:p>
            <a:pPr>
              <a:buFont typeface="Wingdings" pitchFamily="2" charset="2"/>
              <a:buChar char="q"/>
              <a:defRPr/>
            </a:pPr>
            <a:r>
              <a:rPr lang="en-US" dirty="0"/>
              <a:t>To go to the pictures of possible shells in Container D: </a:t>
            </a:r>
          </a:p>
          <a:p>
            <a:pPr marL="0" indent="0">
              <a:buFontTx/>
              <a:buNone/>
              <a:defRPr/>
            </a:pPr>
            <a:endParaRPr lang="en-US" sz="2400" b="1" dirty="0">
              <a:solidFill>
                <a:srgbClr val="990099"/>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7434C3F-983B-4557-AFF2-4BB81D42ED1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01CDE4A-8ABA-4D5A-BE7D-1220C54F2AD2}" type="slidenum">
              <a:rPr lang="en-US" altLang="en-US" sz="1400" b="0">
                <a:latin typeface="Arial" panose="020B0604020202020204" pitchFamily="34" charset="0"/>
              </a:rPr>
              <a:pPr eaLnBrk="1" hangingPunct="1"/>
              <a:t>123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3445E07-C3DB-424E-A84E-1398B3F331E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A00F4EC-ADBC-421C-8119-1503419E49BE}" type="slidenum">
              <a:rPr lang="en-US" altLang="en-US" sz="1400" b="0">
                <a:latin typeface="Arial" panose="020B0604020202020204" pitchFamily="34" charset="0"/>
              </a:rPr>
              <a:pPr algn="r" eaLnBrk="1" hangingPunct="1"/>
              <a:t>123</a:t>
            </a:fld>
            <a:endParaRPr lang="en-US" altLang="en-US" sz="1400" b="0">
              <a:latin typeface="Arial" panose="020B0604020202020204" pitchFamily="34" charset="0"/>
            </a:endParaRPr>
          </a:p>
        </p:txBody>
      </p:sp>
      <p:sp>
        <p:nvSpPr>
          <p:cNvPr id="144388" name="Rectangle 2">
            <a:extLst>
              <a:ext uri="{FF2B5EF4-FFF2-40B4-BE49-F238E27FC236}">
                <a16:creationId xmlns:a16="http://schemas.microsoft.com/office/drawing/2014/main" id="{1B210E9E-D6A3-4434-A887-16E2880A0974}"/>
              </a:ext>
            </a:extLst>
          </p:cNvPr>
          <p:cNvSpPr>
            <a:spLocks noGrp="1" noChangeArrowheads="1"/>
          </p:cNvSpPr>
          <p:nvPr>
            <p:ph type="title"/>
          </p:nvPr>
        </p:nvSpPr>
        <p:spPr>
          <a:xfrm>
            <a:off x="19050" y="0"/>
            <a:ext cx="9124950" cy="520700"/>
          </a:xfrm>
          <a:solidFill>
            <a:srgbClr val="FF6600"/>
          </a:solidFill>
          <a:ln w="38100">
            <a:solidFill>
              <a:schemeClr val="tx1"/>
            </a:solidFill>
            <a:miter lim="800000"/>
            <a:headEnd/>
            <a:tailEnd/>
          </a:ln>
        </p:spPr>
        <p:txBody>
          <a:bodyPr/>
          <a:lstStyle/>
          <a:p>
            <a:r>
              <a:rPr lang="en-US" altLang="en-US" sz="2400" b="1">
                <a:solidFill>
                  <a:schemeClr val="bg1"/>
                </a:solidFill>
              </a:rPr>
              <a:t>Shells from Container C</a:t>
            </a:r>
            <a:endParaRPr lang="en-US" altLang="en-US" sz="2400">
              <a:solidFill>
                <a:schemeClr val="bg1"/>
              </a:solidFill>
            </a:endParaRPr>
          </a:p>
        </p:txBody>
      </p:sp>
      <p:sp>
        <p:nvSpPr>
          <p:cNvPr id="144389" name="Rectangle 3">
            <a:extLst>
              <a:ext uri="{FF2B5EF4-FFF2-40B4-BE49-F238E27FC236}">
                <a16:creationId xmlns:a16="http://schemas.microsoft.com/office/drawing/2014/main" id="{6FD7A9C5-735B-4873-BC2B-7A9C4E22B7A4}"/>
              </a:ext>
            </a:extLst>
          </p:cNvPr>
          <p:cNvSpPr>
            <a:spLocks noGrp="1" noChangeArrowheads="1"/>
          </p:cNvSpPr>
          <p:nvPr>
            <p:ph type="body" idx="1"/>
          </p:nvPr>
        </p:nvSpPr>
        <p:spPr>
          <a:xfrm>
            <a:off x="31750" y="533400"/>
            <a:ext cx="9144000" cy="6324600"/>
          </a:xfrm>
          <a:solidFill>
            <a:schemeClr val="bg1"/>
          </a:solidFill>
        </p:spPr>
        <p:txBody>
          <a:bodyPr/>
          <a:lstStyle/>
          <a:p>
            <a:pPr marL="0" indent="0">
              <a:buFontTx/>
              <a:buNone/>
            </a:pPr>
            <a:r>
              <a:rPr lang="en-US" altLang="en-US" sz="2400" b="1">
                <a:solidFill>
                  <a:srgbClr val="990099"/>
                </a:solidFill>
              </a:rPr>
              <a:t> </a:t>
            </a:r>
          </a:p>
        </p:txBody>
      </p:sp>
      <p:pic>
        <p:nvPicPr>
          <p:cNvPr id="144390" name="Picture 2">
            <a:extLst>
              <a:ext uri="{FF2B5EF4-FFF2-40B4-BE49-F238E27FC236}">
                <a16:creationId xmlns:a16="http://schemas.microsoft.com/office/drawing/2014/main" id="{90CCF9A6-D4D7-408B-9FED-34382ECE1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539750"/>
            <a:ext cx="8537575" cy="621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1" name="Action Button: Forward or Next 1">
            <a:hlinkClick r:id="" action="ppaction://hlinkshowjump?jump=nextslide" highlightClick="1"/>
            <a:extLst>
              <a:ext uri="{FF2B5EF4-FFF2-40B4-BE49-F238E27FC236}">
                <a16:creationId xmlns:a16="http://schemas.microsoft.com/office/drawing/2014/main" id="{1E90CEBA-45AE-41DE-8549-6A7CD6D8C3F9}"/>
              </a:ext>
            </a:extLst>
          </p:cNvPr>
          <p:cNvSpPr>
            <a:spLocks noChangeArrowheads="1"/>
          </p:cNvSpPr>
          <p:nvPr/>
        </p:nvSpPr>
        <p:spPr bwMode="auto">
          <a:xfrm>
            <a:off x="8229600" y="4724400"/>
            <a:ext cx="549275" cy="549275"/>
          </a:xfrm>
          <a:prstGeom prst="actionButtonForwardNext">
            <a:avLst/>
          </a:prstGeom>
          <a:solidFill>
            <a:srgbClr val="FF660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144392" name="Action Button: Return 2">
            <a:hlinkClick r:id="rId3" action="ppaction://hlinksldjump" highlightClick="1"/>
            <a:extLst>
              <a:ext uri="{FF2B5EF4-FFF2-40B4-BE49-F238E27FC236}">
                <a16:creationId xmlns:a16="http://schemas.microsoft.com/office/drawing/2014/main" id="{44352239-689F-433C-85F1-1213DE13534F}"/>
              </a:ext>
            </a:extLst>
          </p:cNvPr>
          <p:cNvSpPr>
            <a:spLocks noChangeArrowheads="1"/>
          </p:cNvSpPr>
          <p:nvPr/>
        </p:nvSpPr>
        <p:spPr bwMode="auto">
          <a:xfrm>
            <a:off x="8229600" y="5715000"/>
            <a:ext cx="549275" cy="549275"/>
          </a:xfrm>
          <a:prstGeom prst="actionButtonReturn">
            <a:avLst/>
          </a:prstGeom>
          <a:solidFill>
            <a:srgbClr val="FF660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48877C3-50D9-4313-B479-9722B10B607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2FA72DF-E7C8-4B65-9B32-D57219F22635}" type="slidenum">
              <a:rPr lang="en-US" altLang="en-US" sz="1400" b="0">
                <a:latin typeface="Arial" panose="020B0604020202020204" pitchFamily="34" charset="0"/>
              </a:rPr>
              <a:pPr eaLnBrk="1" hangingPunct="1"/>
              <a:t>124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4945128-5F61-49C4-BB4E-E8923E71C2B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A2A636B-E9A9-42F4-9248-EF1BAACD564D}" type="slidenum">
              <a:rPr lang="en-US" altLang="en-US" sz="1400" b="0">
                <a:latin typeface="Arial" panose="020B0604020202020204" pitchFamily="34" charset="0"/>
              </a:rPr>
              <a:pPr algn="r" eaLnBrk="1" hangingPunct="1"/>
              <a:t>124</a:t>
            </a:fld>
            <a:endParaRPr lang="en-US" altLang="en-US" sz="1400" b="0">
              <a:latin typeface="Arial" panose="020B0604020202020204" pitchFamily="34" charset="0"/>
            </a:endParaRPr>
          </a:p>
        </p:txBody>
      </p:sp>
      <p:sp>
        <p:nvSpPr>
          <p:cNvPr id="145412" name="Rectangle 2">
            <a:extLst>
              <a:ext uri="{FF2B5EF4-FFF2-40B4-BE49-F238E27FC236}">
                <a16:creationId xmlns:a16="http://schemas.microsoft.com/office/drawing/2014/main" id="{465CD47E-E5F9-4A4C-84C5-B3D006AA1D29}"/>
              </a:ext>
            </a:extLst>
          </p:cNvPr>
          <p:cNvSpPr>
            <a:spLocks noGrp="1" noChangeArrowheads="1"/>
          </p:cNvSpPr>
          <p:nvPr>
            <p:ph type="title"/>
          </p:nvPr>
        </p:nvSpPr>
        <p:spPr>
          <a:xfrm>
            <a:off x="19050" y="0"/>
            <a:ext cx="9124950" cy="520700"/>
          </a:xfrm>
          <a:solidFill>
            <a:srgbClr val="FF6600"/>
          </a:solidFill>
          <a:ln w="38100">
            <a:solidFill>
              <a:schemeClr val="tx1"/>
            </a:solidFill>
            <a:miter lim="800000"/>
            <a:headEnd/>
            <a:tailEnd/>
          </a:ln>
        </p:spPr>
        <p:txBody>
          <a:bodyPr/>
          <a:lstStyle/>
          <a:p>
            <a:r>
              <a:rPr lang="en-US" altLang="en-US" sz="2400" b="1">
                <a:solidFill>
                  <a:schemeClr val="bg1"/>
                </a:solidFill>
              </a:rPr>
              <a:t>Shells from Container C</a:t>
            </a:r>
            <a:endParaRPr lang="en-US" altLang="en-US" sz="2400">
              <a:solidFill>
                <a:schemeClr val="bg1"/>
              </a:solidFill>
            </a:endParaRPr>
          </a:p>
        </p:txBody>
      </p:sp>
      <p:sp>
        <p:nvSpPr>
          <p:cNvPr id="145413" name="Rectangle 3">
            <a:extLst>
              <a:ext uri="{FF2B5EF4-FFF2-40B4-BE49-F238E27FC236}">
                <a16:creationId xmlns:a16="http://schemas.microsoft.com/office/drawing/2014/main" id="{26F935EF-7944-4839-8D90-90C73AD11AA2}"/>
              </a:ext>
            </a:extLst>
          </p:cNvPr>
          <p:cNvSpPr>
            <a:spLocks noGrp="1" noChangeArrowheads="1"/>
          </p:cNvSpPr>
          <p:nvPr>
            <p:ph type="body" idx="1"/>
          </p:nvPr>
        </p:nvSpPr>
        <p:spPr>
          <a:xfrm>
            <a:off x="31750" y="533400"/>
            <a:ext cx="9144000" cy="6324600"/>
          </a:xfrm>
          <a:solidFill>
            <a:schemeClr val="bg1"/>
          </a:solidFill>
        </p:spPr>
        <p:txBody>
          <a:bodyPr/>
          <a:lstStyle/>
          <a:p>
            <a:pPr marL="0" indent="0">
              <a:buFontTx/>
              <a:buNone/>
            </a:pPr>
            <a:r>
              <a:rPr lang="en-US" altLang="en-US" sz="2400" b="1">
                <a:solidFill>
                  <a:srgbClr val="990099"/>
                </a:solidFill>
              </a:rPr>
              <a:t> </a:t>
            </a:r>
          </a:p>
        </p:txBody>
      </p:sp>
      <p:sp>
        <p:nvSpPr>
          <p:cNvPr id="145414" name="Action Button: Return 2">
            <a:hlinkClick r:id="rId2" action="ppaction://hlinksldjump" highlightClick="1"/>
            <a:extLst>
              <a:ext uri="{FF2B5EF4-FFF2-40B4-BE49-F238E27FC236}">
                <a16:creationId xmlns:a16="http://schemas.microsoft.com/office/drawing/2014/main" id="{D5FBE8ED-C915-4F3F-ABBE-438F7843CAD3}"/>
              </a:ext>
            </a:extLst>
          </p:cNvPr>
          <p:cNvSpPr>
            <a:spLocks noChangeArrowheads="1"/>
          </p:cNvSpPr>
          <p:nvPr/>
        </p:nvSpPr>
        <p:spPr bwMode="auto">
          <a:xfrm>
            <a:off x="8421688" y="5715000"/>
            <a:ext cx="549275" cy="549275"/>
          </a:xfrm>
          <a:prstGeom prst="actionButtonReturn">
            <a:avLst/>
          </a:prstGeom>
          <a:solidFill>
            <a:srgbClr val="FF660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pic>
        <p:nvPicPr>
          <p:cNvPr id="145415" name="Picture 2">
            <a:extLst>
              <a:ext uri="{FF2B5EF4-FFF2-40B4-BE49-F238E27FC236}">
                <a16:creationId xmlns:a16="http://schemas.microsoft.com/office/drawing/2014/main" id="{2E430C42-4470-4623-989C-25CAE1F2B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539750"/>
            <a:ext cx="8337550" cy="61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6" name="Action Button: Back or Previous 3">
            <a:hlinkClick r:id="" action="ppaction://hlinkshowjump?jump=previousslide" highlightClick="1"/>
            <a:extLst>
              <a:ext uri="{FF2B5EF4-FFF2-40B4-BE49-F238E27FC236}">
                <a16:creationId xmlns:a16="http://schemas.microsoft.com/office/drawing/2014/main" id="{E5DE228A-F6CA-4A6E-B1AE-8D85E48A1FB3}"/>
              </a:ext>
            </a:extLst>
          </p:cNvPr>
          <p:cNvSpPr>
            <a:spLocks noChangeArrowheads="1"/>
          </p:cNvSpPr>
          <p:nvPr/>
        </p:nvSpPr>
        <p:spPr bwMode="auto">
          <a:xfrm>
            <a:off x="8412163" y="4922838"/>
            <a:ext cx="549275" cy="547687"/>
          </a:xfrm>
          <a:prstGeom prst="actionButtonBackPrevious">
            <a:avLst/>
          </a:prstGeom>
          <a:solidFill>
            <a:srgbClr val="FF660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2AA6897-352E-43D9-BEA3-5B71914DF86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7E4C179-11B1-4650-BE1A-5BAF93F016E7}" type="slidenum">
              <a:rPr lang="en-US" altLang="en-US" sz="1400" b="0">
                <a:latin typeface="Arial" panose="020B0604020202020204" pitchFamily="34" charset="0"/>
              </a:rPr>
              <a:pPr eaLnBrk="1" hangingPunct="1"/>
              <a:t>125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6016DF2-87D9-4C25-BA45-F5E57F410FF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2D3FDC4-2BFD-41F2-97F8-C06AB11BCDB1}" type="slidenum">
              <a:rPr lang="en-US" altLang="en-US" sz="1400" b="0">
                <a:latin typeface="Arial" panose="020B0604020202020204" pitchFamily="34" charset="0"/>
              </a:rPr>
              <a:pPr algn="r" eaLnBrk="1" hangingPunct="1"/>
              <a:t>125</a:t>
            </a:fld>
            <a:endParaRPr lang="en-US" altLang="en-US" sz="1400" b="0">
              <a:latin typeface="Arial" panose="020B0604020202020204" pitchFamily="34" charset="0"/>
            </a:endParaRPr>
          </a:p>
        </p:txBody>
      </p:sp>
      <p:sp>
        <p:nvSpPr>
          <p:cNvPr id="146436" name="Rectangle 2">
            <a:extLst>
              <a:ext uri="{FF2B5EF4-FFF2-40B4-BE49-F238E27FC236}">
                <a16:creationId xmlns:a16="http://schemas.microsoft.com/office/drawing/2014/main" id="{76FDF1E4-CEB4-4A46-90AB-93C1203C2A75}"/>
              </a:ext>
            </a:extLst>
          </p:cNvPr>
          <p:cNvSpPr>
            <a:spLocks noGrp="1" noChangeArrowheads="1"/>
          </p:cNvSpPr>
          <p:nvPr>
            <p:ph type="title"/>
          </p:nvPr>
        </p:nvSpPr>
        <p:spPr>
          <a:xfrm>
            <a:off x="19050" y="0"/>
            <a:ext cx="9124950" cy="520700"/>
          </a:xfrm>
          <a:solidFill>
            <a:srgbClr val="002060"/>
          </a:solidFill>
          <a:ln w="38100">
            <a:solidFill>
              <a:schemeClr val="tx1"/>
            </a:solidFill>
            <a:miter lim="800000"/>
            <a:headEnd/>
            <a:tailEnd/>
          </a:ln>
        </p:spPr>
        <p:txBody>
          <a:bodyPr/>
          <a:lstStyle/>
          <a:p>
            <a:r>
              <a:rPr lang="en-US" altLang="en-US" sz="2400" b="1">
                <a:solidFill>
                  <a:schemeClr val="bg1"/>
                </a:solidFill>
              </a:rPr>
              <a:t>Exercise 5: Making Sense of Variation: The Matching Game</a:t>
            </a:r>
            <a:r>
              <a:rPr lang="en-US" altLang="en-US" sz="2400">
                <a:solidFill>
                  <a:schemeClr val="bg1"/>
                </a:solidFill>
              </a:rPr>
              <a:t> </a:t>
            </a:r>
          </a:p>
        </p:txBody>
      </p:sp>
      <p:sp>
        <p:nvSpPr>
          <p:cNvPr id="3075" name="Rectangle 3">
            <a:extLst>
              <a:ext uri="{FF2B5EF4-FFF2-40B4-BE49-F238E27FC236}">
                <a16:creationId xmlns:a16="http://schemas.microsoft.com/office/drawing/2014/main" id="{2338CC01-59B7-4DAD-8205-6563347E05A8}"/>
              </a:ext>
            </a:extLst>
          </p:cNvPr>
          <p:cNvSpPr>
            <a:spLocks noGrp="1" noChangeArrowheads="1"/>
          </p:cNvSpPr>
          <p:nvPr>
            <p:ph type="body" idx="1"/>
          </p:nvPr>
        </p:nvSpPr>
        <p:spPr>
          <a:xfrm>
            <a:off x="31750" y="533400"/>
            <a:ext cx="9144000" cy="6324600"/>
          </a:xfrm>
          <a:solidFill>
            <a:schemeClr val="bg1"/>
          </a:solidFill>
        </p:spPr>
        <p:txBody>
          <a:bodyPr/>
          <a:lstStyle/>
          <a:p>
            <a:pPr>
              <a:buFont typeface="Wingdings" panose="05000000000000000000" pitchFamily="2" charset="2"/>
              <a:buChar char="q"/>
            </a:pPr>
            <a:r>
              <a:rPr lang="en-US" altLang="en-US" sz="2400"/>
              <a:t>Mollusk shells come in an amazing variety of shapes, patterns and colors. </a:t>
            </a:r>
          </a:p>
          <a:p>
            <a:pPr>
              <a:buFont typeface="Wingdings" panose="05000000000000000000" pitchFamily="2" charset="2"/>
              <a:buChar char="q"/>
            </a:pPr>
            <a:r>
              <a:rPr lang="en-US" altLang="en-US" sz="2400"/>
              <a:t>There are about 100,000 species of mollusks, and many of these species have their own special shell.  </a:t>
            </a:r>
          </a:p>
          <a:p>
            <a:pPr>
              <a:buFont typeface="Wingdings" panose="05000000000000000000" pitchFamily="2" charset="2"/>
              <a:buChar char="q"/>
            </a:pPr>
            <a:r>
              <a:rPr lang="en-US" altLang="en-US" sz="2400"/>
              <a:t>Although every shell is unique, individual shells may have some characteristics in common.  </a:t>
            </a:r>
          </a:p>
          <a:p>
            <a:pPr>
              <a:buFont typeface="Wingdings" panose="05000000000000000000" pitchFamily="2" charset="2"/>
              <a:buChar char="q"/>
            </a:pPr>
            <a:r>
              <a:rPr lang="en-US" altLang="en-US" sz="2400"/>
              <a:t>We can sort shells by the characteristics they share, just as we sort the dishes in our kitchens. This exercise and the next demonstrate how biologists group organisms based on the characteristics they share. </a:t>
            </a:r>
            <a:endParaRPr lang="en-US" altLang="en-US" sz="2400" b="1"/>
          </a:p>
          <a:p>
            <a:pPr>
              <a:buFont typeface="Wingdings" panose="05000000000000000000" pitchFamily="2" charset="2"/>
              <a:buChar char="q"/>
            </a:pPr>
            <a:r>
              <a:rPr lang="en-US" altLang="en-US" sz="2400"/>
              <a:t>Check to see that each shell in Container C has a red dot on it.  There should be a total of 30 shells in this container.</a:t>
            </a:r>
          </a:p>
          <a:p>
            <a:pPr>
              <a:buFont typeface="Wingdings" panose="05000000000000000000" pitchFamily="2" charset="2"/>
              <a:buChar char="q"/>
            </a:pPr>
            <a:r>
              <a:rPr lang="en-US" altLang="en-US" sz="2400"/>
              <a:t>Become familiar with the parts of a shell and the various shell types, textures, projections, and color patterns by studying Figures 1 &amp; 2 on the next slides.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A0A79F5-ACD6-45CA-8525-E006FD597B1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C98CA40-4480-4C4E-9DCB-79F4FFEF39D4}" type="slidenum">
              <a:rPr lang="en-US" altLang="en-US" sz="1400" b="0">
                <a:latin typeface="Arial" panose="020B0604020202020204" pitchFamily="34" charset="0"/>
              </a:rPr>
              <a:pPr eaLnBrk="1" hangingPunct="1"/>
              <a:t>126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D5FE3DD-3217-46EC-9A17-0C48546C11D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F0A4EE3-4DF1-425E-AFE5-710280402915}" type="slidenum">
              <a:rPr lang="en-US" altLang="en-US" sz="1400" b="0">
                <a:latin typeface="Arial" panose="020B0604020202020204" pitchFamily="34" charset="0"/>
              </a:rPr>
              <a:pPr algn="r" eaLnBrk="1" hangingPunct="1"/>
              <a:t>126</a:t>
            </a:fld>
            <a:endParaRPr lang="en-US" altLang="en-US" sz="1400" b="0">
              <a:latin typeface="Arial" panose="020B0604020202020204" pitchFamily="34" charset="0"/>
            </a:endParaRPr>
          </a:p>
        </p:txBody>
      </p:sp>
      <p:sp>
        <p:nvSpPr>
          <p:cNvPr id="147460" name="Rectangle 2">
            <a:extLst>
              <a:ext uri="{FF2B5EF4-FFF2-40B4-BE49-F238E27FC236}">
                <a16:creationId xmlns:a16="http://schemas.microsoft.com/office/drawing/2014/main" id="{D8867618-7E22-4DBB-BA95-AF1316FDA4D9}"/>
              </a:ext>
            </a:extLst>
          </p:cNvPr>
          <p:cNvSpPr>
            <a:spLocks noGrp="1" noChangeArrowheads="1"/>
          </p:cNvSpPr>
          <p:nvPr>
            <p:ph type="title"/>
          </p:nvPr>
        </p:nvSpPr>
        <p:spPr>
          <a:xfrm>
            <a:off x="19050" y="0"/>
            <a:ext cx="9124950" cy="520700"/>
          </a:xfrm>
          <a:solidFill>
            <a:srgbClr val="002060"/>
          </a:solidFill>
          <a:ln w="38100">
            <a:solidFill>
              <a:schemeClr val="tx1"/>
            </a:solidFill>
            <a:miter lim="800000"/>
            <a:headEnd/>
            <a:tailEnd/>
          </a:ln>
        </p:spPr>
        <p:txBody>
          <a:bodyPr/>
          <a:lstStyle/>
          <a:p>
            <a:r>
              <a:rPr lang="en-US" altLang="en-US" sz="2400" b="1">
                <a:solidFill>
                  <a:schemeClr val="bg1"/>
                </a:solidFill>
              </a:rPr>
              <a:t>Exercise 5: Making Sense of Variation: The Matching Game</a:t>
            </a:r>
            <a:r>
              <a:rPr lang="en-US" altLang="en-US" sz="2400">
                <a:solidFill>
                  <a:schemeClr val="bg1"/>
                </a:solidFill>
              </a:rPr>
              <a:t> </a:t>
            </a:r>
          </a:p>
        </p:txBody>
      </p:sp>
      <p:sp>
        <p:nvSpPr>
          <p:cNvPr id="147461" name="Rectangle 3">
            <a:extLst>
              <a:ext uri="{FF2B5EF4-FFF2-40B4-BE49-F238E27FC236}">
                <a16:creationId xmlns:a16="http://schemas.microsoft.com/office/drawing/2014/main" id="{62C170BC-0B4A-4F42-B7E7-31971FEC5942}"/>
              </a:ext>
            </a:extLst>
          </p:cNvPr>
          <p:cNvSpPr>
            <a:spLocks noGrp="1" noChangeArrowheads="1"/>
          </p:cNvSpPr>
          <p:nvPr>
            <p:ph type="body" idx="1"/>
          </p:nvPr>
        </p:nvSpPr>
        <p:spPr>
          <a:xfrm>
            <a:off x="31750" y="533400"/>
            <a:ext cx="9144000" cy="6324600"/>
          </a:xfrm>
          <a:solidFill>
            <a:schemeClr val="bg1"/>
          </a:solidFill>
        </p:spPr>
        <p:txBody>
          <a:bodyPr/>
          <a:lstStyle/>
          <a:p>
            <a:pPr marL="0" indent="0">
              <a:buFontTx/>
              <a:buNone/>
            </a:pPr>
            <a:r>
              <a:rPr lang="en-US" altLang="en-US" sz="2400"/>
              <a:t>  </a:t>
            </a:r>
          </a:p>
        </p:txBody>
      </p:sp>
      <p:pic>
        <p:nvPicPr>
          <p:cNvPr id="147462" name="Picture 3">
            <a:extLst>
              <a:ext uri="{FF2B5EF4-FFF2-40B4-BE49-F238E27FC236}">
                <a16:creationId xmlns:a16="http://schemas.microsoft.com/office/drawing/2014/main" id="{F04EA0CD-4BC7-426C-A008-CFB099EF0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685800"/>
            <a:ext cx="89392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3" name="Action Button: Forward or Next 8">
            <a:hlinkClick r:id="" action="ppaction://hlinkshowjump?jump=nextslide" highlightClick="1"/>
            <a:extLst>
              <a:ext uri="{FF2B5EF4-FFF2-40B4-BE49-F238E27FC236}">
                <a16:creationId xmlns:a16="http://schemas.microsoft.com/office/drawing/2014/main" id="{539AAE15-54FA-44F4-AAA6-22A22D81F289}"/>
              </a:ext>
            </a:extLst>
          </p:cNvPr>
          <p:cNvSpPr>
            <a:spLocks noChangeArrowheads="1"/>
          </p:cNvSpPr>
          <p:nvPr/>
        </p:nvSpPr>
        <p:spPr bwMode="auto">
          <a:xfrm>
            <a:off x="7585075" y="5970588"/>
            <a:ext cx="547688" cy="549275"/>
          </a:xfrm>
          <a:prstGeom prst="actionButtonForwardNext">
            <a:avLst/>
          </a:prstGeom>
          <a:solidFill>
            <a:srgbClr val="0070C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147464" name="Action Button: Return 2">
            <a:hlinkClick r:id="rId3" action="ppaction://hlinksldjump" highlightClick="1"/>
            <a:extLst>
              <a:ext uri="{FF2B5EF4-FFF2-40B4-BE49-F238E27FC236}">
                <a16:creationId xmlns:a16="http://schemas.microsoft.com/office/drawing/2014/main" id="{B30E8344-1131-4DF7-8CC0-5AC26B185073}"/>
              </a:ext>
            </a:extLst>
          </p:cNvPr>
          <p:cNvSpPr>
            <a:spLocks noChangeArrowheads="1"/>
          </p:cNvSpPr>
          <p:nvPr/>
        </p:nvSpPr>
        <p:spPr bwMode="auto">
          <a:xfrm>
            <a:off x="8305800" y="5949950"/>
            <a:ext cx="549275" cy="547688"/>
          </a:xfrm>
          <a:prstGeom prst="actionButtonReturn">
            <a:avLst/>
          </a:prstGeom>
          <a:solidFill>
            <a:srgbClr val="0070C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497DEEF-024B-4EF2-A9D9-6ABE8E804F9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02251DF-274F-4154-BFDC-3561BFDA4F3E}" type="slidenum">
              <a:rPr lang="en-US" altLang="en-US" sz="1400" b="0">
                <a:latin typeface="Arial" panose="020B0604020202020204" pitchFamily="34" charset="0"/>
              </a:rPr>
              <a:pPr eaLnBrk="1" hangingPunct="1"/>
              <a:t>127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19A97C19-2702-4DD9-B7D0-B6A33DD2C6F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1B4DA37-B018-4C78-AC16-5C66902D9361}" type="slidenum">
              <a:rPr lang="en-US" altLang="en-US" sz="1400" b="0">
                <a:latin typeface="Arial" panose="020B0604020202020204" pitchFamily="34" charset="0"/>
              </a:rPr>
              <a:pPr algn="r" eaLnBrk="1" hangingPunct="1"/>
              <a:t>127</a:t>
            </a:fld>
            <a:endParaRPr lang="en-US" altLang="en-US" sz="1400" b="0">
              <a:latin typeface="Arial" panose="020B0604020202020204" pitchFamily="34" charset="0"/>
            </a:endParaRPr>
          </a:p>
        </p:txBody>
      </p:sp>
      <p:sp>
        <p:nvSpPr>
          <p:cNvPr id="148484" name="Rectangle 2">
            <a:extLst>
              <a:ext uri="{FF2B5EF4-FFF2-40B4-BE49-F238E27FC236}">
                <a16:creationId xmlns:a16="http://schemas.microsoft.com/office/drawing/2014/main" id="{B968A566-8686-4066-86EC-2E787CECFEA4}"/>
              </a:ext>
            </a:extLst>
          </p:cNvPr>
          <p:cNvSpPr>
            <a:spLocks noGrp="1" noChangeArrowheads="1"/>
          </p:cNvSpPr>
          <p:nvPr>
            <p:ph type="title"/>
          </p:nvPr>
        </p:nvSpPr>
        <p:spPr>
          <a:xfrm>
            <a:off x="19050" y="0"/>
            <a:ext cx="9124950" cy="520700"/>
          </a:xfrm>
          <a:solidFill>
            <a:srgbClr val="002060"/>
          </a:solidFill>
          <a:ln w="38100">
            <a:solidFill>
              <a:schemeClr val="tx1"/>
            </a:solidFill>
            <a:miter lim="800000"/>
            <a:headEnd/>
            <a:tailEnd/>
          </a:ln>
        </p:spPr>
        <p:txBody>
          <a:bodyPr/>
          <a:lstStyle/>
          <a:p>
            <a:r>
              <a:rPr lang="en-US" altLang="en-US" sz="2400" b="1">
                <a:solidFill>
                  <a:schemeClr val="bg1"/>
                </a:solidFill>
              </a:rPr>
              <a:t>Exercise 5: Making Sense of Variation: The Matching Game</a:t>
            </a:r>
            <a:r>
              <a:rPr lang="en-US" altLang="en-US" sz="2400">
                <a:solidFill>
                  <a:schemeClr val="bg1"/>
                </a:solidFill>
              </a:rPr>
              <a:t> </a:t>
            </a:r>
          </a:p>
        </p:txBody>
      </p:sp>
      <p:sp>
        <p:nvSpPr>
          <p:cNvPr id="148485" name="Rectangle 3">
            <a:extLst>
              <a:ext uri="{FF2B5EF4-FFF2-40B4-BE49-F238E27FC236}">
                <a16:creationId xmlns:a16="http://schemas.microsoft.com/office/drawing/2014/main" id="{CAEA2992-367B-4B09-A864-8E932624D10F}"/>
              </a:ext>
            </a:extLst>
          </p:cNvPr>
          <p:cNvSpPr>
            <a:spLocks noGrp="1" noChangeArrowheads="1"/>
          </p:cNvSpPr>
          <p:nvPr>
            <p:ph type="body" idx="1"/>
          </p:nvPr>
        </p:nvSpPr>
        <p:spPr>
          <a:xfrm>
            <a:off x="31750" y="533400"/>
            <a:ext cx="9144000" cy="6324600"/>
          </a:xfrm>
          <a:solidFill>
            <a:schemeClr val="bg1"/>
          </a:solidFill>
        </p:spPr>
        <p:txBody>
          <a:bodyPr/>
          <a:lstStyle/>
          <a:p>
            <a:pPr marL="0" indent="0">
              <a:buFontTx/>
              <a:buNone/>
            </a:pPr>
            <a:r>
              <a:rPr lang="en-US" altLang="en-US" sz="2400"/>
              <a:t>  </a:t>
            </a:r>
          </a:p>
        </p:txBody>
      </p:sp>
      <p:pic>
        <p:nvPicPr>
          <p:cNvPr id="148486" name="Picture 2">
            <a:extLst>
              <a:ext uri="{FF2B5EF4-FFF2-40B4-BE49-F238E27FC236}">
                <a16:creationId xmlns:a16="http://schemas.microsoft.com/office/drawing/2014/main" id="{7879F81C-0184-4AE3-8151-0C6A4B38E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550863"/>
            <a:ext cx="864076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8487" name="Action Button: Back or Previous 7">
            <a:hlinkClick r:id="" action="ppaction://hlinkshowjump?jump=previousslide" highlightClick="1"/>
            <a:extLst>
              <a:ext uri="{FF2B5EF4-FFF2-40B4-BE49-F238E27FC236}">
                <a16:creationId xmlns:a16="http://schemas.microsoft.com/office/drawing/2014/main" id="{61B57968-4F54-4A7A-BCFD-698A47A49538}"/>
              </a:ext>
            </a:extLst>
          </p:cNvPr>
          <p:cNvSpPr>
            <a:spLocks noChangeArrowheads="1"/>
          </p:cNvSpPr>
          <p:nvPr/>
        </p:nvSpPr>
        <p:spPr bwMode="auto">
          <a:xfrm>
            <a:off x="8574088" y="5602288"/>
            <a:ext cx="549275" cy="549275"/>
          </a:xfrm>
          <a:prstGeom prst="actionButtonBackPrevious">
            <a:avLst/>
          </a:prstGeom>
          <a:solidFill>
            <a:srgbClr val="0070C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148488" name="Action Button: Return 8">
            <a:hlinkClick r:id="rId3" action="ppaction://hlinksldjump" highlightClick="1"/>
            <a:extLst>
              <a:ext uri="{FF2B5EF4-FFF2-40B4-BE49-F238E27FC236}">
                <a16:creationId xmlns:a16="http://schemas.microsoft.com/office/drawing/2014/main" id="{4B873645-4D5E-4B5C-9AAB-15EA9484EA45}"/>
              </a:ext>
            </a:extLst>
          </p:cNvPr>
          <p:cNvSpPr>
            <a:spLocks noChangeArrowheads="1"/>
          </p:cNvSpPr>
          <p:nvPr/>
        </p:nvSpPr>
        <p:spPr bwMode="auto">
          <a:xfrm>
            <a:off x="8574088" y="6197600"/>
            <a:ext cx="549275" cy="549275"/>
          </a:xfrm>
          <a:prstGeom prst="actionButtonReturn">
            <a:avLst/>
          </a:prstGeom>
          <a:solidFill>
            <a:srgbClr val="0070C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743009D-D3C2-48D4-97C1-F5E54C64A62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D9DF1F3-1B9E-4F5D-B0B8-5F502D8C6656}" type="slidenum">
              <a:rPr lang="en-US" altLang="en-US" sz="1400" b="0">
                <a:latin typeface="Arial" panose="020B0604020202020204" pitchFamily="34" charset="0"/>
              </a:rPr>
              <a:pPr eaLnBrk="1" hangingPunct="1"/>
              <a:t>128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4F39E99-90A4-4747-A85F-257DF60CDC1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6976874-32EE-4750-9AEE-14F8847573F8}" type="slidenum">
              <a:rPr lang="en-US" altLang="en-US" sz="1400" b="0">
                <a:latin typeface="Arial" panose="020B0604020202020204" pitchFamily="34" charset="0"/>
              </a:rPr>
              <a:pPr algn="r" eaLnBrk="1" hangingPunct="1"/>
              <a:t>128</a:t>
            </a:fld>
            <a:endParaRPr lang="en-US" altLang="en-US" sz="1400" b="0">
              <a:latin typeface="Arial" panose="020B0604020202020204" pitchFamily="34" charset="0"/>
            </a:endParaRPr>
          </a:p>
        </p:txBody>
      </p:sp>
      <p:sp>
        <p:nvSpPr>
          <p:cNvPr id="149508" name="Rectangle 2">
            <a:extLst>
              <a:ext uri="{FF2B5EF4-FFF2-40B4-BE49-F238E27FC236}">
                <a16:creationId xmlns:a16="http://schemas.microsoft.com/office/drawing/2014/main" id="{0795B03C-7B05-460A-9A41-7DDD1CC0E6D1}"/>
              </a:ext>
            </a:extLst>
          </p:cNvPr>
          <p:cNvSpPr>
            <a:spLocks noGrp="1" noChangeArrowheads="1"/>
          </p:cNvSpPr>
          <p:nvPr>
            <p:ph type="title"/>
          </p:nvPr>
        </p:nvSpPr>
        <p:spPr>
          <a:xfrm>
            <a:off x="19050" y="0"/>
            <a:ext cx="9124950" cy="520700"/>
          </a:xfrm>
          <a:solidFill>
            <a:srgbClr val="002060"/>
          </a:solidFill>
          <a:ln w="38100">
            <a:solidFill>
              <a:schemeClr val="tx1"/>
            </a:solidFill>
            <a:miter lim="800000"/>
            <a:headEnd/>
            <a:tailEnd/>
          </a:ln>
        </p:spPr>
        <p:txBody>
          <a:bodyPr/>
          <a:lstStyle/>
          <a:p>
            <a:r>
              <a:rPr lang="en-US" altLang="en-US" sz="2400" b="1">
                <a:solidFill>
                  <a:schemeClr val="bg1"/>
                </a:solidFill>
              </a:rPr>
              <a:t>Exercise 5: Making Sense of Variation: The Matching Game</a:t>
            </a:r>
            <a:r>
              <a:rPr lang="en-US" altLang="en-US" sz="2400">
                <a:solidFill>
                  <a:schemeClr val="bg1"/>
                </a:solidFill>
              </a:rPr>
              <a:t> </a:t>
            </a:r>
          </a:p>
        </p:txBody>
      </p:sp>
      <p:sp>
        <p:nvSpPr>
          <p:cNvPr id="3075" name="Rectangle 3">
            <a:extLst>
              <a:ext uri="{FF2B5EF4-FFF2-40B4-BE49-F238E27FC236}">
                <a16:creationId xmlns:a16="http://schemas.microsoft.com/office/drawing/2014/main" id="{CC6B71D4-0A4B-439E-B9B9-803ABE2632BA}"/>
              </a:ext>
            </a:extLst>
          </p:cNvPr>
          <p:cNvSpPr>
            <a:spLocks noGrp="1" noChangeArrowheads="1"/>
          </p:cNvSpPr>
          <p:nvPr>
            <p:ph type="body" idx="1"/>
          </p:nvPr>
        </p:nvSpPr>
        <p:spPr>
          <a:xfrm>
            <a:off x="31750" y="533400"/>
            <a:ext cx="9144000" cy="6324600"/>
          </a:xfrm>
          <a:solidFill>
            <a:schemeClr val="bg1"/>
          </a:solidFill>
        </p:spPr>
        <p:txBody>
          <a:bodyPr/>
          <a:lstStyle/>
          <a:p>
            <a:pPr>
              <a:buFont typeface="Wingdings" panose="05000000000000000000" pitchFamily="2" charset="2"/>
              <a:buChar char="q"/>
            </a:pPr>
            <a:r>
              <a:rPr lang="en-US" altLang="en-US" sz="2400"/>
              <a:t>Choose a shell from container C and examine it carefully.  </a:t>
            </a:r>
          </a:p>
          <a:p>
            <a:pPr>
              <a:buFont typeface="Wingdings" panose="05000000000000000000" pitchFamily="2" charset="2"/>
              <a:buChar char="q"/>
            </a:pPr>
            <a:r>
              <a:rPr lang="en-US" altLang="en-US" sz="2400"/>
              <a:t>Now talk with the other students in your class and examine their shells in order to find those shells that most closely resemble your own shell.  </a:t>
            </a:r>
          </a:p>
          <a:p>
            <a:pPr>
              <a:buFont typeface="Wingdings" panose="05000000000000000000" pitchFamily="2" charset="2"/>
              <a:buChar char="q"/>
            </a:pPr>
            <a:r>
              <a:rPr lang="en-US" altLang="en-US" sz="2400"/>
              <a:t>Form a group with the students whose shells most closely resemble your own.</a:t>
            </a:r>
          </a:p>
          <a:p>
            <a:pPr>
              <a:buFont typeface="Wingdings" panose="05000000000000000000" pitchFamily="2" charset="2"/>
              <a:buChar char="q"/>
            </a:pPr>
            <a:r>
              <a:rPr lang="en-US" altLang="en-US" sz="2400"/>
              <a:t>Once you have formed a group, devise a group name and write it on two sheets of paper.</a:t>
            </a:r>
          </a:p>
          <a:p>
            <a:pPr>
              <a:buFont typeface="Wingdings" panose="05000000000000000000" pitchFamily="2" charset="2"/>
              <a:buChar char="q"/>
            </a:pPr>
            <a:r>
              <a:rPr lang="en-US" altLang="en-US" sz="2400"/>
              <a:t>Identify the key characteristics that all of the shells in your group share, and record them on both sheets of paper.</a:t>
            </a:r>
          </a:p>
          <a:p>
            <a:pPr>
              <a:buFont typeface="Wingdings" panose="05000000000000000000" pitchFamily="2" charset="2"/>
              <a:buChar char="q"/>
            </a:pPr>
            <a:r>
              <a:rPr lang="en-US" altLang="en-US" sz="2400"/>
              <a:t>Find the black number on each shell in your group, and record these numbers on </a:t>
            </a:r>
            <a:r>
              <a:rPr lang="en-US" altLang="en-US" sz="2400" i="1"/>
              <a:t>one</a:t>
            </a:r>
            <a:r>
              <a:rPr lang="en-US" altLang="en-US" sz="2400"/>
              <a:t> of the sheets of paper.</a:t>
            </a:r>
          </a:p>
          <a:p>
            <a:pPr>
              <a:buFont typeface="Wingdings" panose="05000000000000000000" pitchFamily="2" charset="2"/>
              <a:buChar char="q"/>
            </a:pPr>
            <a:r>
              <a:rPr lang="en-US" altLang="en-US" sz="2400"/>
              <a:t>Give your shells to your teacher along with the sheet of paper that lists the shell characteristics but </a:t>
            </a:r>
            <a:r>
              <a:rPr lang="en-US" altLang="en-US" sz="2400" i="1"/>
              <a:t>does not</a:t>
            </a:r>
            <a:r>
              <a:rPr lang="en-US" altLang="en-US" sz="2400"/>
              <a:t> show the shell numbers.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59E4C50-509F-4EA9-A7E1-23670C58C34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C54DE0E-6EBE-4315-9C6F-F5A4B930C772}" type="slidenum">
              <a:rPr lang="en-US" altLang="en-US" sz="1400" b="0">
                <a:latin typeface="Arial" panose="020B0604020202020204" pitchFamily="34" charset="0"/>
              </a:rPr>
              <a:pPr eaLnBrk="1" hangingPunct="1"/>
              <a:t>129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B20DFB8-B3CD-4C14-B848-71729348BBB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9CBC9F8-8419-46C1-88A8-56517A80F12C}" type="slidenum">
              <a:rPr lang="en-US" altLang="en-US" sz="1400" b="0">
                <a:latin typeface="Arial" panose="020B0604020202020204" pitchFamily="34" charset="0"/>
              </a:rPr>
              <a:pPr algn="r" eaLnBrk="1" hangingPunct="1"/>
              <a:t>129</a:t>
            </a:fld>
            <a:endParaRPr lang="en-US" altLang="en-US" sz="1400" b="0">
              <a:latin typeface="Arial" panose="020B0604020202020204" pitchFamily="34" charset="0"/>
            </a:endParaRPr>
          </a:p>
        </p:txBody>
      </p:sp>
      <p:sp>
        <p:nvSpPr>
          <p:cNvPr id="150532" name="Rectangle 2">
            <a:extLst>
              <a:ext uri="{FF2B5EF4-FFF2-40B4-BE49-F238E27FC236}">
                <a16:creationId xmlns:a16="http://schemas.microsoft.com/office/drawing/2014/main" id="{CB418464-45D8-4CE0-B32F-92ED89C739FD}"/>
              </a:ext>
            </a:extLst>
          </p:cNvPr>
          <p:cNvSpPr>
            <a:spLocks noGrp="1" noChangeArrowheads="1"/>
          </p:cNvSpPr>
          <p:nvPr>
            <p:ph type="title"/>
          </p:nvPr>
        </p:nvSpPr>
        <p:spPr>
          <a:xfrm>
            <a:off x="19050" y="0"/>
            <a:ext cx="9124950" cy="520700"/>
          </a:xfrm>
          <a:solidFill>
            <a:srgbClr val="002060"/>
          </a:solidFill>
          <a:ln w="38100">
            <a:solidFill>
              <a:schemeClr val="tx1"/>
            </a:solidFill>
            <a:miter lim="800000"/>
            <a:headEnd/>
            <a:tailEnd/>
          </a:ln>
        </p:spPr>
        <p:txBody>
          <a:bodyPr/>
          <a:lstStyle/>
          <a:p>
            <a:r>
              <a:rPr lang="en-US" altLang="en-US" sz="2400" b="1">
                <a:solidFill>
                  <a:schemeClr val="bg1"/>
                </a:solidFill>
              </a:rPr>
              <a:t>Exercise 5: Making Sense of Variation: The Matching Game</a:t>
            </a:r>
            <a:r>
              <a:rPr lang="en-US" altLang="en-US" sz="2400">
                <a:solidFill>
                  <a:schemeClr val="bg1"/>
                </a:solidFill>
              </a:rPr>
              <a:t> </a:t>
            </a:r>
          </a:p>
        </p:txBody>
      </p:sp>
      <p:sp>
        <p:nvSpPr>
          <p:cNvPr id="3075" name="Rectangle 3">
            <a:extLst>
              <a:ext uri="{FF2B5EF4-FFF2-40B4-BE49-F238E27FC236}">
                <a16:creationId xmlns:a16="http://schemas.microsoft.com/office/drawing/2014/main" id="{491B7412-64F7-4E86-A3B4-A6ACCB5081F9}"/>
              </a:ext>
            </a:extLst>
          </p:cNvPr>
          <p:cNvSpPr>
            <a:spLocks noGrp="1" noChangeArrowheads="1"/>
          </p:cNvSpPr>
          <p:nvPr>
            <p:ph type="body" idx="1"/>
          </p:nvPr>
        </p:nvSpPr>
        <p:spPr>
          <a:xfrm>
            <a:off x="31750" y="533400"/>
            <a:ext cx="9144000" cy="6324600"/>
          </a:xfrm>
          <a:solidFill>
            <a:schemeClr val="bg1"/>
          </a:solidFill>
        </p:spPr>
        <p:txBody>
          <a:bodyPr/>
          <a:lstStyle/>
          <a:p>
            <a:pPr>
              <a:buFont typeface="Wingdings" panose="05000000000000000000" pitchFamily="2" charset="2"/>
              <a:buChar char="q"/>
            </a:pPr>
            <a:r>
              <a:rPr lang="en-US" altLang="en-US" sz="2400"/>
              <a:t>After all groups have turned in their shells and papers, the teacher will give each group a list of descriptive characteristics that was made by a different group.</a:t>
            </a:r>
          </a:p>
          <a:p>
            <a:pPr>
              <a:buFont typeface="Wingdings" panose="05000000000000000000" pitchFamily="2" charset="2"/>
              <a:buChar char="q"/>
            </a:pPr>
            <a:r>
              <a:rPr lang="en-US" altLang="en-US" sz="2400"/>
              <a:t>Now the teacher will spread the shells out on a long table.</a:t>
            </a:r>
          </a:p>
          <a:p>
            <a:pPr>
              <a:buFont typeface="Wingdings" panose="05000000000000000000" pitchFamily="2" charset="2"/>
              <a:buChar char="q"/>
            </a:pPr>
            <a:r>
              <a:rPr lang="en-US" altLang="en-US" sz="2400"/>
              <a:t>Collect all of the shells that have the characteristics from the list that the teacher gave your group.</a:t>
            </a:r>
          </a:p>
          <a:p>
            <a:pPr>
              <a:buFont typeface="Wingdings" panose="05000000000000000000" pitchFamily="2" charset="2"/>
              <a:buChar char="q"/>
            </a:pPr>
            <a:r>
              <a:rPr lang="en-US" altLang="en-US" sz="2400"/>
              <a:t>Record the shells’ numbers on the sheet of paper that the teacher gave your group.  </a:t>
            </a:r>
          </a:p>
          <a:p>
            <a:pPr>
              <a:buFont typeface="Wingdings" panose="05000000000000000000" pitchFamily="2" charset="2"/>
              <a:buChar char="q"/>
            </a:pPr>
            <a:r>
              <a:rPr lang="en-US" altLang="en-US" sz="2400"/>
              <a:t>Once all of the groups have finished, one at a time, each group should announce the group name from the top of the sheet of paper that the teacher gave them and then read the list of traits aloud while holding up the matching shells for the class to see. Also they should read the numbers on the shells so that the group that originally compiled the list can compare these numbers to the numbers on their own list. </a:t>
            </a:r>
          </a:p>
          <a:p>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43C8214-35DF-44FF-93BF-A8D48E1DD91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B5D3338-80C8-4983-B96B-1AA70B3CFF3F}" type="slidenum">
              <a:rPr lang="en-US" altLang="en-US" sz="1400" b="0">
                <a:latin typeface="Arial" panose="020B0604020202020204" pitchFamily="34" charset="0"/>
              </a:rPr>
              <a:pPr eaLnBrk="1" hangingPunct="1"/>
              <a:t>13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C06DCE9-6DE7-4317-A08E-78293F13E8C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5726897-C849-403B-A89F-07A1ADFB0899}" type="slidenum">
              <a:rPr lang="en-US" altLang="en-US" sz="1400" b="0">
                <a:latin typeface="Arial" panose="020B0604020202020204" pitchFamily="34" charset="0"/>
              </a:rPr>
              <a:pPr algn="r" eaLnBrk="1" hangingPunct="1"/>
              <a:t>13</a:t>
            </a:fld>
            <a:endParaRPr lang="en-US" altLang="en-US" sz="1400" b="0">
              <a:latin typeface="Arial" panose="020B0604020202020204" pitchFamily="34" charset="0"/>
            </a:endParaRPr>
          </a:p>
        </p:txBody>
      </p:sp>
      <p:sp>
        <p:nvSpPr>
          <p:cNvPr id="31748" name="Rectangle 2">
            <a:extLst>
              <a:ext uri="{FF2B5EF4-FFF2-40B4-BE49-F238E27FC236}">
                <a16:creationId xmlns:a16="http://schemas.microsoft.com/office/drawing/2014/main" id="{28B374EA-4B5B-4DB3-AC2D-859D304EC80F}"/>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A65D0127-1832-4135-9A9F-8AE4BB235D11}"/>
              </a:ext>
            </a:extLst>
          </p:cNvPr>
          <p:cNvSpPr>
            <a:spLocks noGrp="1" noChangeArrowheads="1"/>
          </p:cNvSpPr>
          <p:nvPr>
            <p:ph type="body" idx="1"/>
          </p:nvPr>
        </p:nvSpPr>
        <p:spPr>
          <a:xfrm>
            <a:off x="152400" y="685800"/>
            <a:ext cx="8839200" cy="6035675"/>
          </a:xfrm>
          <a:solidFill>
            <a:schemeClr val="bg1"/>
          </a:solidFill>
        </p:spPr>
        <p:txBody>
          <a:bodyPr/>
          <a:lstStyle/>
          <a:p>
            <a:pPr>
              <a:buFont typeface="Wingdings" panose="05000000000000000000" pitchFamily="2" charset="2"/>
              <a:buChar char="q"/>
            </a:pPr>
            <a:r>
              <a:rPr lang="en-US" altLang="en-US" sz="2800"/>
              <a:t>Why should the sum be 1, or very close to 1? </a:t>
            </a:r>
          </a:p>
          <a:p>
            <a:pPr>
              <a:buFont typeface="Wingdings" panose="05000000000000000000" pitchFamily="2" charset="2"/>
              <a:buChar char="q"/>
            </a:pPr>
            <a:r>
              <a:rPr lang="en-US" altLang="en-US" sz="2800"/>
              <a:t>When you are working with relative frequencies, 1 indicates </a:t>
            </a:r>
            <a:r>
              <a:rPr lang="en-US" altLang="en-US" sz="2800" i="1"/>
              <a:t>1 whole</a:t>
            </a:r>
            <a:r>
              <a:rPr lang="en-US" altLang="en-US" sz="2800"/>
              <a:t>.  </a:t>
            </a:r>
          </a:p>
          <a:p>
            <a:pPr>
              <a:buFont typeface="Wingdings" panose="05000000000000000000" pitchFamily="2" charset="2"/>
              <a:buChar char="q"/>
            </a:pPr>
            <a:r>
              <a:rPr lang="en-US" altLang="en-US" sz="2800"/>
              <a:t>Another way to think about this is to think about the relationship between relative frequency and percentages.  </a:t>
            </a:r>
          </a:p>
          <a:p>
            <a:pPr>
              <a:buFont typeface="Wingdings" panose="05000000000000000000" pitchFamily="2" charset="2"/>
              <a:buChar char="q"/>
            </a:pPr>
            <a:r>
              <a:rPr lang="en-US" altLang="en-US" sz="2800"/>
              <a:t>A relative frequency of 1 is equal to 100%.  </a:t>
            </a:r>
          </a:p>
          <a:p>
            <a:pPr>
              <a:buFont typeface="Wingdings" panose="05000000000000000000" pitchFamily="2" charset="2"/>
              <a:buChar char="q"/>
            </a:pPr>
            <a:r>
              <a:rPr lang="en-US" altLang="en-US" sz="2800"/>
              <a:t>If you eat 100% of a pizza, you eat the whole pizza. </a:t>
            </a:r>
          </a:p>
          <a:p>
            <a:pPr>
              <a:buFont typeface="Wingdings" panose="05000000000000000000" pitchFamily="2" charset="2"/>
              <a:buChar char="q"/>
            </a:pPr>
            <a:r>
              <a:rPr lang="en-US" altLang="en-US" sz="2800"/>
              <a:t>If you get a 100% on a math test, all of your answers were correct! </a:t>
            </a:r>
          </a:p>
          <a:p>
            <a:pPr>
              <a:buFont typeface="Wingdings" panose="05000000000000000000" pitchFamily="2" charset="2"/>
              <a:buChar char="q"/>
            </a:pPr>
            <a:r>
              <a:rPr lang="en-US" altLang="en-US" sz="2800"/>
              <a:t>Your relative frequencies should have a sum of 1 (or close) to indicate the whole group of students participating in the activity.</a:t>
            </a:r>
          </a:p>
          <a:p>
            <a:pPr>
              <a:buFont typeface="Wingdings" panose="05000000000000000000" pitchFamily="2" charset="2"/>
              <a:buChar char="q"/>
            </a:pPr>
            <a:endParaRPr lang="en-US" altLang="en-US" sz="2800"/>
          </a:p>
          <a:p>
            <a:pPr>
              <a:buFont typeface="Wingdings" panose="05000000000000000000" pitchFamily="2" charset="2"/>
              <a:buChar char="q"/>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DB1784A-91CA-4855-BF25-4B3766F162A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D334D22-DCD3-484B-B8C1-B78A1F8ED269}" type="slidenum">
              <a:rPr lang="en-US" altLang="en-US" sz="1400" b="0">
                <a:latin typeface="Arial" panose="020B0604020202020204" pitchFamily="34" charset="0"/>
              </a:rPr>
              <a:pPr eaLnBrk="1" hangingPunct="1"/>
              <a:t>130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C61B2CE-732A-4CEE-A18A-F116C417C83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044B95C-3400-4327-9208-4E2479B1ED00}" type="slidenum">
              <a:rPr lang="en-US" altLang="en-US" sz="1400" b="0">
                <a:latin typeface="Arial" panose="020B0604020202020204" pitchFamily="34" charset="0"/>
              </a:rPr>
              <a:pPr algn="r" eaLnBrk="1" hangingPunct="1"/>
              <a:t>130</a:t>
            </a:fld>
            <a:endParaRPr lang="en-US" altLang="en-US" sz="1400" b="0">
              <a:latin typeface="Arial" panose="020B0604020202020204" pitchFamily="34" charset="0"/>
            </a:endParaRPr>
          </a:p>
        </p:txBody>
      </p:sp>
      <p:sp>
        <p:nvSpPr>
          <p:cNvPr id="151556" name="Rectangle 2">
            <a:extLst>
              <a:ext uri="{FF2B5EF4-FFF2-40B4-BE49-F238E27FC236}">
                <a16:creationId xmlns:a16="http://schemas.microsoft.com/office/drawing/2014/main" id="{3A9B2DE3-8D92-4B15-911D-690C97C9A4FD}"/>
              </a:ext>
            </a:extLst>
          </p:cNvPr>
          <p:cNvSpPr>
            <a:spLocks noGrp="1" noChangeArrowheads="1"/>
          </p:cNvSpPr>
          <p:nvPr>
            <p:ph type="title"/>
          </p:nvPr>
        </p:nvSpPr>
        <p:spPr>
          <a:xfrm>
            <a:off x="19050" y="0"/>
            <a:ext cx="9124950" cy="520700"/>
          </a:xfrm>
          <a:solidFill>
            <a:srgbClr val="002060"/>
          </a:solidFill>
          <a:ln w="38100">
            <a:solidFill>
              <a:schemeClr val="tx1"/>
            </a:solidFill>
            <a:miter lim="800000"/>
            <a:headEnd/>
            <a:tailEnd/>
          </a:ln>
        </p:spPr>
        <p:txBody>
          <a:bodyPr/>
          <a:lstStyle/>
          <a:p>
            <a:r>
              <a:rPr lang="en-US" altLang="en-US" sz="2400" b="1">
                <a:solidFill>
                  <a:schemeClr val="bg1"/>
                </a:solidFill>
              </a:rPr>
              <a:t>Exercise 5: Making Sense of Variation: The Matching Game</a:t>
            </a:r>
            <a:r>
              <a:rPr lang="en-US" altLang="en-US" sz="2400">
                <a:solidFill>
                  <a:schemeClr val="bg1"/>
                </a:solidFill>
              </a:rPr>
              <a:t> </a:t>
            </a:r>
          </a:p>
        </p:txBody>
      </p:sp>
      <p:sp>
        <p:nvSpPr>
          <p:cNvPr id="3075" name="Rectangle 3">
            <a:extLst>
              <a:ext uri="{FF2B5EF4-FFF2-40B4-BE49-F238E27FC236}">
                <a16:creationId xmlns:a16="http://schemas.microsoft.com/office/drawing/2014/main" id="{43EA2DC4-24EF-499D-9280-6919F7C60154}"/>
              </a:ext>
            </a:extLst>
          </p:cNvPr>
          <p:cNvSpPr>
            <a:spLocks noGrp="1" noChangeArrowheads="1"/>
          </p:cNvSpPr>
          <p:nvPr>
            <p:ph type="body" idx="1"/>
          </p:nvPr>
        </p:nvSpPr>
        <p:spPr>
          <a:xfrm>
            <a:off x="31750" y="533400"/>
            <a:ext cx="9144000" cy="6324600"/>
          </a:xfrm>
          <a:solidFill>
            <a:schemeClr val="bg1"/>
          </a:solidFill>
        </p:spPr>
        <p:txBody>
          <a:bodyPr/>
          <a:lstStyle/>
          <a:p>
            <a:pPr>
              <a:buFont typeface="Wingdings" panose="05000000000000000000" pitchFamily="2" charset="2"/>
              <a:buChar char="q"/>
            </a:pPr>
            <a:r>
              <a:rPr lang="en-US" altLang="en-US" sz="2800"/>
              <a:t>As a class discuss how successful each group was at finding and collecting another group’s shells.  If a group was unable to collect all the correct shells, discuss what characteristics could be added to the list to make the task easier.    </a:t>
            </a:r>
          </a:p>
          <a:p>
            <a:pPr>
              <a:buFont typeface="Wingdings" panose="05000000000000000000" pitchFamily="2" charset="2"/>
              <a:buChar char="q"/>
            </a:pPr>
            <a:endParaRPr lang="en-US" altLang="en-US" sz="2800"/>
          </a:p>
          <a:p>
            <a:pPr>
              <a:buFont typeface="Wingdings" panose="05000000000000000000" pitchFamily="2" charset="2"/>
              <a:buChar char="q"/>
            </a:pPr>
            <a:r>
              <a:rPr lang="en-US" altLang="en-US" sz="2800"/>
              <a:t>Consult the answer sheet to Exercise 3 to find the name and type of each shell in container C.   </a:t>
            </a:r>
          </a:p>
          <a:p>
            <a:pPr>
              <a:buFont typeface="Wingdings" panose="05000000000000000000" pitchFamily="2" charset="2"/>
              <a:buChar char="q"/>
            </a:pPr>
            <a:endParaRPr lang="en-US" altLang="en-US" sz="2800"/>
          </a:p>
          <a:p>
            <a:pPr>
              <a:buFont typeface="Wingdings" panose="05000000000000000000" pitchFamily="2" charset="2"/>
              <a:buChar char="q"/>
            </a:pPr>
            <a:r>
              <a:rPr lang="en-US" altLang="en-US" sz="2800"/>
              <a:t>Please check to see that all red dot shells are placed back in Container C.</a:t>
            </a:r>
          </a:p>
          <a:p>
            <a:endParaRPr lang="en-US" altLang="en-US" sz="2400"/>
          </a:p>
        </p:txBody>
      </p:sp>
      <p:sp>
        <p:nvSpPr>
          <p:cNvPr id="2" name="Action Button: Home 1">
            <a:hlinkClick r:id="rId2" action="ppaction://hlinksldjump" highlightClick="1"/>
            <a:extLst>
              <a:ext uri="{FF2B5EF4-FFF2-40B4-BE49-F238E27FC236}">
                <a16:creationId xmlns:a16="http://schemas.microsoft.com/office/drawing/2014/main" id="{E47ED00A-EC5F-4892-A170-F8BB78C945CF}"/>
              </a:ext>
            </a:extLst>
          </p:cNvPr>
          <p:cNvSpPr/>
          <p:nvPr/>
        </p:nvSpPr>
        <p:spPr bwMode="auto">
          <a:xfrm>
            <a:off x="7620000" y="5715000"/>
            <a:ext cx="914400" cy="914400"/>
          </a:xfrm>
          <a:prstGeom prst="actionButtonHome">
            <a:avLst/>
          </a:prstGeom>
          <a:solidFill>
            <a:schemeClr val="bg1">
              <a:lumMod val="85000"/>
            </a:schemeClr>
          </a:solidFill>
          <a:ln w="9525">
            <a:solidFill>
              <a:schemeClr val="tx1"/>
            </a:solidFill>
            <a:miter lim="800000"/>
            <a:headEnd/>
            <a:tailEnd/>
          </a:ln>
        </p:spPr>
        <p:txBody>
          <a:bodyPr/>
          <a:lstStyle/>
          <a:p>
            <a:pPr algn="ctr">
              <a:defRPr/>
            </a:pP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491CE16-8445-4E33-AB1E-326FF5BAFAD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ACC11C9-CBDD-445A-910F-BE4C1ED4B8DD}" type="slidenum">
              <a:rPr lang="en-US" altLang="en-US" sz="1400" b="0">
                <a:latin typeface="Arial" panose="020B0604020202020204" pitchFamily="34" charset="0"/>
              </a:rPr>
              <a:pPr eaLnBrk="1" hangingPunct="1"/>
              <a:t>131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C9FED59-FB5B-4EF6-A079-7F61017BFE4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1E5B533-A25A-442E-AB6F-FB8CC5055477}" type="slidenum">
              <a:rPr lang="en-US" altLang="en-US" sz="1400" b="0">
                <a:latin typeface="Arial" panose="020B0604020202020204" pitchFamily="34" charset="0"/>
              </a:rPr>
              <a:pPr algn="r" eaLnBrk="1" hangingPunct="1"/>
              <a:t>131</a:t>
            </a:fld>
            <a:endParaRPr lang="en-US" altLang="en-US" sz="1400" b="0">
              <a:latin typeface="Arial" panose="020B0604020202020204" pitchFamily="34" charset="0"/>
            </a:endParaRPr>
          </a:p>
        </p:txBody>
      </p:sp>
      <p:sp>
        <p:nvSpPr>
          <p:cNvPr id="152580" name="Rectangle 2">
            <a:extLst>
              <a:ext uri="{FF2B5EF4-FFF2-40B4-BE49-F238E27FC236}">
                <a16:creationId xmlns:a16="http://schemas.microsoft.com/office/drawing/2014/main" id="{6370F578-0575-482B-AC2C-EABD4EE22AC6}"/>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3075" name="Rectangle 3">
            <a:extLst>
              <a:ext uri="{FF2B5EF4-FFF2-40B4-BE49-F238E27FC236}">
                <a16:creationId xmlns:a16="http://schemas.microsoft.com/office/drawing/2014/main" id="{3AE755CD-1173-4432-8FD4-0A3CE1961E77}"/>
              </a:ext>
            </a:extLst>
          </p:cNvPr>
          <p:cNvSpPr>
            <a:spLocks noGrp="1" noChangeArrowheads="1"/>
          </p:cNvSpPr>
          <p:nvPr>
            <p:ph type="body" idx="1"/>
          </p:nvPr>
        </p:nvSpPr>
        <p:spPr>
          <a:xfrm>
            <a:off x="31750" y="533400"/>
            <a:ext cx="9144000" cy="6324600"/>
          </a:xfrm>
          <a:solidFill>
            <a:schemeClr val="bg1"/>
          </a:solidFill>
        </p:spPr>
        <p:txBody>
          <a:bodyPr/>
          <a:lstStyle/>
          <a:p>
            <a:pPr>
              <a:buFont typeface="Wingdings" panose="05000000000000000000" pitchFamily="2" charset="2"/>
              <a:buChar char="q"/>
            </a:pPr>
            <a:r>
              <a:rPr lang="en-US" altLang="en-US" sz="2300"/>
              <a:t>In this exercise, you will learn about </a:t>
            </a:r>
            <a:r>
              <a:rPr lang="en-US" altLang="en-US" sz="2300" b="1"/>
              <a:t>hierarchy</a:t>
            </a:r>
            <a:r>
              <a:rPr lang="en-US" altLang="en-US" sz="2300"/>
              <a:t> and </a:t>
            </a:r>
            <a:r>
              <a:rPr lang="en-US" altLang="en-US" sz="2300" b="1"/>
              <a:t>classification</a:t>
            </a:r>
            <a:r>
              <a:rPr lang="en-US" altLang="en-US" sz="2300"/>
              <a:t>. </a:t>
            </a:r>
          </a:p>
          <a:p>
            <a:pPr>
              <a:buFont typeface="Wingdings" panose="05000000000000000000" pitchFamily="2" charset="2"/>
              <a:buChar char="q"/>
            </a:pPr>
            <a:r>
              <a:rPr lang="en-US" altLang="en-US" sz="2300"/>
              <a:t>When scientists classify organisms, they do more than just separate the organisms into groups of like organisms, they also reveal how the organisms are related, or how similar they are. </a:t>
            </a:r>
          </a:p>
          <a:p>
            <a:pPr>
              <a:buFont typeface="Wingdings" panose="05000000000000000000" pitchFamily="2" charset="2"/>
              <a:buChar char="q"/>
            </a:pPr>
            <a:r>
              <a:rPr lang="en-US" altLang="en-US" sz="2300"/>
              <a:t>Suppose, for example that you wanted to classify the officials in our federal government.  You might start by assigning government officials to the following groups. </a:t>
            </a:r>
          </a:p>
        </p:txBody>
      </p:sp>
      <p:pic>
        <p:nvPicPr>
          <p:cNvPr id="4099" name="Picture 3">
            <a:extLst>
              <a:ext uri="{FF2B5EF4-FFF2-40B4-BE49-F238E27FC236}">
                <a16:creationId xmlns:a16="http://schemas.microsoft.com/office/drawing/2014/main" id="{33F98830-893E-4128-A5CA-3243E26F2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92475"/>
            <a:ext cx="5692775" cy="356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BBFAE31-2EA4-489B-97A7-615DBD4D9D8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3C15A22-6C6F-4F28-80FF-743BFD7F8C08}" type="slidenum">
              <a:rPr lang="en-US" altLang="en-US" sz="1400" b="0">
                <a:latin typeface="Arial" panose="020B0604020202020204" pitchFamily="34" charset="0"/>
              </a:rPr>
              <a:pPr eaLnBrk="1" hangingPunct="1"/>
              <a:t>132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DC65AC0-79FC-4B1C-B6AC-6A33F11670A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1E45776-93AB-44C1-8F5F-E563C66E27A6}" type="slidenum">
              <a:rPr lang="en-US" altLang="en-US" sz="1400" b="0">
                <a:latin typeface="Arial" panose="020B0604020202020204" pitchFamily="34" charset="0"/>
              </a:rPr>
              <a:pPr algn="r" eaLnBrk="1" hangingPunct="1"/>
              <a:t>132</a:t>
            </a:fld>
            <a:endParaRPr lang="en-US" altLang="en-US" sz="1400" b="0">
              <a:latin typeface="Arial" panose="020B0604020202020204" pitchFamily="34" charset="0"/>
            </a:endParaRPr>
          </a:p>
        </p:txBody>
      </p:sp>
      <p:sp>
        <p:nvSpPr>
          <p:cNvPr id="153604" name="Rectangle 2">
            <a:extLst>
              <a:ext uri="{FF2B5EF4-FFF2-40B4-BE49-F238E27FC236}">
                <a16:creationId xmlns:a16="http://schemas.microsoft.com/office/drawing/2014/main" id="{276218E5-6445-447A-BA63-283612C2C83C}"/>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3075" name="Rectangle 3">
            <a:extLst>
              <a:ext uri="{FF2B5EF4-FFF2-40B4-BE49-F238E27FC236}">
                <a16:creationId xmlns:a16="http://schemas.microsoft.com/office/drawing/2014/main" id="{9A85B78A-B1AC-4A9C-89C7-4D982D2858FF}"/>
              </a:ext>
            </a:extLst>
          </p:cNvPr>
          <p:cNvSpPr>
            <a:spLocks noGrp="1" noChangeArrowheads="1"/>
          </p:cNvSpPr>
          <p:nvPr>
            <p:ph type="body" idx="1"/>
          </p:nvPr>
        </p:nvSpPr>
        <p:spPr>
          <a:xfrm>
            <a:off x="31750" y="2971800"/>
            <a:ext cx="9144000" cy="3886200"/>
          </a:xfrm>
          <a:solidFill>
            <a:schemeClr val="bg1"/>
          </a:solidFill>
        </p:spPr>
        <p:txBody>
          <a:bodyPr/>
          <a:lstStyle/>
          <a:p>
            <a:pPr>
              <a:buFont typeface="Wingdings" panose="05000000000000000000" pitchFamily="2" charset="2"/>
              <a:buChar char="q"/>
            </a:pPr>
            <a:r>
              <a:rPr lang="en-US" altLang="en-US" sz="2400"/>
              <a:t>However, the grouping above doesn’t tell us anything about how the government functions, or how these groups are related.  </a:t>
            </a:r>
          </a:p>
          <a:p>
            <a:pPr>
              <a:buFont typeface="Wingdings" panose="05000000000000000000" pitchFamily="2" charset="2"/>
              <a:buChar char="q"/>
            </a:pPr>
            <a:r>
              <a:rPr lang="en-US" altLang="en-US" sz="2400"/>
              <a:t>In order to see how these groups of government officials are related, we need to create a tree diagram which shows the </a:t>
            </a:r>
            <a:r>
              <a:rPr lang="en-US" altLang="en-US" sz="2400" b="1"/>
              <a:t>classification hierarchy, </a:t>
            </a:r>
            <a:r>
              <a:rPr lang="en-US" altLang="en-US" sz="2400"/>
              <a:t>that is, the criteria by which these groups of officials are classified, and the order in which these criteria are considered.</a:t>
            </a:r>
            <a:r>
              <a:rPr lang="en-US" altLang="en-US" sz="2400" b="1"/>
              <a:t> </a:t>
            </a:r>
            <a:r>
              <a:rPr lang="en-US" altLang="en-US" sz="2400"/>
              <a:t> </a:t>
            </a:r>
          </a:p>
          <a:p>
            <a:pPr>
              <a:buFont typeface="Wingdings" panose="05000000000000000000" pitchFamily="2" charset="2"/>
              <a:buChar char="q"/>
            </a:pPr>
            <a:r>
              <a:rPr lang="en-US" altLang="en-US" sz="2400"/>
              <a:t>On the following slide, you will see an example of such a diagram.  </a:t>
            </a:r>
          </a:p>
        </p:txBody>
      </p:sp>
      <p:pic>
        <p:nvPicPr>
          <p:cNvPr id="153606" name="Picture 3">
            <a:extLst>
              <a:ext uri="{FF2B5EF4-FFF2-40B4-BE49-F238E27FC236}">
                <a16:creationId xmlns:a16="http://schemas.microsoft.com/office/drawing/2014/main" id="{9665C10D-74D1-42B1-A9DB-1767C1408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609600"/>
            <a:ext cx="36496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2CD624B-CBE2-447A-AC58-C9687FCA3D2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797B950-04BD-4FD0-BE62-06E4F9816768}" type="slidenum">
              <a:rPr lang="en-US" altLang="en-US" sz="1400" b="0">
                <a:latin typeface="Arial" panose="020B0604020202020204" pitchFamily="34" charset="0"/>
              </a:rPr>
              <a:pPr eaLnBrk="1" hangingPunct="1"/>
              <a:t>133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6C8529E-FF75-4DB7-8723-EC7950B741F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E584220-2D7B-4EAC-887B-E7E6DF35DC81}" type="slidenum">
              <a:rPr lang="en-US" altLang="en-US" sz="1400" b="0">
                <a:latin typeface="Arial" panose="020B0604020202020204" pitchFamily="34" charset="0"/>
              </a:rPr>
              <a:pPr algn="r" eaLnBrk="1" hangingPunct="1"/>
              <a:t>133</a:t>
            </a:fld>
            <a:endParaRPr lang="en-US" altLang="en-US" sz="1400" b="0">
              <a:latin typeface="Arial" panose="020B0604020202020204" pitchFamily="34" charset="0"/>
            </a:endParaRPr>
          </a:p>
        </p:txBody>
      </p:sp>
      <p:sp>
        <p:nvSpPr>
          <p:cNvPr id="154628" name="Rectangle 2">
            <a:extLst>
              <a:ext uri="{FF2B5EF4-FFF2-40B4-BE49-F238E27FC236}">
                <a16:creationId xmlns:a16="http://schemas.microsoft.com/office/drawing/2014/main" id="{D12C09F6-2442-4483-8416-A7AF3C993A32}"/>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3075" name="Rectangle 3">
            <a:extLst>
              <a:ext uri="{FF2B5EF4-FFF2-40B4-BE49-F238E27FC236}">
                <a16:creationId xmlns:a16="http://schemas.microsoft.com/office/drawing/2014/main" id="{74B8CFA4-0748-4D76-ABAC-C15BF74CC2B4}"/>
              </a:ext>
            </a:extLst>
          </p:cNvPr>
          <p:cNvSpPr>
            <a:spLocks noGrp="1" noChangeArrowheads="1"/>
          </p:cNvSpPr>
          <p:nvPr>
            <p:ph type="body" idx="1"/>
          </p:nvPr>
        </p:nvSpPr>
        <p:spPr>
          <a:xfrm>
            <a:off x="0" y="3429000"/>
            <a:ext cx="9144000" cy="3429000"/>
          </a:xfrm>
          <a:solidFill>
            <a:schemeClr val="bg1"/>
          </a:solidFill>
        </p:spPr>
        <p:txBody>
          <a:bodyPr/>
          <a:lstStyle/>
          <a:p>
            <a:pPr>
              <a:buFont typeface="Wingdings" panose="05000000000000000000" pitchFamily="2" charset="2"/>
              <a:buChar char="q"/>
            </a:pPr>
            <a:r>
              <a:rPr lang="en-US" altLang="en-US" sz="2400"/>
              <a:t>The diagram above shows that the government is broken into three separate branches, which are responsible for the three basic tasks of governing.  </a:t>
            </a:r>
          </a:p>
          <a:p>
            <a:pPr>
              <a:buFont typeface="Wingdings" panose="05000000000000000000" pitchFamily="2" charset="2"/>
              <a:buChar char="q"/>
            </a:pPr>
            <a:r>
              <a:rPr lang="en-US" altLang="en-US" sz="2400"/>
              <a:t>Then, each branch of government is broken into groups of officials that are charged with specific duties.  </a:t>
            </a:r>
          </a:p>
          <a:p>
            <a:pPr>
              <a:buFont typeface="Wingdings" panose="05000000000000000000" pitchFamily="2" charset="2"/>
              <a:buChar char="q"/>
            </a:pPr>
            <a:r>
              <a:rPr lang="en-US" altLang="en-US" sz="2400"/>
              <a:t>That is, government officials are classified first by the branch of government that they belong to, and then by their specific title.          </a:t>
            </a:r>
          </a:p>
        </p:txBody>
      </p:sp>
      <p:pic>
        <p:nvPicPr>
          <p:cNvPr id="154630" name="Picture 2">
            <a:extLst>
              <a:ext uri="{FF2B5EF4-FFF2-40B4-BE49-F238E27FC236}">
                <a16:creationId xmlns:a16="http://schemas.microsoft.com/office/drawing/2014/main" id="{725AF73F-9317-435B-8829-BB0A021EB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8843963"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5681F2B-3822-4D40-891E-0B122443F86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F6F64D9-1293-48F0-A077-70068A3863DE}" type="slidenum">
              <a:rPr lang="en-US" altLang="en-US" sz="1400" b="0">
                <a:latin typeface="Arial" panose="020B0604020202020204" pitchFamily="34" charset="0"/>
              </a:rPr>
              <a:pPr eaLnBrk="1" hangingPunct="1"/>
              <a:t>134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41AD66B-6DC9-4000-9E3F-AE689C86F67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DED94EF-17C7-4F80-95DD-4D4029F42F80}" type="slidenum">
              <a:rPr lang="en-US" altLang="en-US" sz="1400" b="0">
                <a:latin typeface="Arial" panose="020B0604020202020204" pitchFamily="34" charset="0"/>
              </a:rPr>
              <a:pPr algn="r" eaLnBrk="1" hangingPunct="1"/>
              <a:t>134</a:t>
            </a:fld>
            <a:endParaRPr lang="en-US" altLang="en-US" sz="1400" b="0">
              <a:latin typeface="Arial" panose="020B0604020202020204" pitchFamily="34" charset="0"/>
            </a:endParaRPr>
          </a:p>
        </p:txBody>
      </p:sp>
      <p:sp>
        <p:nvSpPr>
          <p:cNvPr id="155652" name="Rectangle 2">
            <a:extLst>
              <a:ext uri="{FF2B5EF4-FFF2-40B4-BE49-F238E27FC236}">
                <a16:creationId xmlns:a16="http://schemas.microsoft.com/office/drawing/2014/main" id="{C4382CDE-5861-4C57-B3B9-83C527C8A8E8}"/>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3075" name="Rectangle 3">
            <a:extLst>
              <a:ext uri="{FF2B5EF4-FFF2-40B4-BE49-F238E27FC236}">
                <a16:creationId xmlns:a16="http://schemas.microsoft.com/office/drawing/2014/main" id="{BBE33B4B-6FFD-4BED-982C-902473E03DCA}"/>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400"/>
              <a:t>As a second example, we can classify the students in your class by their birth place.  In this example, the criteria of classification would be birth country, birth state or province, and then birth city, in that order.</a:t>
            </a:r>
          </a:p>
          <a:p>
            <a:pPr>
              <a:buFont typeface="Wingdings" panose="05000000000000000000" pitchFamily="2" charset="2"/>
              <a:buChar char="q"/>
            </a:pPr>
            <a:r>
              <a:rPr lang="en-US" altLang="en-US" sz="2400"/>
              <a:t>Create a tree diagram to show how the students in your class are classified based on place of birth.  </a:t>
            </a:r>
          </a:p>
          <a:p>
            <a:pPr>
              <a:buFont typeface="Wingdings" panose="05000000000000000000" pitchFamily="2" charset="2"/>
              <a:buChar char="q"/>
            </a:pPr>
            <a:r>
              <a:rPr lang="en-US" altLang="en-US" sz="2400"/>
              <a:t>Examine the objects below and create a hierarchy by which to classify them.  </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r>
              <a:rPr lang="en-US" altLang="en-US" sz="2400"/>
              <a:t>Draw a tree diagram to show how the objects are related through your classification hierarchy.  </a:t>
            </a:r>
          </a:p>
          <a:p>
            <a:pPr>
              <a:buFont typeface="Wingdings" panose="05000000000000000000" pitchFamily="2" charset="2"/>
              <a:buChar char="q"/>
            </a:pPr>
            <a:r>
              <a:rPr lang="en-US" altLang="en-US" sz="2400"/>
              <a:t>There are many possible responses.  </a:t>
            </a:r>
          </a:p>
          <a:p>
            <a:pPr>
              <a:buFont typeface="Wingdings" panose="05000000000000000000" pitchFamily="2" charset="2"/>
              <a:buChar char="q"/>
            </a:pPr>
            <a:r>
              <a:rPr lang="en-US" altLang="en-US" sz="2400"/>
              <a:t>Talk with other students in your class to see how they classified the objects.  </a:t>
            </a:r>
          </a:p>
        </p:txBody>
      </p:sp>
      <p:pic>
        <p:nvPicPr>
          <p:cNvPr id="6146" name="Picture 2">
            <a:extLst>
              <a:ext uri="{FF2B5EF4-FFF2-40B4-BE49-F238E27FC236}">
                <a16:creationId xmlns:a16="http://schemas.microsoft.com/office/drawing/2014/main" id="{4F633696-52D3-47D5-9D49-3FEF74D5A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3581400"/>
            <a:ext cx="575151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64F5627-C7F1-4413-80EF-C4F8D215845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22C53B4-97FD-495C-83C2-2511F1FBB66B}" type="slidenum">
              <a:rPr lang="en-US" altLang="en-US" sz="1400" b="0">
                <a:latin typeface="Arial" panose="020B0604020202020204" pitchFamily="34" charset="0"/>
              </a:rPr>
              <a:pPr eaLnBrk="1" hangingPunct="1"/>
              <a:t>135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4F55450-A204-44F1-8103-CD96C4B71E6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4F6039F-6A27-4484-9CFA-E7107329FDEE}" type="slidenum">
              <a:rPr lang="en-US" altLang="en-US" sz="1400" b="0">
                <a:latin typeface="Arial" panose="020B0604020202020204" pitchFamily="34" charset="0"/>
              </a:rPr>
              <a:pPr algn="r" eaLnBrk="1" hangingPunct="1"/>
              <a:t>135</a:t>
            </a:fld>
            <a:endParaRPr lang="en-US" altLang="en-US" sz="1400" b="0">
              <a:latin typeface="Arial" panose="020B0604020202020204" pitchFamily="34" charset="0"/>
            </a:endParaRPr>
          </a:p>
        </p:txBody>
      </p:sp>
      <p:sp>
        <p:nvSpPr>
          <p:cNvPr id="156676" name="Rectangle 2">
            <a:extLst>
              <a:ext uri="{FF2B5EF4-FFF2-40B4-BE49-F238E27FC236}">
                <a16:creationId xmlns:a16="http://schemas.microsoft.com/office/drawing/2014/main" id="{AF0CE3A4-0FD2-4DE2-954A-EC54DC1E0B98}"/>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3075" name="Rectangle 3">
            <a:extLst>
              <a:ext uri="{FF2B5EF4-FFF2-40B4-BE49-F238E27FC236}">
                <a16:creationId xmlns:a16="http://schemas.microsoft.com/office/drawing/2014/main" id="{D62BAABC-152B-479C-9193-E2E713638626}"/>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400"/>
              <a:t>The classification hierarchies that we have examined so far are small compared to the hierarchy by which scientists classify life. </a:t>
            </a:r>
          </a:p>
          <a:p>
            <a:pPr>
              <a:buFont typeface="Wingdings" panose="05000000000000000000" pitchFamily="2" charset="2"/>
              <a:buChar char="q"/>
            </a:pPr>
            <a:r>
              <a:rPr lang="en-US" altLang="en-US" sz="2400"/>
              <a:t>The first criteria by which scientists classify life is called the kingdom.  </a:t>
            </a:r>
          </a:p>
          <a:p>
            <a:pPr>
              <a:buFont typeface="Wingdings" panose="05000000000000000000" pitchFamily="2" charset="2"/>
              <a:buChar char="q"/>
            </a:pPr>
            <a:r>
              <a:rPr lang="en-US" altLang="en-US" sz="2400"/>
              <a:t>One kingdom is the kingdom Animalia (the animals).  This kingdom consists of multicellular organisms that obtain their food by eating other organisms. </a:t>
            </a:r>
          </a:p>
          <a:p>
            <a:pPr>
              <a:buFont typeface="Wingdings" panose="05000000000000000000" pitchFamily="2" charset="2"/>
              <a:buChar char="q"/>
            </a:pPr>
            <a:r>
              <a:rPr lang="en-US" altLang="en-US" sz="2400"/>
              <a:t>The kingdoms are then divided into phyla.  </a:t>
            </a:r>
          </a:p>
          <a:p>
            <a:pPr>
              <a:buFont typeface="Wingdings" panose="05000000000000000000" pitchFamily="2" charset="2"/>
              <a:buChar char="q"/>
            </a:pPr>
            <a:r>
              <a:rPr lang="en-US" altLang="en-US" sz="2400"/>
              <a:t>The animal kingdom is divided into approximately 30 phyla, which share similar body plans. </a:t>
            </a:r>
          </a:p>
          <a:p>
            <a:pPr>
              <a:buFont typeface="Wingdings" panose="05000000000000000000" pitchFamily="2" charset="2"/>
              <a:buChar char="q"/>
            </a:pPr>
            <a:r>
              <a:rPr lang="en-US" altLang="en-US" sz="2400"/>
              <a:t>One phylum is the phylum Mollusca (mollusks).  </a:t>
            </a:r>
          </a:p>
          <a:p>
            <a:pPr>
              <a:buFont typeface="Wingdings" panose="05000000000000000000" pitchFamily="2" charset="2"/>
              <a:buChar char="q"/>
            </a:pPr>
            <a:r>
              <a:rPr lang="en-US" altLang="en-US" sz="2400"/>
              <a:t>Mollusks are characterized by the presence of a body cavity that contains organs, a mantle cavity that provides gas exchange, and a protective shell.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4A72EF3-1FF8-4351-9179-5C71BEDE1DD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2F66454-008E-4E3C-B857-F5F85B3DC309}" type="slidenum">
              <a:rPr lang="en-US" altLang="en-US" sz="1400" b="0">
                <a:latin typeface="Arial" panose="020B0604020202020204" pitchFamily="34" charset="0"/>
              </a:rPr>
              <a:pPr eaLnBrk="1" hangingPunct="1"/>
              <a:t>136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B55282A-A170-4D9C-8974-1B9A34CAE84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8FDF5F3-7E5D-480C-B3C6-171EBB09B197}" type="slidenum">
              <a:rPr lang="en-US" altLang="en-US" sz="1400" b="0">
                <a:latin typeface="Arial" panose="020B0604020202020204" pitchFamily="34" charset="0"/>
              </a:rPr>
              <a:pPr algn="r" eaLnBrk="1" hangingPunct="1"/>
              <a:t>136</a:t>
            </a:fld>
            <a:endParaRPr lang="en-US" altLang="en-US" sz="1400" b="0">
              <a:latin typeface="Arial" panose="020B0604020202020204" pitchFamily="34" charset="0"/>
            </a:endParaRPr>
          </a:p>
        </p:txBody>
      </p:sp>
      <p:sp>
        <p:nvSpPr>
          <p:cNvPr id="157700" name="Rectangle 2">
            <a:extLst>
              <a:ext uri="{FF2B5EF4-FFF2-40B4-BE49-F238E27FC236}">
                <a16:creationId xmlns:a16="http://schemas.microsoft.com/office/drawing/2014/main" id="{13721C91-7F28-4007-9C8E-339FA137F3FE}"/>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3075" name="Rectangle 3">
            <a:extLst>
              <a:ext uri="{FF2B5EF4-FFF2-40B4-BE49-F238E27FC236}">
                <a16:creationId xmlns:a16="http://schemas.microsoft.com/office/drawing/2014/main" id="{383DA874-10A9-456D-AC5F-FFD5F24D877D}"/>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300"/>
              <a:t>Each phylum is divided into classes.  </a:t>
            </a:r>
          </a:p>
          <a:p>
            <a:pPr>
              <a:buFont typeface="Wingdings" panose="05000000000000000000" pitchFamily="2" charset="2"/>
              <a:buChar char="q"/>
            </a:pPr>
            <a:r>
              <a:rPr lang="en-US" altLang="en-US" sz="2300"/>
              <a:t>There are five classes in the kingdom Mollusca. </a:t>
            </a:r>
          </a:p>
          <a:p>
            <a:pPr>
              <a:buFont typeface="Wingdings" panose="05000000000000000000" pitchFamily="2" charset="2"/>
              <a:buChar char="q"/>
            </a:pPr>
            <a:r>
              <a:rPr lang="en-US" altLang="en-US" sz="2300"/>
              <a:t>The two classes of mollusks used in this exercise are the Gastropoda (snails and their relatives) and the Bivalvia (clams and their relatives). </a:t>
            </a:r>
          </a:p>
          <a:p>
            <a:pPr>
              <a:buFont typeface="Wingdings" panose="05000000000000000000" pitchFamily="2" charset="2"/>
              <a:buChar char="q"/>
            </a:pPr>
            <a:r>
              <a:rPr lang="en-US" altLang="en-US" sz="2300"/>
              <a:t>There are four additional levels of classification below the class level in this hierarchy: order, family, genus and species.</a:t>
            </a:r>
          </a:p>
          <a:p>
            <a:pPr>
              <a:buFont typeface="Wingdings" panose="05000000000000000000" pitchFamily="2" charset="2"/>
              <a:buChar char="q"/>
            </a:pPr>
            <a:r>
              <a:rPr lang="en-US" altLang="en-US" sz="2300"/>
              <a:t>In this exercise, your goal is to play the role of a </a:t>
            </a:r>
            <a:r>
              <a:rPr lang="en-US" altLang="en-US" sz="2300" b="1"/>
              <a:t>taxonomists</a:t>
            </a:r>
            <a:r>
              <a:rPr lang="en-US" altLang="en-US" sz="2300"/>
              <a:t> (scientists who focus on classifying living organisms).  </a:t>
            </a:r>
          </a:p>
          <a:p>
            <a:pPr>
              <a:buFont typeface="Wingdings" panose="05000000000000000000" pitchFamily="2" charset="2"/>
              <a:buChar char="q"/>
            </a:pPr>
            <a:r>
              <a:rPr lang="en-US" altLang="en-US" sz="2300"/>
              <a:t>In this exercise, you will classify the mollusk shells in Container C and then those in Container D by successively partitioning them into two groups until each group is composed only of shells that are very similar in appearance.  </a:t>
            </a:r>
          </a:p>
          <a:p>
            <a:pPr>
              <a:buFont typeface="Wingdings" panose="05000000000000000000" pitchFamily="2" charset="2"/>
              <a:buChar char="q"/>
            </a:pPr>
            <a:r>
              <a:rPr lang="en-US" altLang="en-US" sz="2300"/>
              <a:t>When you are finished, each group of shells that result from your classification hierarchy will represent a species, at least as you define the term.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FE7CAEF-7778-42E1-8BD7-7E3886CEDCD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E1CC35B-2AA0-4DCB-82D6-091DABC91A5F}" type="slidenum">
              <a:rPr lang="en-US" altLang="en-US" sz="1400" b="0">
                <a:latin typeface="Arial" panose="020B0604020202020204" pitchFamily="34" charset="0"/>
              </a:rPr>
              <a:pPr eaLnBrk="1" hangingPunct="1"/>
              <a:t>137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6253F49-402F-4B83-89B7-46A21908901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9049189-551F-4751-8AE4-9DDE9874ECF9}" type="slidenum">
              <a:rPr lang="en-US" altLang="en-US" sz="1400" b="0">
                <a:latin typeface="Arial" panose="020B0604020202020204" pitchFamily="34" charset="0"/>
              </a:rPr>
              <a:pPr algn="r" eaLnBrk="1" hangingPunct="1"/>
              <a:t>137</a:t>
            </a:fld>
            <a:endParaRPr lang="en-US" altLang="en-US" sz="1400" b="0">
              <a:latin typeface="Arial" panose="020B0604020202020204" pitchFamily="34" charset="0"/>
            </a:endParaRPr>
          </a:p>
        </p:txBody>
      </p:sp>
      <p:sp>
        <p:nvSpPr>
          <p:cNvPr id="158724" name="Rectangle 2">
            <a:extLst>
              <a:ext uri="{FF2B5EF4-FFF2-40B4-BE49-F238E27FC236}">
                <a16:creationId xmlns:a16="http://schemas.microsoft.com/office/drawing/2014/main" id="{689A470F-6EEE-41EF-BA12-F6E68693DEE0}"/>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3075" name="Rectangle 3">
            <a:extLst>
              <a:ext uri="{FF2B5EF4-FFF2-40B4-BE49-F238E27FC236}">
                <a16:creationId xmlns:a16="http://schemas.microsoft.com/office/drawing/2014/main" id="{3CAD53D1-C9C1-4A82-AC22-12F7CE4B8EC4}"/>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a:t>Spread the shells from container C out onto a long table. All of these shells should have a red dot. (Remove any shells that have a blue dot and return them to container D).</a:t>
            </a:r>
          </a:p>
          <a:p>
            <a:pPr>
              <a:buFont typeface="Wingdings" panose="05000000000000000000" pitchFamily="2" charset="2"/>
              <a:buChar char="q"/>
            </a:pPr>
            <a:endParaRPr lang="en-US" altLang="en-US"/>
          </a:p>
          <a:p>
            <a:pPr>
              <a:buFont typeface="Wingdings" panose="05000000000000000000" pitchFamily="2" charset="2"/>
              <a:buChar char="q"/>
            </a:pPr>
            <a:r>
              <a:rPr lang="en-US" altLang="en-US"/>
              <a:t>Consult the diagrams on the next slide to see parts and characteristics of shells that you may want to use in your classification. </a:t>
            </a:r>
          </a:p>
          <a:p>
            <a:pPr>
              <a:buFont typeface="Wingdings" panose="05000000000000000000" pitchFamily="2" charset="2"/>
              <a:buChar char="q"/>
            </a:pPr>
            <a:endParaRPr lang="en-US" altLang="en-US"/>
          </a:p>
          <a:p>
            <a:pPr>
              <a:buFont typeface="Wingdings" panose="05000000000000000000" pitchFamily="2" charset="2"/>
              <a:buChar char="q"/>
            </a:pPr>
            <a:r>
              <a:rPr lang="en-US" altLang="en-US"/>
              <a:t>Can you think of any other criteria by which to classify these shells?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09C1BC2-4D5E-47BB-88CF-1166A3380EF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332082E-1E15-4658-8C09-3BC9E989F1D6}" type="slidenum">
              <a:rPr lang="en-US" altLang="en-US" sz="1400" b="0">
                <a:latin typeface="Arial" panose="020B0604020202020204" pitchFamily="34" charset="0"/>
              </a:rPr>
              <a:pPr eaLnBrk="1" hangingPunct="1"/>
              <a:t>138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84494D2-B543-4CAD-BD9D-DCCB1B9189D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449658C-6A0C-4F3F-B5FA-987A9E6C5BB6}" type="slidenum">
              <a:rPr lang="en-US" altLang="en-US" sz="1400" b="0">
                <a:latin typeface="Arial" panose="020B0604020202020204" pitchFamily="34" charset="0"/>
              </a:rPr>
              <a:pPr algn="r" eaLnBrk="1" hangingPunct="1"/>
              <a:t>138</a:t>
            </a:fld>
            <a:endParaRPr lang="en-US" altLang="en-US" sz="1400" b="0">
              <a:latin typeface="Arial" panose="020B0604020202020204" pitchFamily="34" charset="0"/>
            </a:endParaRPr>
          </a:p>
        </p:txBody>
      </p:sp>
      <p:sp>
        <p:nvSpPr>
          <p:cNvPr id="159748" name="Rectangle 2">
            <a:extLst>
              <a:ext uri="{FF2B5EF4-FFF2-40B4-BE49-F238E27FC236}">
                <a16:creationId xmlns:a16="http://schemas.microsoft.com/office/drawing/2014/main" id="{68A7090A-1BB7-47E7-8FBB-5AEAD1230890}"/>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159749" name="Rectangle 3">
            <a:extLst>
              <a:ext uri="{FF2B5EF4-FFF2-40B4-BE49-F238E27FC236}">
                <a16:creationId xmlns:a16="http://schemas.microsoft.com/office/drawing/2014/main" id="{5636F215-6B82-4F2B-A45E-0EFE8768CE05}"/>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endParaRPr lang="en-US" altLang="en-US"/>
          </a:p>
        </p:txBody>
      </p:sp>
      <p:pic>
        <p:nvPicPr>
          <p:cNvPr id="159750" name="Picture 2">
            <a:extLst>
              <a:ext uri="{FF2B5EF4-FFF2-40B4-BE49-F238E27FC236}">
                <a16:creationId xmlns:a16="http://schemas.microsoft.com/office/drawing/2014/main" id="{D941ED84-CB24-4EAC-9D4A-8BB4EC173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723900"/>
            <a:ext cx="9067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19E7C9B-5D36-467E-B329-23D9B0D1C70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CEF2F61-EF6B-4197-8D07-CB04643502C5}" type="slidenum">
              <a:rPr lang="en-US" altLang="en-US" sz="1400" b="0">
                <a:latin typeface="Arial" panose="020B0604020202020204" pitchFamily="34" charset="0"/>
              </a:rPr>
              <a:pPr eaLnBrk="1" hangingPunct="1"/>
              <a:t>139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D259657-4919-4B2E-A637-18DDA1F7E4E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8598044-303B-4030-9ECC-5D3752634A5E}" type="slidenum">
              <a:rPr lang="en-US" altLang="en-US" sz="1400" b="0">
                <a:latin typeface="Arial" panose="020B0604020202020204" pitchFamily="34" charset="0"/>
              </a:rPr>
              <a:pPr algn="r" eaLnBrk="1" hangingPunct="1"/>
              <a:t>139</a:t>
            </a:fld>
            <a:endParaRPr lang="en-US" altLang="en-US" sz="1400" b="0">
              <a:latin typeface="Arial" panose="020B0604020202020204" pitchFamily="34" charset="0"/>
            </a:endParaRPr>
          </a:p>
        </p:txBody>
      </p:sp>
      <p:sp>
        <p:nvSpPr>
          <p:cNvPr id="160772" name="Rectangle 2">
            <a:extLst>
              <a:ext uri="{FF2B5EF4-FFF2-40B4-BE49-F238E27FC236}">
                <a16:creationId xmlns:a16="http://schemas.microsoft.com/office/drawing/2014/main" id="{53CCE767-6546-4BC2-ACB1-22530A5E506E}"/>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3075" name="Rectangle 3">
            <a:extLst>
              <a:ext uri="{FF2B5EF4-FFF2-40B4-BE49-F238E27FC236}">
                <a16:creationId xmlns:a16="http://schemas.microsoft.com/office/drawing/2014/main" id="{842A37EA-785E-4B38-9200-7C4504E18C0E}"/>
              </a:ext>
            </a:extLst>
          </p:cNvPr>
          <p:cNvSpPr>
            <a:spLocks noGrp="1" noChangeArrowheads="1"/>
          </p:cNvSpPr>
          <p:nvPr>
            <p:ph type="body" idx="1"/>
          </p:nvPr>
        </p:nvSpPr>
        <p:spPr>
          <a:xfrm>
            <a:off x="0" y="609600"/>
            <a:ext cx="9144000" cy="6248400"/>
          </a:xfrm>
          <a:solidFill>
            <a:schemeClr val="bg1"/>
          </a:solidFill>
        </p:spPr>
        <p:txBody>
          <a:bodyPr/>
          <a:lstStyle/>
          <a:p>
            <a:pPr>
              <a:buFont typeface="Wingdings" pitchFamily="2" charset="2"/>
              <a:buChar char="q"/>
              <a:defRPr/>
            </a:pPr>
            <a:r>
              <a:rPr lang="en-US" sz="2300" dirty="0"/>
              <a:t>Pick a characteristic by which to separate the shells into 2 groups. </a:t>
            </a:r>
          </a:p>
          <a:p>
            <a:pPr>
              <a:buFont typeface="Wingdings" pitchFamily="2" charset="2"/>
              <a:buChar char="q"/>
              <a:defRPr/>
            </a:pPr>
            <a:r>
              <a:rPr lang="en-US" sz="2300" dirty="0"/>
              <a:t>Write the two variants of the characteristic on the board. Your goal is to make a tree diagram like the one below: </a:t>
            </a:r>
          </a:p>
          <a:p>
            <a:pPr marL="0" indent="0">
              <a:buFontTx/>
              <a:buNone/>
              <a:defRPr/>
            </a:pPr>
            <a:r>
              <a:rPr lang="en-US" sz="2300" dirty="0"/>
              <a:t> </a:t>
            </a:r>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r>
              <a:rPr lang="en-US" sz="2300" dirty="0"/>
              <a:t>Continue to choose criteria by which to divide your groups, and update your diagram accordingly until each group consists only of shells that are very similar in appearance.  As shown in the figure, you may finish partitioning one group of shells before the other.</a:t>
            </a:r>
          </a:p>
        </p:txBody>
      </p:sp>
      <p:pic>
        <p:nvPicPr>
          <p:cNvPr id="8194" name="Picture 2">
            <a:extLst>
              <a:ext uri="{FF2B5EF4-FFF2-40B4-BE49-F238E27FC236}">
                <a16:creationId xmlns:a16="http://schemas.microsoft.com/office/drawing/2014/main" id="{BA8FE7F3-A396-4CFB-A55D-6132807AC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1905000"/>
            <a:ext cx="3971925"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003E4F4-838C-4C13-BF23-06B07233CCF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5B23261-EF25-47C0-9AC9-712E95FF78A7}" type="slidenum">
              <a:rPr lang="en-US" altLang="en-US" sz="1400" b="0">
                <a:latin typeface="Arial" panose="020B0604020202020204" pitchFamily="34" charset="0"/>
              </a:rPr>
              <a:pPr eaLnBrk="1" hangingPunct="1"/>
              <a:t>14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8874D4A-87B0-4B34-81C3-8B877879FDB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CBBBB45-9FC7-41A8-92E3-BEA4993251E9}" type="slidenum">
              <a:rPr lang="en-US" altLang="en-US" sz="1400" b="0">
                <a:latin typeface="Arial" panose="020B0604020202020204" pitchFamily="34" charset="0"/>
              </a:rPr>
              <a:pPr algn="r" eaLnBrk="1" hangingPunct="1"/>
              <a:t>14</a:t>
            </a:fld>
            <a:endParaRPr lang="en-US" altLang="en-US" sz="1400" b="0">
              <a:latin typeface="Arial" panose="020B0604020202020204" pitchFamily="34" charset="0"/>
            </a:endParaRPr>
          </a:p>
        </p:txBody>
      </p:sp>
      <p:sp>
        <p:nvSpPr>
          <p:cNvPr id="32772" name="Rectangle 2">
            <a:extLst>
              <a:ext uri="{FF2B5EF4-FFF2-40B4-BE49-F238E27FC236}">
                <a16:creationId xmlns:a16="http://schemas.microsoft.com/office/drawing/2014/main" id="{87620666-5BEE-4EE4-94C5-94613672E82F}"/>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22EEA99C-6241-4BE2-8BCB-B71F28C6F399}"/>
              </a:ext>
            </a:extLst>
          </p:cNvPr>
          <p:cNvSpPr>
            <a:spLocks noGrp="1" noChangeArrowheads="1"/>
          </p:cNvSpPr>
          <p:nvPr>
            <p:ph type="body" idx="1"/>
          </p:nvPr>
        </p:nvSpPr>
        <p:spPr>
          <a:xfrm>
            <a:off x="152400" y="533400"/>
            <a:ext cx="8839200" cy="6188075"/>
          </a:xfrm>
          <a:solidFill>
            <a:schemeClr val="bg1"/>
          </a:solidFill>
        </p:spPr>
        <p:txBody>
          <a:bodyPr/>
          <a:lstStyle/>
          <a:p>
            <a:pPr>
              <a:buFont typeface="Wingdings" panose="05000000000000000000" pitchFamily="2" charset="2"/>
              <a:buChar char="q"/>
            </a:pPr>
            <a:r>
              <a:rPr lang="en-US" altLang="en-US" sz="2400"/>
              <a:t>The relative frequency is a useful statistic because it can be used to compare the outcomes of experiments with different numbers of trials.  </a:t>
            </a:r>
          </a:p>
          <a:p>
            <a:pPr>
              <a:buFont typeface="Wingdings" panose="05000000000000000000" pitchFamily="2" charset="2"/>
              <a:buChar char="q"/>
            </a:pPr>
            <a:r>
              <a:rPr lang="en-US" altLang="en-US" sz="2400"/>
              <a:t>For example, suppose Mrs. Brooks’ 5</a:t>
            </a:r>
            <a:r>
              <a:rPr lang="en-US" altLang="en-US" sz="2400" baseline="30000"/>
              <a:t>th</a:t>
            </a:r>
            <a:r>
              <a:rPr lang="en-US" altLang="en-US" sz="2400"/>
              <a:t> grade class has 30 students, and Mrs. Tichnour’s class has 20 students.  </a:t>
            </a:r>
          </a:p>
          <a:p>
            <a:pPr>
              <a:buFont typeface="Wingdings" panose="05000000000000000000" pitchFamily="2" charset="2"/>
              <a:buChar char="q"/>
            </a:pPr>
            <a:r>
              <a:rPr lang="en-US" altLang="en-US" sz="2400"/>
              <a:t>Both classes take the same science exam.  Seven students in Mrs. Brook’s make an A+, while six students in Mrs. Tichnour’s class make an A+.  </a:t>
            </a:r>
          </a:p>
          <a:p>
            <a:pPr>
              <a:buFont typeface="Wingdings" panose="05000000000000000000" pitchFamily="2" charset="2"/>
              <a:buChar char="q"/>
            </a:pPr>
            <a:r>
              <a:rPr lang="en-US" altLang="en-US" sz="2400"/>
              <a:t>However, since Mrs. Tichnour’s class had fewer students than Mrs. Brook’s class, this does not necessarily mean that Mrs. Brooks’ class did better on the exam than Mrs. Tichnour’s class.   </a:t>
            </a:r>
          </a:p>
          <a:p>
            <a:pPr>
              <a:buFont typeface="Wingdings" panose="05000000000000000000" pitchFamily="2" charset="2"/>
              <a:buChar char="q"/>
            </a:pPr>
            <a:r>
              <a:rPr lang="en-US" altLang="en-US" sz="2400" b="1"/>
              <a:t>Q1. </a:t>
            </a:r>
            <a:r>
              <a:rPr lang="en-US" altLang="en-US" sz="2400"/>
              <a:t>Calculate the relative frequency of an A+ in each class.  Which class did better on the exam?  </a:t>
            </a:r>
            <a:r>
              <a:rPr lang="en-US" altLang="en-US" sz="2400" b="1">
                <a:solidFill>
                  <a:srgbClr val="FF0000"/>
                </a:solidFill>
              </a:rPr>
              <a:t>Click for the answer!</a:t>
            </a:r>
            <a:r>
              <a:rPr lang="en-US" altLang="en-US" sz="2400">
                <a:solidFill>
                  <a:srgbClr val="FF0000"/>
                </a:solidFill>
              </a:rPr>
              <a:t>     </a:t>
            </a:r>
          </a:p>
          <a:p>
            <a:pPr>
              <a:buFont typeface="Wingdings" panose="05000000000000000000" pitchFamily="2" charset="2"/>
              <a:buChar char="q"/>
            </a:pPr>
            <a:r>
              <a:rPr lang="en-US" altLang="en-US" sz="2300">
                <a:solidFill>
                  <a:srgbClr val="FF0000"/>
                </a:solidFill>
              </a:rPr>
              <a:t>Mrs. Tichnour’s class did better on the exam, (relative frequency of A+’s of 0.3), compared to Mrs. Brooks’ class (0.233)</a:t>
            </a:r>
          </a:p>
          <a:p>
            <a:pPr>
              <a:buFont typeface="Wingdings" panose="05000000000000000000" pitchFamily="2" charset="2"/>
              <a:buChar char="q"/>
            </a:pP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32FE52A-C9BB-4EFF-87B1-B563117E951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AD04CE2-CB1D-45B9-A88A-9E96C6FFEBF4}" type="slidenum">
              <a:rPr lang="en-US" altLang="en-US" sz="1400" b="0">
                <a:latin typeface="Arial" panose="020B0604020202020204" pitchFamily="34" charset="0"/>
              </a:rPr>
              <a:pPr eaLnBrk="1" hangingPunct="1"/>
              <a:t>140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E58BA2E-46F5-455A-9500-57FCD2C56E2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70C36AC-AD53-4566-B3EB-F8F728CB9467}" type="slidenum">
              <a:rPr lang="en-US" altLang="en-US" sz="1400" b="0">
                <a:latin typeface="Arial" panose="020B0604020202020204" pitchFamily="34" charset="0"/>
              </a:rPr>
              <a:pPr algn="r" eaLnBrk="1" hangingPunct="1"/>
              <a:t>140</a:t>
            </a:fld>
            <a:endParaRPr lang="en-US" altLang="en-US" sz="1400" b="0">
              <a:latin typeface="Arial" panose="020B0604020202020204" pitchFamily="34" charset="0"/>
            </a:endParaRPr>
          </a:p>
        </p:txBody>
      </p:sp>
      <p:sp>
        <p:nvSpPr>
          <p:cNvPr id="161796" name="Rectangle 2">
            <a:extLst>
              <a:ext uri="{FF2B5EF4-FFF2-40B4-BE49-F238E27FC236}">
                <a16:creationId xmlns:a16="http://schemas.microsoft.com/office/drawing/2014/main" id="{8146F914-CD64-40E6-BF4F-060B2A44B9F1}"/>
              </a:ext>
            </a:extLst>
          </p:cNvPr>
          <p:cNvSpPr>
            <a:spLocks noGrp="1" noChangeArrowheads="1"/>
          </p:cNvSpPr>
          <p:nvPr>
            <p:ph type="title"/>
          </p:nvPr>
        </p:nvSpPr>
        <p:spPr>
          <a:xfrm>
            <a:off x="19050" y="0"/>
            <a:ext cx="9124950" cy="520700"/>
          </a:xfrm>
          <a:solidFill>
            <a:srgbClr val="FF0066"/>
          </a:solidFill>
          <a:ln w="38100">
            <a:solidFill>
              <a:schemeClr val="tx1"/>
            </a:solidFill>
            <a:miter lim="800000"/>
            <a:headEnd/>
            <a:tailEnd/>
          </a:ln>
        </p:spPr>
        <p:txBody>
          <a:bodyPr/>
          <a:lstStyle/>
          <a:p>
            <a:r>
              <a:rPr lang="en-US" altLang="en-US" sz="2400" b="1">
                <a:solidFill>
                  <a:schemeClr val="bg1"/>
                </a:solidFill>
              </a:rPr>
              <a:t>Exercise 6: Finding Species</a:t>
            </a:r>
            <a:endParaRPr lang="en-US" altLang="en-US" sz="2400">
              <a:solidFill>
                <a:schemeClr val="bg1"/>
              </a:solidFill>
            </a:endParaRPr>
          </a:p>
        </p:txBody>
      </p:sp>
      <p:sp>
        <p:nvSpPr>
          <p:cNvPr id="3075" name="Rectangle 3">
            <a:extLst>
              <a:ext uri="{FF2B5EF4-FFF2-40B4-BE49-F238E27FC236}">
                <a16:creationId xmlns:a16="http://schemas.microsoft.com/office/drawing/2014/main" id="{0AE62FE6-57AE-426B-B4CE-2138D78FC1A6}"/>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800"/>
              <a:t>It will be helpful if you keep track of the numbers of each shell that you place into each group at each split in your hierarchical diagram, as this will facilitate quick location/identification of shells when discussing this exercise in class.</a:t>
            </a:r>
          </a:p>
          <a:p>
            <a:pPr>
              <a:buFont typeface="Wingdings" panose="05000000000000000000" pitchFamily="2" charset="2"/>
              <a:buChar char="q"/>
            </a:pPr>
            <a:r>
              <a:rPr lang="en-US" altLang="en-US" sz="2800"/>
              <a:t>Label each final group on your diagram with the numbers of the shells that belong to that group.  </a:t>
            </a:r>
          </a:p>
          <a:p>
            <a:pPr>
              <a:buFont typeface="Wingdings" panose="05000000000000000000" pitchFamily="2" charset="2"/>
              <a:buChar char="q"/>
            </a:pPr>
            <a:r>
              <a:rPr lang="en-US" altLang="en-US" sz="2800"/>
              <a:t>Consult the answer sheet on the inside of the lid of Container C to see that each of your groups consists only of shells from the same species.</a:t>
            </a:r>
          </a:p>
          <a:p>
            <a:pPr>
              <a:buFont typeface="Wingdings" panose="05000000000000000000" pitchFamily="2" charset="2"/>
              <a:buChar char="q"/>
            </a:pPr>
            <a:r>
              <a:rPr lang="en-US" altLang="en-US" sz="2800"/>
              <a:t>Repeat this exercise, using the shells in Container D.</a:t>
            </a:r>
          </a:p>
          <a:p>
            <a:pPr>
              <a:buFont typeface="Wingdings" panose="05000000000000000000" pitchFamily="2" charset="2"/>
              <a:buChar char="q"/>
            </a:pPr>
            <a:r>
              <a:rPr lang="en-US" altLang="en-US" sz="2800"/>
              <a:t>To learn more about species concepts: </a:t>
            </a:r>
          </a:p>
          <a:p>
            <a:pPr>
              <a:buFont typeface="Wingdings" panose="05000000000000000000" pitchFamily="2" charset="2"/>
              <a:buChar char="q"/>
            </a:pPr>
            <a:r>
              <a:rPr lang="en-US" altLang="en-US" sz="2800"/>
              <a:t>To go back to the homepage: </a:t>
            </a:r>
          </a:p>
        </p:txBody>
      </p:sp>
      <p:sp>
        <p:nvSpPr>
          <p:cNvPr id="2" name="Action Button: Forward or Next 1">
            <a:hlinkClick r:id="" action="ppaction://hlinkshowjump?jump=nextslide" highlightClick="1"/>
            <a:extLst>
              <a:ext uri="{FF2B5EF4-FFF2-40B4-BE49-F238E27FC236}">
                <a16:creationId xmlns:a16="http://schemas.microsoft.com/office/drawing/2014/main" id="{21F3910F-F290-447E-8B4E-249877E36693}"/>
              </a:ext>
            </a:extLst>
          </p:cNvPr>
          <p:cNvSpPr>
            <a:spLocks noChangeArrowheads="1"/>
          </p:cNvSpPr>
          <p:nvPr/>
        </p:nvSpPr>
        <p:spPr bwMode="auto">
          <a:xfrm>
            <a:off x="6675438" y="5715000"/>
            <a:ext cx="365125" cy="365125"/>
          </a:xfrm>
          <a:prstGeom prst="actionButtonForwardNext">
            <a:avLst/>
          </a:prstGeom>
          <a:solidFill>
            <a:srgbClr val="FF0066"/>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3" name="Action Button: Home 2">
            <a:hlinkClick r:id="rId2" action="ppaction://hlinksldjump" highlightClick="1"/>
            <a:extLst>
              <a:ext uri="{FF2B5EF4-FFF2-40B4-BE49-F238E27FC236}">
                <a16:creationId xmlns:a16="http://schemas.microsoft.com/office/drawing/2014/main" id="{6E8E7D23-EDAB-472A-95FC-AFDBFFE813EB}"/>
              </a:ext>
            </a:extLst>
          </p:cNvPr>
          <p:cNvSpPr/>
          <p:nvPr/>
        </p:nvSpPr>
        <p:spPr bwMode="auto">
          <a:xfrm>
            <a:off x="5106988" y="6245225"/>
            <a:ext cx="365125" cy="365125"/>
          </a:xfrm>
          <a:prstGeom prst="actionButtonHome">
            <a:avLst/>
          </a:prstGeom>
          <a:solidFill>
            <a:schemeClr val="bg1">
              <a:lumMod val="85000"/>
            </a:schemeClr>
          </a:solidFill>
          <a:ln w="9525">
            <a:solidFill>
              <a:schemeClr val="tx1"/>
            </a:solidFill>
            <a:miter lim="800000"/>
            <a:headEnd/>
            <a:tailEnd/>
          </a:ln>
        </p:spPr>
        <p:txBody>
          <a:bodyPr/>
          <a:lstStyle/>
          <a:p>
            <a:pPr algn="ctr">
              <a:defRPr/>
            </a:pP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CF79CB0-9913-40AF-B69E-1858DE65197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CE4FFBB-FC26-4CC3-AF2E-6C012EA5F89E}" type="slidenum">
              <a:rPr lang="en-US" altLang="en-US" sz="1400" b="0">
                <a:latin typeface="Arial" panose="020B0604020202020204" pitchFamily="34" charset="0"/>
              </a:rPr>
              <a:pPr eaLnBrk="1" hangingPunct="1"/>
              <a:t>141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4D159DA-BA92-4B3A-BB68-AEA20D27C3C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138D2E3-63B2-4692-920D-28EFFE9B3CE5}" type="slidenum">
              <a:rPr lang="en-US" altLang="en-US" sz="1400" b="0">
                <a:latin typeface="Arial" panose="020B0604020202020204" pitchFamily="34" charset="0"/>
              </a:rPr>
              <a:pPr algn="r" eaLnBrk="1" hangingPunct="1"/>
              <a:t>141</a:t>
            </a:fld>
            <a:endParaRPr lang="en-US" altLang="en-US" sz="1400" b="0">
              <a:latin typeface="Arial" panose="020B0604020202020204" pitchFamily="34" charset="0"/>
            </a:endParaRPr>
          </a:p>
        </p:txBody>
      </p:sp>
      <p:sp>
        <p:nvSpPr>
          <p:cNvPr id="162820" name="Rectangle 2">
            <a:extLst>
              <a:ext uri="{FF2B5EF4-FFF2-40B4-BE49-F238E27FC236}">
                <a16:creationId xmlns:a16="http://schemas.microsoft.com/office/drawing/2014/main" id="{5CC0CD75-D1DB-4B65-B61F-BDA3C48E5E9D}"/>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84378EC5-15D7-48CB-8081-3144831042F2}"/>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300"/>
              <a:t>In the previous exercise, you played the role of taxonomists, deciding where to draw the line between </a:t>
            </a:r>
            <a:r>
              <a:rPr lang="en-US" altLang="en-US" sz="2300" i="1"/>
              <a:t>species</a:t>
            </a:r>
            <a:r>
              <a:rPr lang="en-US" altLang="en-US" sz="2300"/>
              <a:t> represented by the samples of shells in your containers.  </a:t>
            </a:r>
          </a:p>
          <a:p>
            <a:pPr>
              <a:buFont typeface="Wingdings" panose="05000000000000000000" pitchFamily="2" charset="2"/>
              <a:buChar char="q"/>
            </a:pPr>
            <a:r>
              <a:rPr lang="en-US" altLang="en-US" sz="2300"/>
              <a:t>Many of you may have arrived at different decisions on which shells constituted species in the previous exercise.  </a:t>
            </a:r>
          </a:p>
          <a:p>
            <a:pPr>
              <a:buFont typeface="Wingdings" panose="05000000000000000000" pitchFamily="2" charset="2"/>
              <a:buChar char="q"/>
            </a:pPr>
            <a:r>
              <a:rPr lang="en-US" altLang="en-US" sz="2300"/>
              <a:t>This should illustrate to you a fairly important point:  taxonomy is a human construct.</a:t>
            </a:r>
          </a:p>
          <a:p>
            <a:pPr>
              <a:buFont typeface="Wingdings" panose="05000000000000000000" pitchFamily="2" charset="2"/>
              <a:buChar char="q"/>
            </a:pPr>
            <a:r>
              <a:rPr lang="en-US" altLang="en-US" sz="2300"/>
              <a:t>Of course, some organisms are more closely related to one another than others, but how scientists break them into various taxonomic groups is a way that humans have devised to help organize closely related organisms together in a way that makes sense.  </a:t>
            </a:r>
          </a:p>
          <a:p>
            <a:pPr>
              <a:buFont typeface="Wingdings" panose="05000000000000000000" pitchFamily="2" charset="2"/>
              <a:buChar char="q"/>
            </a:pPr>
            <a:r>
              <a:rPr lang="en-US" altLang="en-US" sz="2300"/>
              <a:t>Defining larger groups (orders, families, classes, phyla/divisions, kingdoms/domains) of organisms that share a common ancestry and traits is a work in progress, and often used as an example of how science is self-correcting, yet what defines a </a:t>
            </a:r>
            <a:r>
              <a:rPr lang="en-US" altLang="en-US" sz="2300" b="1">
                <a:solidFill>
                  <a:srgbClr val="FF0066"/>
                </a:solidFill>
              </a:rPr>
              <a:t>species</a:t>
            </a:r>
            <a:r>
              <a:rPr lang="en-US" altLang="en-US" sz="2300" b="1"/>
              <a:t> </a:t>
            </a:r>
            <a:r>
              <a:rPr lang="en-US" altLang="en-US" sz="2300"/>
              <a:t>is also a major topic of debate.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E30854B-10A8-46B2-8D1A-A4CC45AC0ED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B0BFDA8-9C17-4A0F-BED5-AA79572C5A12}" type="slidenum">
              <a:rPr lang="en-US" altLang="en-US" sz="1400" b="0">
                <a:latin typeface="Arial" panose="020B0604020202020204" pitchFamily="34" charset="0"/>
              </a:rPr>
              <a:pPr eaLnBrk="1" hangingPunct="1"/>
              <a:t>142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167B253-B567-49F4-BE58-0ED2BC995C7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C9C9AD6-2E8C-45E4-BEDD-7A712DF69FC4}" type="slidenum">
              <a:rPr lang="en-US" altLang="en-US" sz="1400" b="0">
                <a:latin typeface="Arial" panose="020B0604020202020204" pitchFamily="34" charset="0"/>
              </a:rPr>
              <a:pPr algn="r" eaLnBrk="1" hangingPunct="1"/>
              <a:t>142</a:t>
            </a:fld>
            <a:endParaRPr lang="en-US" altLang="en-US" sz="1400" b="0">
              <a:latin typeface="Arial" panose="020B0604020202020204" pitchFamily="34" charset="0"/>
            </a:endParaRPr>
          </a:p>
        </p:txBody>
      </p:sp>
      <p:sp>
        <p:nvSpPr>
          <p:cNvPr id="163844" name="Rectangle 2">
            <a:extLst>
              <a:ext uri="{FF2B5EF4-FFF2-40B4-BE49-F238E27FC236}">
                <a16:creationId xmlns:a16="http://schemas.microsoft.com/office/drawing/2014/main" id="{363DA95B-70B9-42EA-825F-6F747348E2D4}"/>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C5BF494E-8086-41F1-9526-B51A3B2E9666}"/>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400"/>
              <a:t>The big question for many biologists is “where </a:t>
            </a:r>
            <a:r>
              <a:rPr lang="en-US" altLang="en-US" sz="2400" b="1" i="1"/>
              <a:t>do</a:t>
            </a:r>
            <a:r>
              <a:rPr lang="en-US" altLang="en-US" sz="2400"/>
              <a:t> we draw the line at what constitutes a species?”  </a:t>
            </a:r>
          </a:p>
          <a:p>
            <a:pPr>
              <a:buFont typeface="Wingdings" panose="05000000000000000000" pitchFamily="2" charset="2"/>
              <a:buChar char="q"/>
            </a:pPr>
            <a:r>
              <a:rPr lang="en-US" altLang="en-US" sz="2400"/>
              <a:t>There are tons of different concepts that have been used in both historical and modern contexts on what defines a “species”.</a:t>
            </a:r>
          </a:p>
          <a:p>
            <a:pPr>
              <a:buFont typeface="Wingdings" panose="05000000000000000000" pitchFamily="2" charset="2"/>
              <a:buChar char="q"/>
            </a:pPr>
            <a:r>
              <a:rPr lang="en-US" altLang="en-US" sz="2400"/>
              <a:t>Taxonomists use all sorts of criteria on dividing species (morphology, ecology, genetics, ability to mate and produce viable offspring etc.).</a:t>
            </a:r>
          </a:p>
          <a:p>
            <a:pPr>
              <a:buFont typeface="Wingdings" panose="05000000000000000000" pitchFamily="2" charset="2"/>
              <a:buChar char="q"/>
            </a:pPr>
            <a:r>
              <a:rPr lang="en-US" altLang="en-US" sz="2400"/>
              <a:t> It often seems, to many biologists, that there are nearly as many different species concepts as there are types of living organisms!  </a:t>
            </a:r>
          </a:p>
          <a:p>
            <a:pPr>
              <a:buFont typeface="Wingdings" panose="05000000000000000000" pitchFamily="2" charset="2"/>
              <a:buChar char="q"/>
            </a:pPr>
            <a:r>
              <a:rPr lang="en-US" altLang="en-US" sz="2400"/>
              <a:t>Ask any two biologists their definition of a species, and you may get very different answers.</a:t>
            </a:r>
          </a:p>
          <a:p>
            <a:pPr>
              <a:buFont typeface="Wingdings" panose="05000000000000000000" pitchFamily="2" charset="2"/>
              <a:buChar char="q"/>
            </a:pPr>
            <a:r>
              <a:rPr lang="en-US" altLang="en-US" sz="2400"/>
              <a:t>On the following slide, you will learn about several different </a:t>
            </a:r>
            <a:r>
              <a:rPr lang="en-US" altLang="en-US" sz="2400" b="1">
                <a:solidFill>
                  <a:srgbClr val="FF0066"/>
                </a:solidFill>
              </a:rPr>
              <a:t>species concepts</a:t>
            </a:r>
            <a:r>
              <a:rPr lang="en-US" altLang="en-US" sz="2400"/>
              <a:t>, as well as different approaches used by taxonomists.</a:t>
            </a: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783C05D-A3C7-4896-BD4C-F3024A3B293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9D89510-167E-40D1-8C3E-15B2E91EDFD5}" type="slidenum">
              <a:rPr lang="en-US" altLang="en-US" sz="1400" b="0">
                <a:latin typeface="Arial" panose="020B0604020202020204" pitchFamily="34" charset="0"/>
              </a:rPr>
              <a:pPr eaLnBrk="1" hangingPunct="1"/>
              <a:t>143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C3D7484-FC4F-4B22-A353-D2F62D1600C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E65C232-FCC2-44FF-A463-9D2C8D4455AB}" type="slidenum">
              <a:rPr lang="en-US" altLang="en-US" sz="1400" b="0">
                <a:latin typeface="Arial" panose="020B0604020202020204" pitchFamily="34" charset="0"/>
              </a:rPr>
              <a:pPr algn="r" eaLnBrk="1" hangingPunct="1"/>
              <a:t>143</a:t>
            </a:fld>
            <a:endParaRPr lang="en-US" altLang="en-US" sz="1400" b="0">
              <a:latin typeface="Arial" panose="020B0604020202020204" pitchFamily="34" charset="0"/>
            </a:endParaRPr>
          </a:p>
        </p:txBody>
      </p:sp>
      <p:sp>
        <p:nvSpPr>
          <p:cNvPr id="164868" name="Rectangle 2">
            <a:extLst>
              <a:ext uri="{FF2B5EF4-FFF2-40B4-BE49-F238E27FC236}">
                <a16:creationId xmlns:a16="http://schemas.microsoft.com/office/drawing/2014/main" id="{EB67E038-1F58-40EF-9CFC-38E54937F4C4}"/>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3EDDF185-45A8-4D96-98D0-3C611728ECD3}"/>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400"/>
              <a:t>Most (though not all) biologists define species using the </a:t>
            </a:r>
            <a:r>
              <a:rPr lang="en-US" altLang="en-US" sz="2400" b="1">
                <a:solidFill>
                  <a:srgbClr val="FF0066"/>
                </a:solidFill>
              </a:rPr>
              <a:t>biological species </a:t>
            </a:r>
            <a:r>
              <a:rPr lang="en-US" altLang="en-US" sz="2400"/>
              <a:t>concept.  </a:t>
            </a:r>
          </a:p>
          <a:p>
            <a:pPr>
              <a:buFont typeface="Wingdings" panose="05000000000000000000" pitchFamily="2" charset="2"/>
              <a:buChar char="q"/>
            </a:pPr>
            <a:r>
              <a:rPr lang="en-US" altLang="en-US" sz="2400"/>
              <a:t>The biological species concept is one of the first more formal definitions of species, and defines a species as consisting of “</a:t>
            </a:r>
            <a:r>
              <a:rPr lang="en-US" altLang="en-US" sz="2400" b="1" i="1">
                <a:solidFill>
                  <a:srgbClr val="FF0066"/>
                </a:solidFill>
              </a:rPr>
              <a:t>a group of interbreeding populations that are reproductively isolated from other such groups</a:t>
            </a:r>
            <a:r>
              <a:rPr lang="en-US" altLang="en-US" sz="2400"/>
              <a:t>” (Mayr, 1942).  </a:t>
            </a:r>
          </a:p>
          <a:p>
            <a:pPr>
              <a:buFont typeface="Wingdings" panose="05000000000000000000" pitchFamily="2" charset="2"/>
              <a:buChar char="q"/>
            </a:pPr>
            <a:r>
              <a:rPr lang="en-US" altLang="en-US" sz="2400"/>
              <a:t>This definition is one of the more commonly used ones for a species, though again, many other biologists define species in different ways.  </a:t>
            </a:r>
          </a:p>
          <a:p>
            <a:pPr>
              <a:buFont typeface="Wingdings" panose="05000000000000000000" pitchFamily="2" charset="2"/>
              <a:buChar char="q"/>
            </a:pPr>
            <a:r>
              <a:rPr lang="en-US" altLang="en-US" sz="2400"/>
              <a:t>However, there are several other major species concepts that are used by other scientists to define a species.  These concepts differ in various ways, but may sometimes agree (though they may often disagree) on when to call two organisms different species.  </a:t>
            </a:r>
          </a:p>
          <a:p>
            <a:pPr>
              <a:buFont typeface="Wingdings" panose="05000000000000000000" pitchFamily="2" charset="2"/>
              <a:buChar char="q"/>
            </a:pPr>
            <a:r>
              <a:rPr lang="en-US" altLang="en-US" sz="2400"/>
              <a:t>A little later, you will learn more about some other major species concepts on your own or in teams.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5669DA2-4D5D-403E-9A1E-0504A7578D2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E2424E6-AA6B-4FC7-BA4F-CEE60422D968}" type="slidenum">
              <a:rPr lang="en-US" altLang="en-US" sz="1400" b="0">
                <a:latin typeface="Arial" panose="020B0604020202020204" pitchFamily="34" charset="0"/>
              </a:rPr>
              <a:pPr eaLnBrk="1" hangingPunct="1"/>
              <a:t>144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50FCCC8-F96F-49F9-8AED-6E9C7FE97B8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309F34F-ED82-4631-BF38-C4FAE61B4EBD}" type="slidenum">
              <a:rPr lang="en-US" altLang="en-US" sz="1400" b="0">
                <a:latin typeface="Arial" panose="020B0604020202020204" pitchFamily="34" charset="0"/>
              </a:rPr>
              <a:pPr algn="r" eaLnBrk="1" hangingPunct="1"/>
              <a:t>144</a:t>
            </a:fld>
            <a:endParaRPr lang="en-US" altLang="en-US" sz="1400" b="0">
              <a:latin typeface="Arial" panose="020B0604020202020204" pitchFamily="34" charset="0"/>
            </a:endParaRPr>
          </a:p>
        </p:txBody>
      </p:sp>
      <p:sp>
        <p:nvSpPr>
          <p:cNvPr id="165892" name="Rectangle 2">
            <a:extLst>
              <a:ext uri="{FF2B5EF4-FFF2-40B4-BE49-F238E27FC236}">
                <a16:creationId xmlns:a16="http://schemas.microsoft.com/office/drawing/2014/main" id="{4AE2257E-C213-47C2-AA39-933218821DCB}"/>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7289CD49-0909-41D3-AB79-0567A445909B}"/>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a:t>How taxonomists classify organisms into species usually falls somewhere between two opposite ends of a spectrum of “</a:t>
            </a:r>
            <a:r>
              <a:rPr lang="en-US" altLang="en-US" b="1">
                <a:solidFill>
                  <a:srgbClr val="FF0066"/>
                </a:solidFill>
              </a:rPr>
              <a:t>lumpers</a:t>
            </a:r>
            <a:r>
              <a:rPr lang="en-US" altLang="en-US"/>
              <a:t>” and “</a:t>
            </a:r>
            <a:r>
              <a:rPr lang="en-US" altLang="en-US" b="1">
                <a:solidFill>
                  <a:srgbClr val="FF0066"/>
                </a:solidFill>
              </a:rPr>
              <a:t>splitters</a:t>
            </a:r>
            <a:r>
              <a:rPr lang="en-US" altLang="en-US"/>
              <a:t>”.  </a:t>
            </a:r>
          </a:p>
          <a:p>
            <a:pPr>
              <a:buFont typeface="Wingdings" panose="05000000000000000000" pitchFamily="2" charset="2"/>
              <a:buChar char="q"/>
            </a:pPr>
            <a:r>
              <a:rPr lang="en-US" altLang="en-US"/>
              <a:t>A “</a:t>
            </a:r>
            <a:r>
              <a:rPr lang="en-US" altLang="en-US" b="1">
                <a:solidFill>
                  <a:srgbClr val="FF0066"/>
                </a:solidFill>
              </a:rPr>
              <a:t>lumper</a:t>
            </a:r>
            <a:r>
              <a:rPr lang="en-US" altLang="en-US"/>
              <a:t>” would be a taxonomist that groups (lumps) together lots of different organisms in the same species on the basis of several broad similarities that they view as being important characteristics that defines the species.  </a:t>
            </a:r>
          </a:p>
          <a:p>
            <a:pPr>
              <a:buFont typeface="Wingdings" panose="05000000000000000000" pitchFamily="2" charset="2"/>
              <a:buChar char="q"/>
            </a:pPr>
            <a:r>
              <a:rPr lang="en-US" altLang="en-US"/>
              <a:t>“Lumpers” generally view species as biological units that may display a </a:t>
            </a:r>
            <a:r>
              <a:rPr lang="en-US" altLang="en-US" b="1"/>
              <a:t>very broad range of inter-individual variation</a:t>
            </a:r>
            <a:r>
              <a:rPr lang="en-US" altLang="en-US"/>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31CA4F1-E1FD-4B63-99BA-C2706756F57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4EBB901-6E58-4803-B78B-5D405D5FF5FC}" type="slidenum">
              <a:rPr lang="en-US" altLang="en-US" sz="1400" b="0">
                <a:latin typeface="Arial" panose="020B0604020202020204" pitchFamily="34" charset="0"/>
              </a:rPr>
              <a:pPr eaLnBrk="1" hangingPunct="1"/>
              <a:t>145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5FC3C22-8856-4026-8E4B-4C81481D252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5692AFC-DE6E-45C4-B0DA-D7408DCFD912}" type="slidenum">
              <a:rPr lang="en-US" altLang="en-US" sz="1400" b="0">
                <a:latin typeface="Arial" panose="020B0604020202020204" pitchFamily="34" charset="0"/>
              </a:rPr>
              <a:pPr algn="r" eaLnBrk="1" hangingPunct="1"/>
              <a:t>145</a:t>
            </a:fld>
            <a:endParaRPr lang="en-US" altLang="en-US" sz="1400" b="0">
              <a:latin typeface="Arial" panose="020B0604020202020204" pitchFamily="34" charset="0"/>
            </a:endParaRPr>
          </a:p>
        </p:txBody>
      </p:sp>
      <p:sp>
        <p:nvSpPr>
          <p:cNvPr id="166916" name="Rectangle 2">
            <a:extLst>
              <a:ext uri="{FF2B5EF4-FFF2-40B4-BE49-F238E27FC236}">
                <a16:creationId xmlns:a16="http://schemas.microsoft.com/office/drawing/2014/main" id="{861867F7-2F1B-4E66-A41E-ADD9FB803C32}"/>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39D3EB53-0568-47B6-B47C-7152FA6BC5D6}"/>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a:t>On the other hand, a taxonomist who separates organisms into separate species on the basis of lots and lots of smaller details would be known as a “</a:t>
            </a:r>
            <a:r>
              <a:rPr lang="en-US" altLang="en-US" b="1">
                <a:solidFill>
                  <a:srgbClr val="FF0066"/>
                </a:solidFill>
              </a:rPr>
              <a:t>splitter</a:t>
            </a:r>
            <a:r>
              <a:rPr lang="en-US" altLang="en-US"/>
              <a:t>”.  </a:t>
            </a:r>
          </a:p>
          <a:p>
            <a:pPr>
              <a:buFont typeface="Wingdings" panose="05000000000000000000" pitchFamily="2" charset="2"/>
              <a:buChar char="q"/>
            </a:pPr>
            <a:r>
              <a:rPr lang="en-US" altLang="en-US"/>
              <a:t>Splitters generally take the following views:</a:t>
            </a:r>
          </a:p>
          <a:p>
            <a:pPr lvl="1">
              <a:buFont typeface="Wingdings" panose="05000000000000000000" pitchFamily="2" charset="2"/>
              <a:buChar char="q"/>
            </a:pPr>
            <a:r>
              <a:rPr lang="en-US" altLang="en-US"/>
              <a:t>Species may </a:t>
            </a:r>
            <a:r>
              <a:rPr lang="en-US" altLang="en-US" b="1"/>
              <a:t>display some important degree of inter-individual variation</a:t>
            </a:r>
            <a:r>
              <a:rPr lang="en-US" altLang="en-US"/>
              <a:t>.</a:t>
            </a:r>
          </a:p>
          <a:p>
            <a:pPr lvl="1">
              <a:buFont typeface="Wingdings" panose="05000000000000000000" pitchFamily="2" charset="2"/>
              <a:buChar char="q"/>
            </a:pPr>
            <a:r>
              <a:rPr lang="en-US" altLang="en-US"/>
              <a:t>However, species are biological entities that </a:t>
            </a:r>
            <a:r>
              <a:rPr lang="en-US" altLang="en-US" b="1"/>
              <a:t>display a lot of </a:t>
            </a:r>
            <a:r>
              <a:rPr lang="en-US" altLang="en-US"/>
              <a:t>important (though often miniscule) </a:t>
            </a:r>
            <a:r>
              <a:rPr lang="en-US" altLang="en-US" b="1"/>
              <a:t>highly-conserved traits</a:t>
            </a:r>
            <a:r>
              <a:rPr lang="en-US" altLang="en-US"/>
              <a:t>.</a:t>
            </a:r>
          </a:p>
          <a:p>
            <a:pPr lvl="1">
              <a:buFont typeface="Wingdings" panose="05000000000000000000" pitchFamily="2" charset="2"/>
              <a:buChar char="q"/>
            </a:pPr>
            <a:r>
              <a:rPr lang="en-US" altLang="en-US"/>
              <a:t>Substantial variation beyond those highly-conserved traits is worthy of giving other organisms their own formal species names.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CA9CBA6-EFCE-4715-AA98-AE6F897325B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46D7F02-D4F0-49AF-B63B-4976B3834FB2}" type="slidenum">
              <a:rPr lang="en-US" altLang="en-US" sz="1400" b="0">
                <a:latin typeface="Arial" panose="020B0604020202020204" pitchFamily="34" charset="0"/>
              </a:rPr>
              <a:pPr eaLnBrk="1" hangingPunct="1"/>
              <a:t>146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944C3F2-C7C0-404B-B4BA-8C5E3115882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3100B6D-65C4-4461-B8F1-97CBC0EB5D64}" type="slidenum">
              <a:rPr lang="en-US" altLang="en-US" sz="1400" b="0">
                <a:latin typeface="Arial" panose="020B0604020202020204" pitchFamily="34" charset="0"/>
              </a:rPr>
              <a:pPr algn="r" eaLnBrk="1" hangingPunct="1"/>
              <a:t>146</a:t>
            </a:fld>
            <a:endParaRPr lang="en-US" altLang="en-US" sz="1400" b="0">
              <a:latin typeface="Arial" panose="020B0604020202020204" pitchFamily="34" charset="0"/>
            </a:endParaRPr>
          </a:p>
        </p:txBody>
      </p:sp>
      <p:sp>
        <p:nvSpPr>
          <p:cNvPr id="167940" name="Rectangle 2">
            <a:extLst>
              <a:ext uri="{FF2B5EF4-FFF2-40B4-BE49-F238E27FC236}">
                <a16:creationId xmlns:a16="http://schemas.microsoft.com/office/drawing/2014/main" id="{A4632C6B-7DBE-4EC3-883E-26FB5795623A}"/>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F71F78B4-79B0-4B68-A202-810ABDF92AE1}"/>
              </a:ext>
            </a:extLst>
          </p:cNvPr>
          <p:cNvSpPr>
            <a:spLocks noGrp="1" noChangeArrowheads="1"/>
          </p:cNvSpPr>
          <p:nvPr>
            <p:ph type="body" idx="1"/>
          </p:nvPr>
        </p:nvSpPr>
        <p:spPr>
          <a:xfrm>
            <a:off x="0" y="609600"/>
            <a:ext cx="9144000" cy="6248400"/>
          </a:xfrm>
          <a:solidFill>
            <a:schemeClr val="bg1"/>
          </a:solidFill>
        </p:spPr>
        <p:txBody>
          <a:bodyPr/>
          <a:lstStyle/>
          <a:p>
            <a:pPr>
              <a:buFont typeface="Wingdings" pitchFamily="2" charset="2"/>
              <a:buChar char="q"/>
              <a:defRPr/>
            </a:pPr>
            <a:r>
              <a:rPr lang="en-US" sz="2800" dirty="0"/>
              <a:t>Lumping and splitting can both be viewed as having value in different ways, but both “schools of thought” in taxonomy have drawn some criticism.  </a:t>
            </a:r>
          </a:p>
          <a:p>
            <a:pPr>
              <a:buFont typeface="Wingdings" pitchFamily="2" charset="2"/>
              <a:buChar char="q"/>
              <a:defRPr/>
            </a:pPr>
            <a:r>
              <a:rPr lang="en-US" sz="2800" dirty="0"/>
              <a:t>A quote from George Simpson, a famous paleontologist (a scientist that studies fossils) once provided the following tongue-in-cheek definitions of both:  </a:t>
            </a:r>
          </a:p>
          <a:p>
            <a:pPr>
              <a:defRPr/>
            </a:pPr>
            <a:endParaRPr lang="en-US" sz="2800" dirty="0"/>
          </a:p>
          <a:p>
            <a:pPr marL="0" indent="0" algn="ctr">
              <a:buFontTx/>
              <a:buNone/>
              <a:defRPr/>
            </a:pPr>
            <a:r>
              <a:rPr lang="en-US" sz="2400" b="1" i="1" dirty="0">
                <a:solidFill>
                  <a:srgbClr val="FF0066"/>
                </a:solidFill>
              </a:rPr>
              <a:t>"Splitters see very small, highly differentiated units – their critics say that if they can tell two animals apart, they place them in different genera … and if they cannot tell them apart, they place them in different species. … </a:t>
            </a:r>
            <a:r>
              <a:rPr lang="en-US" sz="2400" b="1" i="1" dirty="0" err="1">
                <a:solidFill>
                  <a:srgbClr val="FF0066"/>
                </a:solidFill>
              </a:rPr>
              <a:t>Lumpers</a:t>
            </a:r>
            <a:r>
              <a:rPr lang="en-US" sz="2400" b="1" i="1" dirty="0">
                <a:solidFill>
                  <a:srgbClr val="FF0066"/>
                </a:solidFill>
              </a:rPr>
              <a:t>, on the other hand, see only large units – their critics say that if a carnivore is neither a dog nor a bear, they call it a cat."</a:t>
            </a:r>
            <a:endParaRPr lang="en-US" sz="2400" b="1" dirty="0">
              <a:solidFill>
                <a:srgbClr val="FF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A5531C2-0917-4C1C-8AF0-9E789079292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3AF7272-B8A0-49B9-8EE1-993225AF77E8}" type="slidenum">
              <a:rPr lang="en-US" altLang="en-US" sz="1400" b="0">
                <a:latin typeface="Arial" panose="020B0604020202020204" pitchFamily="34" charset="0"/>
              </a:rPr>
              <a:pPr eaLnBrk="1" hangingPunct="1"/>
              <a:t>147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1F2F7A4-CDEE-439F-B2AF-0B65B9D439B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6706957-4C8D-4CAE-A7F5-936BF7FD1A6E}" type="slidenum">
              <a:rPr lang="en-US" altLang="en-US" sz="1400" b="0">
                <a:latin typeface="Arial" panose="020B0604020202020204" pitchFamily="34" charset="0"/>
              </a:rPr>
              <a:pPr algn="r" eaLnBrk="1" hangingPunct="1"/>
              <a:t>147</a:t>
            </a:fld>
            <a:endParaRPr lang="en-US" altLang="en-US" sz="1400" b="0">
              <a:latin typeface="Arial" panose="020B0604020202020204" pitchFamily="34" charset="0"/>
            </a:endParaRPr>
          </a:p>
        </p:txBody>
      </p:sp>
      <p:sp>
        <p:nvSpPr>
          <p:cNvPr id="168964" name="Rectangle 2">
            <a:extLst>
              <a:ext uri="{FF2B5EF4-FFF2-40B4-BE49-F238E27FC236}">
                <a16:creationId xmlns:a16="http://schemas.microsoft.com/office/drawing/2014/main" id="{D54C2BDD-9E06-432B-9D0B-7E5B9DF837A1}"/>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C149388D-1E6D-463C-915F-A9DD4CEB4C02}"/>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600"/>
              <a:t>On the following slides, you will play the role of taxonomists, using images of several groups of organisms, many of which you might even see here in Tennessee!  </a:t>
            </a:r>
          </a:p>
          <a:p>
            <a:pPr>
              <a:buFont typeface="Wingdings" panose="05000000000000000000" pitchFamily="2" charset="2"/>
              <a:buChar char="q"/>
            </a:pPr>
            <a:r>
              <a:rPr lang="en-US" altLang="en-US" sz="2600"/>
              <a:t>You should work through these groups of organisms in order:</a:t>
            </a:r>
          </a:p>
          <a:p>
            <a:pPr lvl="1">
              <a:buFont typeface="Wingdings" panose="05000000000000000000" pitchFamily="2" charset="2"/>
              <a:buChar char="q"/>
            </a:pPr>
            <a:r>
              <a:rPr lang="en-US" altLang="en-US" sz="2300"/>
              <a:t>First, you will look at salamanders in the genus </a:t>
            </a:r>
            <a:r>
              <a:rPr lang="en-US" altLang="en-US" sz="2300" i="1"/>
              <a:t>Ambystoma</a:t>
            </a:r>
            <a:r>
              <a:rPr lang="en-US" altLang="en-US" sz="2300"/>
              <a:t>.</a:t>
            </a:r>
          </a:p>
          <a:p>
            <a:pPr lvl="1">
              <a:buFont typeface="Wingdings" panose="05000000000000000000" pitchFamily="2" charset="2"/>
              <a:buChar char="q"/>
            </a:pPr>
            <a:r>
              <a:rPr lang="en-US" altLang="en-US" sz="2300"/>
              <a:t>Next, you will examine lady beetles (ladybugs) in the family Coccinellidae.</a:t>
            </a:r>
          </a:p>
          <a:p>
            <a:pPr lvl="1">
              <a:buFont typeface="Wingdings" panose="05000000000000000000" pitchFamily="2" charset="2"/>
              <a:buChar char="q"/>
            </a:pPr>
            <a:r>
              <a:rPr lang="en-US" altLang="en-US" sz="2300"/>
              <a:t>Finally, you will examine spiders in the genus </a:t>
            </a:r>
            <a:r>
              <a:rPr lang="en-US" altLang="en-US" sz="2300" i="1"/>
              <a:t>Agelenopsis</a:t>
            </a:r>
            <a:r>
              <a:rPr lang="en-US" altLang="en-US" sz="2300"/>
              <a:t>. </a:t>
            </a:r>
            <a:r>
              <a:rPr lang="en-US" altLang="en-US" sz="2300" b="1"/>
              <a:t>NOTE:</a:t>
            </a:r>
            <a:r>
              <a:rPr lang="en-US" altLang="en-US" sz="2300"/>
              <a:t> Since spiders often exhibit </a:t>
            </a:r>
            <a:r>
              <a:rPr lang="en-US" altLang="en-US" sz="2300" b="1"/>
              <a:t>sexual dimorphism</a:t>
            </a:r>
            <a:r>
              <a:rPr lang="en-US" altLang="en-US" sz="2300"/>
              <a:t>, the images of the spiders in this exercise are females only.</a:t>
            </a:r>
          </a:p>
          <a:p>
            <a:pPr>
              <a:buFont typeface="Wingdings" panose="05000000000000000000" pitchFamily="2" charset="2"/>
              <a:buChar char="q"/>
            </a:pPr>
            <a:r>
              <a:rPr lang="en-US" altLang="en-US" sz="2600" b="1"/>
              <a:t>ALSO NOTE:</a:t>
            </a:r>
            <a:r>
              <a:rPr lang="en-US" altLang="en-US" sz="2600"/>
              <a:t> The slides with organism identities are found after each of the picture slides, so don’t click past a set of images until all students have decided how many species they think are present in that set of images!</a:t>
            </a:r>
            <a:endParaRPr lang="en-US" altLang="en-US" sz="2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8F03E81-F7D1-4F98-B9D0-24B5410CA38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FF2F270-2AEE-4502-BA4E-96695342D789}" type="slidenum">
              <a:rPr lang="en-US" altLang="en-US" sz="1400" b="0">
                <a:latin typeface="Arial" panose="020B0604020202020204" pitchFamily="34" charset="0"/>
              </a:rPr>
              <a:pPr eaLnBrk="1" hangingPunct="1"/>
              <a:t>148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47E4E2A-E030-4CEB-9686-3F6886AE7A0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F4A6666-24F5-4A14-8241-76C32675410C}" type="slidenum">
              <a:rPr lang="en-US" altLang="en-US" sz="1400" b="0">
                <a:latin typeface="Arial" panose="020B0604020202020204" pitchFamily="34" charset="0"/>
              </a:rPr>
              <a:pPr algn="r" eaLnBrk="1" hangingPunct="1"/>
              <a:t>148</a:t>
            </a:fld>
            <a:endParaRPr lang="en-US" altLang="en-US" sz="1400" b="0">
              <a:latin typeface="Arial" panose="020B0604020202020204" pitchFamily="34" charset="0"/>
            </a:endParaRPr>
          </a:p>
        </p:txBody>
      </p:sp>
      <p:sp>
        <p:nvSpPr>
          <p:cNvPr id="169988" name="Rectangle 2">
            <a:extLst>
              <a:ext uri="{FF2B5EF4-FFF2-40B4-BE49-F238E27FC236}">
                <a16:creationId xmlns:a16="http://schemas.microsoft.com/office/drawing/2014/main" id="{7DF5852E-E94A-43E4-A57F-6F55147EEA03}"/>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54249A0A-56CA-4824-9B34-22031E808800}"/>
              </a:ext>
            </a:extLst>
          </p:cNvPr>
          <p:cNvSpPr>
            <a:spLocks noGrp="1" noChangeArrowheads="1"/>
          </p:cNvSpPr>
          <p:nvPr>
            <p:ph type="body" idx="1"/>
          </p:nvPr>
        </p:nvSpPr>
        <p:spPr>
          <a:xfrm>
            <a:off x="-28575" y="646113"/>
            <a:ext cx="9144000" cy="6188075"/>
          </a:xfrm>
          <a:solidFill>
            <a:schemeClr val="bg1"/>
          </a:solidFill>
        </p:spPr>
        <p:txBody>
          <a:bodyPr/>
          <a:lstStyle/>
          <a:p>
            <a:pPr>
              <a:buFont typeface="Wingdings" panose="05000000000000000000" pitchFamily="2" charset="2"/>
              <a:buChar char="q"/>
            </a:pPr>
            <a:r>
              <a:rPr lang="en-US" altLang="en-US" sz="2500"/>
              <a:t>For this exercise, you should work in groups of 3-4.</a:t>
            </a:r>
          </a:p>
          <a:p>
            <a:pPr>
              <a:buFont typeface="Wingdings" panose="05000000000000000000" pitchFamily="2" charset="2"/>
              <a:buChar char="q"/>
            </a:pPr>
            <a:r>
              <a:rPr lang="en-US" altLang="en-US" sz="2500"/>
              <a:t>For each group of organisms, examine the numbered pictures of individuals in that group.</a:t>
            </a:r>
          </a:p>
          <a:p>
            <a:pPr>
              <a:buFont typeface="Wingdings" panose="05000000000000000000" pitchFamily="2" charset="2"/>
              <a:buChar char="q"/>
            </a:pPr>
            <a:r>
              <a:rPr lang="en-US" altLang="en-US" sz="2500"/>
              <a:t>Discuss with your teammates the visible characteristics of the individuals, and see if you can come to a consensus decision on how many species are represented by that group of images.</a:t>
            </a:r>
          </a:p>
          <a:p>
            <a:pPr>
              <a:buFont typeface="Wingdings" panose="05000000000000000000" pitchFamily="2" charset="2"/>
              <a:buChar char="q"/>
            </a:pPr>
            <a:r>
              <a:rPr lang="en-US" altLang="en-US" sz="2500"/>
              <a:t>You may find it helpful to draw hierarchical tree diagrams as you did in the previous exercise to help you keep track of traits that you used to separate the organisms into species.</a:t>
            </a:r>
          </a:p>
          <a:p>
            <a:pPr>
              <a:buFont typeface="Wingdings" panose="05000000000000000000" pitchFamily="2" charset="2"/>
              <a:buChar char="q"/>
            </a:pPr>
            <a:r>
              <a:rPr lang="en-US" altLang="en-US" sz="2500"/>
              <a:t>After the entire class is finished sorting a particular group into species, get your teacher, or a scribe from your team, to write on the board how many species you think is in that group.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24AB5E7-F6E7-41C8-9418-9FBD281E84D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12F4666-995B-4D46-BF84-75B7B5062445}" type="slidenum">
              <a:rPr lang="en-US" altLang="en-US" sz="1400" b="0">
                <a:latin typeface="Arial" panose="020B0604020202020204" pitchFamily="34" charset="0"/>
              </a:rPr>
              <a:pPr eaLnBrk="1" hangingPunct="1"/>
              <a:t>149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716269A-6087-41BB-BB1E-E3C6EA2D544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C455EC9-CB7C-458E-89BE-60666CB7A2B6}" type="slidenum">
              <a:rPr lang="en-US" altLang="en-US" sz="1400" b="0">
                <a:latin typeface="Arial" panose="020B0604020202020204" pitchFamily="34" charset="0"/>
              </a:rPr>
              <a:pPr algn="r" eaLnBrk="1" hangingPunct="1"/>
              <a:t>149</a:t>
            </a:fld>
            <a:endParaRPr lang="en-US" altLang="en-US" sz="1400" b="0">
              <a:latin typeface="Arial" panose="020B0604020202020204" pitchFamily="34" charset="0"/>
            </a:endParaRPr>
          </a:p>
        </p:txBody>
      </p:sp>
      <p:sp>
        <p:nvSpPr>
          <p:cNvPr id="171012" name="Rectangle 2">
            <a:extLst>
              <a:ext uri="{FF2B5EF4-FFF2-40B4-BE49-F238E27FC236}">
                <a16:creationId xmlns:a16="http://schemas.microsoft.com/office/drawing/2014/main" id="{9896F025-50A0-4ADB-84F2-0A9E3F1CC39C}"/>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171013" name="Rectangle 3">
            <a:extLst>
              <a:ext uri="{FF2B5EF4-FFF2-40B4-BE49-F238E27FC236}">
                <a16:creationId xmlns:a16="http://schemas.microsoft.com/office/drawing/2014/main" id="{A80478F1-7263-4402-96B3-3F0ECF2C2A32}"/>
              </a:ext>
            </a:extLst>
          </p:cNvPr>
          <p:cNvSpPr>
            <a:spLocks noGrp="1" noChangeArrowheads="1"/>
          </p:cNvSpPr>
          <p:nvPr>
            <p:ph type="body" idx="1"/>
          </p:nvPr>
        </p:nvSpPr>
        <p:spPr>
          <a:xfrm>
            <a:off x="-28575" y="646113"/>
            <a:ext cx="9144000" cy="6188075"/>
          </a:xfrm>
          <a:solidFill>
            <a:schemeClr val="bg1"/>
          </a:solidFill>
        </p:spPr>
        <p:txBody>
          <a:bodyPr/>
          <a:lstStyle/>
          <a:p>
            <a:pPr>
              <a:buFont typeface="Wingdings" panose="05000000000000000000" pitchFamily="2" charset="2"/>
              <a:buChar char="q"/>
            </a:pPr>
            <a:endParaRPr lang="en-US" altLang="en-US" sz="2500"/>
          </a:p>
        </p:txBody>
      </p:sp>
      <p:pic>
        <p:nvPicPr>
          <p:cNvPr id="171014" name="Picture 6">
            <a:extLst>
              <a:ext uri="{FF2B5EF4-FFF2-40B4-BE49-F238E27FC236}">
                <a16:creationId xmlns:a16="http://schemas.microsoft.com/office/drawing/2014/main" id="{CCA100BD-8355-40FE-80D0-E7DA1ECFC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561975"/>
            <a:ext cx="866775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32BC76C-7CDE-498F-AEFB-41834CD50D7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477D1A5-EEB2-4935-8E10-20D59D7AE4FA}" type="slidenum">
              <a:rPr lang="en-US" altLang="en-US" sz="1400" b="0">
                <a:latin typeface="Arial" panose="020B0604020202020204" pitchFamily="34" charset="0"/>
              </a:rPr>
              <a:pPr eaLnBrk="1" hangingPunct="1"/>
              <a:t>15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A6A1B28-0CA0-45A4-B52B-CC015F4F5DD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C3E19E9-745C-4592-9E87-11FDF45B09AD}" type="slidenum">
              <a:rPr lang="en-US" altLang="en-US" sz="1400" b="0">
                <a:latin typeface="Arial" panose="020B0604020202020204" pitchFamily="34" charset="0"/>
              </a:rPr>
              <a:pPr algn="r" eaLnBrk="1" hangingPunct="1"/>
              <a:t>15</a:t>
            </a:fld>
            <a:endParaRPr lang="en-US" altLang="en-US" sz="1400" b="0">
              <a:latin typeface="Arial" panose="020B0604020202020204" pitchFamily="34" charset="0"/>
            </a:endParaRPr>
          </a:p>
        </p:txBody>
      </p:sp>
      <p:sp>
        <p:nvSpPr>
          <p:cNvPr id="33796" name="Rectangle 2">
            <a:extLst>
              <a:ext uri="{FF2B5EF4-FFF2-40B4-BE49-F238E27FC236}">
                <a16:creationId xmlns:a16="http://schemas.microsoft.com/office/drawing/2014/main" id="{A9A9651B-D7E8-487C-A415-8C0FB37527AE}"/>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FB1688B4-1862-4AA8-A550-800519B3CEBA}"/>
              </a:ext>
            </a:extLst>
          </p:cNvPr>
          <p:cNvSpPr>
            <a:spLocks noGrp="1" noChangeArrowheads="1"/>
          </p:cNvSpPr>
          <p:nvPr>
            <p:ph type="body" idx="1"/>
          </p:nvPr>
        </p:nvSpPr>
        <p:spPr>
          <a:xfrm>
            <a:off x="152400" y="533400"/>
            <a:ext cx="8839200" cy="6188075"/>
          </a:xfrm>
          <a:solidFill>
            <a:schemeClr val="bg1"/>
          </a:solidFill>
        </p:spPr>
        <p:txBody>
          <a:bodyPr/>
          <a:lstStyle/>
          <a:p>
            <a:pPr>
              <a:buFont typeface="Wingdings" panose="05000000000000000000" pitchFamily="2" charset="2"/>
              <a:buChar char="q"/>
            </a:pPr>
            <a:r>
              <a:rPr lang="en-US" altLang="en-US" sz="2300" b="1"/>
              <a:t>Q2. </a:t>
            </a:r>
            <a:r>
              <a:rPr lang="en-US" altLang="en-US" sz="2300"/>
              <a:t>Which trait(s) yielded the most successes?  Are the traits with more successes necessarily the best ones to use when identifying leaves?  Why or why not?  How could we change the game to make the number of successes that belong to a trait a better measure of how effectively a trait can be used to identify leaves?    </a:t>
            </a:r>
            <a:r>
              <a:rPr lang="en-US" altLang="en-US" sz="2300" b="1">
                <a:solidFill>
                  <a:srgbClr val="FF0000"/>
                </a:solidFill>
              </a:rPr>
              <a:t>Click for the answer!</a:t>
            </a:r>
          </a:p>
          <a:p>
            <a:pPr>
              <a:buFont typeface="Wingdings" panose="05000000000000000000" pitchFamily="2" charset="2"/>
              <a:buChar char="q"/>
            </a:pPr>
            <a:r>
              <a:rPr lang="en-US" altLang="en-US" sz="2300">
                <a:solidFill>
                  <a:srgbClr val="FF0000"/>
                </a:solidFill>
              </a:rPr>
              <a:t>The traits with the most successes are not necessarily the best ones to use when identifying leaves.  </a:t>
            </a:r>
          </a:p>
          <a:p>
            <a:pPr>
              <a:buFont typeface="Wingdings" panose="05000000000000000000" pitchFamily="2" charset="2"/>
              <a:buChar char="q"/>
            </a:pPr>
            <a:r>
              <a:rPr lang="en-US" altLang="en-US" sz="2300">
                <a:solidFill>
                  <a:srgbClr val="FF0000"/>
                </a:solidFill>
              </a:rPr>
              <a:t>For example, these traits may have yielded more successes because they were more often employed, or it could be that some traits work well for certain people but less well for others.  </a:t>
            </a:r>
          </a:p>
          <a:p>
            <a:pPr>
              <a:buFont typeface="Wingdings" panose="05000000000000000000" pitchFamily="2" charset="2"/>
              <a:buChar char="q"/>
            </a:pPr>
            <a:r>
              <a:rPr lang="en-US" altLang="en-US" sz="2300">
                <a:solidFill>
                  <a:srgbClr val="FF0000"/>
                </a:solidFill>
              </a:rPr>
              <a:t>There are many ways that we could alter the game to make the number of successes a better measure of how effectively a trait can be used to identify a leaf.  If instead we assigned each trait to an equal number of students then the number of successes that each trait yielded would be a better measure of how effective the trait can be used to identify leaves.</a:t>
            </a: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F55D21A-1F64-442A-B8A6-0F0647E6A86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A530282-147C-403A-A459-BC092947D24C}" type="slidenum">
              <a:rPr lang="en-US" altLang="en-US" sz="1400" b="0">
                <a:latin typeface="Arial" panose="020B0604020202020204" pitchFamily="34" charset="0"/>
              </a:rPr>
              <a:pPr eaLnBrk="1" hangingPunct="1"/>
              <a:t>150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35A2049-62F8-454B-9145-016A6F49BCD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93E7631-B70A-4DE0-A5D0-25DA2980D9D4}" type="slidenum">
              <a:rPr lang="en-US" altLang="en-US" sz="1400" b="0">
                <a:latin typeface="Arial" panose="020B0604020202020204" pitchFamily="34" charset="0"/>
              </a:rPr>
              <a:pPr algn="r" eaLnBrk="1" hangingPunct="1"/>
              <a:t>150</a:t>
            </a:fld>
            <a:endParaRPr lang="en-US" altLang="en-US" sz="1400" b="0">
              <a:latin typeface="Arial" panose="020B0604020202020204" pitchFamily="34" charset="0"/>
            </a:endParaRPr>
          </a:p>
        </p:txBody>
      </p:sp>
      <p:sp>
        <p:nvSpPr>
          <p:cNvPr id="172036" name="Rectangle 2">
            <a:extLst>
              <a:ext uri="{FF2B5EF4-FFF2-40B4-BE49-F238E27FC236}">
                <a16:creationId xmlns:a16="http://schemas.microsoft.com/office/drawing/2014/main" id="{0384DD56-5916-4302-9C6F-2B18619EA99F}"/>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95BAA931-73B5-4B19-BB61-3BC1E97394D0}"/>
              </a:ext>
            </a:extLst>
          </p:cNvPr>
          <p:cNvSpPr>
            <a:spLocks noGrp="1" noChangeArrowheads="1"/>
          </p:cNvSpPr>
          <p:nvPr>
            <p:ph type="body" idx="1"/>
          </p:nvPr>
        </p:nvSpPr>
        <p:spPr>
          <a:xfrm>
            <a:off x="0" y="609600"/>
            <a:ext cx="9144000" cy="6248400"/>
          </a:xfrm>
          <a:solidFill>
            <a:schemeClr val="bg1"/>
          </a:solidFill>
        </p:spPr>
        <p:txBody>
          <a:bodyPr/>
          <a:lstStyle/>
          <a:p>
            <a:pPr marL="0" indent="0">
              <a:buFontTx/>
              <a:buNone/>
              <a:defRPr/>
            </a:pPr>
            <a:r>
              <a:rPr lang="en-US" sz="2800" b="1" u="sng" dirty="0"/>
              <a:t>Key to salamander species</a:t>
            </a:r>
            <a:r>
              <a:rPr lang="en-US" sz="2800" dirty="0"/>
              <a:t>  </a:t>
            </a:r>
          </a:p>
          <a:p>
            <a:pPr marL="0" indent="0">
              <a:buFontTx/>
              <a:buNone/>
              <a:defRPr/>
            </a:pPr>
            <a:endParaRPr lang="en-US" sz="2800" dirty="0"/>
          </a:p>
          <a:p>
            <a:pPr marL="400050" lvl="1" indent="0">
              <a:buFontTx/>
              <a:buNone/>
              <a:defRPr/>
            </a:pPr>
            <a:r>
              <a:rPr lang="en-US" sz="2400" b="1" dirty="0"/>
              <a:t>Spotted Salamander (</a:t>
            </a:r>
            <a:r>
              <a:rPr lang="en-US" sz="2400" b="1" i="1" dirty="0" err="1"/>
              <a:t>Ambystoma</a:t>
            </a:r>
            <a:r>
              <a:rPr lang="en-US" sz="2400" b="1" i="1" dirty="0"/>
              <a:t> </a:t>
            </a:r>
            <a:r>
              <a:rPr lang="en-US" sz="2400" b="1" i="1" dirty="0" err="1"/>
              <a:t>maculatum</a:t>
            </a:r>
            <a:r>
              <a:rPr lang="en-US" sz="2400" b="1" dirty="0"/>
              <a:t>)</a:t>
            </a:r>
            <a:r>
              <a:rPr lang="en-US" sz="2400" dirty="0"/>
              <a:t>: 1, 12, &amp; 13</a:t>
            </a:r>
          </a:p>
          <a:p>
            <a:pPr marL="400050" lvl="1" indent="0">
              <a:buFontTx/>
              <a:buNone/>
              <a:defRPr/>
            </a:pPr>
            <a:r>
              <a:rPr lang="en-US" sz="2400" b="1" dirty="0"/>
              <a:t>Marbled Salamander (</a:t>
            </a:r>
            <a:r>
              <a:rPr lang="en-US" sz="2400" b="1" i="1" dirty="0" err="1"/>
              <a:t>Ambystoma</a:t>
            </a:r>
            <a:r>
              <a:rPr lang="en-US" sz="2400" b="1" i="1" dirty="0"/>
              <a:t> </a:t>
            </a:r>
            <a:r>
              <a:rPr lang="en-US" sz="2400" b="1" i="1" dirty="0" err="1"/>
              <a:t>opacum</a:t>
            </a:r>
            <a:r>
              <a:rPr lang="en-US" sz="2400" b="1" dirty="0"/>
              <a:t>)</a:t>
            </a:r>
            <a:r>
              <a:rPr lang="en-US" sz="2400" dirty="0"/>
              <a:t>: 3, 5, &amp; 14</a:t>
            </a:r>
          </a:p>
          <a:p>
            <a:pPr marL="400050" lvl="1" indent="0">
              <a:buFontTx/>
              <a:buNone/>
              <a:defRPr/>
            </a:pPr>
            <a:r>
              <a:rPr lang="en-US" sz="2400" b="1" dirty="0"/>
              <a:t>Mole Salamander (</a:t>
            </a:r>
            <a:r>
              <a:rPr lang="en-US" sz="2400" b="1" i="1" dirty="0" err="1"/>
              <a:t>Ambystoma</a:t>
            </a:r>
            <a:r>
              <a:rPr lang="en-US" sz="2400" b="1" i="1" dirty="0"/>
              <a:t> </a:t>
            </a:r>
            <a:r>
              <a:rPr lang="en-US" sz="2400" b="1" i="1" dirty="0" err="1"/>
              <a:t>talpoideum</a:t>
            </a:r>
            <a:r>
              <a:rPr lang="en-US" sz="2400" b="1" dirty="0"/>
              <a:t>)</a:t>
            </a:r>
            <a:r>
              <a:rPr lang="en-US" sz="2400" dirty="0"/>
              <a:t>: 4, 6, &amp; 11</a:t>
            </a:r>
          </a:p>
          <a:p>
            <a:pPr marL="400050" lvl="1" indent="0">
              <a:buFontTx/>
              <a:buNone/>
              <a:defRPr/>
            </a:pPr>
            <a:r>
              <a:rPr lang="en-US" sz="2400" b="1" dirty="0"/>
              <a:t>Smallmouth Salamander (</a:t>
            </a:r>
            <a:r>
              <a:rPr lang="en-US" sz="2400" b="1" i="1" dirty="0" err="1"/>
              <a:t>Ambystoma</a:t>
            </a:r>
            <a:r>
              <a:rPr lang="en-US" sz="2400" b="1" i="1" dirty="0"/>
              <a:t> </a:t>
            </a:r>
            <a:r>
              <a:rPr lang="en-US" sz="2400" b="1" i="1" dirty="0" err="1"/>
              <a:t>texanum</a:t>
            </a:r>
            <a:r>
              <a:rPr lang="en-US" sz="2400" b="1" dirty="0"/>
              <a:t>)</a:t>
            </a:r>
            <a:r>
              <a:rPr lang="en-US" sz="2400" dirty="0"/>
              <a:t>: 7, 10, &amp; 16</a:t>
            </a:r>
          </a:p>
          <a:p>
            <a:pPr marL="400050" lvl="1" indent="0">
              <a:buFontTx/>
              <a:buNone/>
              <a:defRPr/>
            </a:pPr>
            <a:r>
              <a:rPr lang="en-US" sz="2400" b="1" dirty="0"/>
              <a:t>Eastern Tiger Salamander (</a:t>
            </a:r>
            <a:r>
              <a:rPr lang="en-US" sz="2400" b="1" i="1" dirty="0" err="1"/>
              <a:t>Ambystoma</a:t>
            </a:r>
            <a:r>
              <a:rPr lang="en-US" sz="2400" b="1" i="1" dirty="0"/>
              <a:t> t. </a:t>
            </a:r>
            <a:r>
              <a:rPr lang="en-US" sz="2400" b="1" i="1" dirty="0" err="1"/>
              <a:t>tigrinum</a:t>
            </a:r>
            <a:r>
              <a:rPr lang="en-US" sz="2400" b="1" dirty="0"/>
              <a:t>)</a:t>
            </a:r>
            <a:r>
              <a:rPr lang="en-US" sz="2400" dirty="0"/>
              <a:t>: 2, 8, 9, &amp; 15</a:t>
            </a:r>
          </a:p>
          <a:p>
            <a:pPr marL="0" indent="0">
              <a:buFontTx/>
              <a:buNone/>
              <a:defRPr/>
            </a:pPr>
            <a:endParaRPr lang="en-US" sz="2800" dirty="0"/>
          </a:p>
          <a:p>
            <a:pPr>
              <a:buFont typeface="Wingdings" pitchFamily="2" charset="2"/>
              <a:buChar char="q"/>
              <a:defRPr/>
            </a:pPr>
            <a:r>
              <a:rPr lang="en-US" dirty="0"/>
              <a:t>Go to the next slide for additional details on identifying these species!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D58A13E-E6B9-4D45-914C-022A617743B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7C17434-5F1E-433D-B836-2DC248F0B4FD}" type="slidenum">
              <a:rPr lang="en-US" altLang="en-US" sz="1400" b="0">
                <a:latin typeface="Arial" panose="020B0604020202020204" pitchFamily="34" charset="0"/>
              </a:rPr>
              <a:pPr eaLnBrk="1" hangingPunct="1"/>
              <a:t>151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C89FB28-E1CD-4890-85C2-A8BA5676D49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7F20350-1D3A-41E3-AA1D-8D25DE5B4CB8}" type="slidenum">
              <a:rPr lang="en-US" altLang="en-US" sz="1400" b="0">
                <a:latin typeface="Arial" panose="020B0604020202020204" pitchFamily="34" charset="0"/>
              </a:rPr>
              <a:pPr algn="r" eaLnBrk="1" hangingPunct="1"/>
              <a:t>151</a:t>
            </a:fld>
            <a:endParaRPr lang="en-US" altLang="en-US" sz="1400" b="0">
              <a:latin typeface="Arial" panose="020B0604020202020204" pitchFamily="34" charset="0"/>
            </a:endParaRPr>
          </a:p>
        </p:txBody>
      </p:sp>
      <p:sp>
        <p:nvSpPr>
          <p:cNvPr id="173060" name="Rectangle 2">
            <a:extLst>
              <a:ext uri="{FF2B5EF4-FFF2-40B4-BE49-F238E27FC236}">
                <a16:creationId xmlns:a16="http://schemas.microsoft.com/office/drawing/2014/main" id="{A88F2592-655B-4740-8B22-EDD0E1ED8FED}"/>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3C5AA9D5-E9CC-4C0D-A3DD-9F6A580B576A}"/>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300"/>
              <a:t>This set should have been fairly easy, but a few of the species may have tricked you a little due to some variation:</a:t>
            </a:r>
          </a:p>
          <a:p>
            <a:pPr>
              <a:buFont typeface="Wingdings" panose="05000000000000000000" pitchFamily="2" charset="2"/>
              <a:buChar char="q"/>
            </a:pPr>
            <a:r>
              <a:rPr lang="en-US" altLang="en-US" sz="2300"/>
              <a:t>The Spotted Salamander &amp; Eastern Tiger Salamander have spots.  </a:t>
            </a:r>
          </a:p>
          <a:p>
            <a:pPr>
              <a:buFont typeface="Wingdings" panose="05000000000000000000" pitchFamily="2" charset="2"/>
              <a:buChar char="q"/>
            </a:pPr>
            <a:r>
              <a:rPr lang="en-US" altLang="en-US" sz="2300"/>
              <a:t>The coloration of the spots on the Spotted Salamander may be similar in coloration to the spots on the Eastern Tiger Salamander, but the Spotted Salamander’s spots are nearly perfectly round, and not as numerous as those in the Eastern Tiger Salamander.  </a:t>
            </a:r>
          </a:p>
          <a:p>
            <a:pPr>
              <a:buFont typeface="Wingdings" panose="05000000000000000000" pitchFamily="2" charset="2"/>
              <a:buChar char="q"/>
            </a:pPr>
            <a:r>
              <a:rPr lang="en-US" altLang="en-US" sz="2300"/>
              <a:t>The Mole Salamander and the Smallmouth Salamander have similar coloration, but the Mole Salamander’s head is much larger in proportion to the rest of its body.  </a:t>
            </a:r>
          </a:p>
          <a:p>
            <a:pPr>
              <a:buFont typeface="Wingdings" panose="05000000000000000000" pitchFamily="2" charset="2"/>
              <a:buChar char="q"/>
            </a:pPr>
            <a:r>
              <a:rPr lang="en-US" altLang="en-US" sz="2300"/>
              <a:t>Also note the strong keel (ridge) on the dorsal (upper) surface of the Mole Salamander’s tail.  </a:t>
            </a:r>
          </a:p>
          <a:p>
            <a:pPr>
              <a:buFont typeface="Wingdings" panose="05000000000000000000" pitchFamily="2" charset="2"/>
              <a:buChar char="q"/>
            </a:pPr>
            <a:r>
              <a:rPr lang="en-US" altLang="en-US" sz="2300"/>
              <a:t>The Marbled Salamander displays some variation, with the light coloration on its back ranging from dark grey to almost white.</a:t>
            </a:r>
          </a:p>
          <a:p>
            <a:pPr>
              <a:buFont typeface="Wingdings" panose="05000000000000000000" pitchFamily="2" charset="2"/>
              <a:buChar char="q"/>
            </a:pPr>
            <a:r>
              <a:rPr lang="en-US" altLang="en-US" sz="2300"/>
              <a:t>However, its overall pattern and large body size make it practically unmistakeable for any other salamander in the 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0383FAD-44A7-4AE0-A226-DCB878977E3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7B54E35-6319-4DF8-89EA-1CA77339B484}" type="slidenum">
              <a:rPr lang="en-US" altLang="en-US" sz="1400" b="0">
                <a:latin typeface="Arial" panose="020B0604020202020204" pitchFamily="34" charset="0"/>
              </a:rPr>
              <a:pPr eaLnBrk="1" hangingPunct="1"/>
              <a:t>152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3C8F5B2-6E75-40E6-BEE4-8B7DA7CC721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3176C68-1DAF-4982-9EF9-D411B04844F0}" type="slidenum">
              <a:rPr lang="en-US" altLang="en-US" sz="1400" b="0">
                <a:latin typeface="Arial" panose="020B0604020202020204" pitchFamily="34" charset="0"/>
              </a:rPr>
              <a:pPr algn="r" eaLnBrk="1" hangingPunct="1"/>
              <a:t>152</a:t>
            </a:fld>
            <a:endParaRPr lang="en-US" altLang="en-US" sz="1400" b="0">
              <a:latin typeface="Arial" panose="020B0604020202020204" pitchFamily="34" charset="0"/>
            </a:endParaRPr>
          </a:p>
        </p:txBody>
      </p:sp>
      <p:sp>
        <p:nvSpPr>
          <p:cNvPr id="174084" name="Rectangle 2">
            <a:extLst>
              <a:ext uri="{FF2B5EF4-FFF2-40B4-BE49-F238E27FC236}">
                <a16:creationId xmlns:a16="http://schemas.microsoft.com/office/drawing/2014/main" id="{3056B1D5-8C07-4EE4-84AD-9D694F967039}"/>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174085" name="Rectangle 3">
            <a:extLst>
              <a:ext uri="{FF2B5EF4-FFF2-40B4-BE49-F238E27FC236}">
                <a16:creationId xmlns:a16="http://schemas.microsoft.com/office/drawing/2014/main" id="{5C507442-F4E7-47DC-8944-34635BC48FBC}"/>
              </a:ext>
            </a:extLst>
          </p:cNvPr>
          <p:cNvSpPr>
            <a:spLocks noGrp="1" noChangeArrowheads="1"/>
          </p:cNvSpPr>
          <p:nvPr>
            <p:ph type="body" idx="1"/>
          </p:nvPr>
        </p:nvSpPr>
        <p:spPr>
          <a:xfrm>
            <a:off x="-28575" y="646113"/>
            <a:ext cx="9144000" cy="6188075"/>
          </a:xfrm>
          <a:solidFill>
            <a:schemeClr val="bg1"/>
          </a:solidFill>
        </p:spPr>
        <p:txBody>
          <a:bodyPr/>
          <a:lstStyle/>
          <a:p>
            <a:pPr>
              <a:buFont typeface="Wingdings" panose="05000000000000000000" pitchFamily="2" charset="2"/>
              <a:buChar char="q"/>
            </a:pPr>
            <a:endParaRPr lang="en-US" altLang="en-US" sz="2500"/>
          </a:p>
        </p:txBody>
      </p:sp>
      <p:pic>
        <p:nvPicPr>
          <p:cNvPr id="174086" name="Picture 7">
            <a:extLst>
              <a:ext uri="{FF2B5EF4-FFF2-40B4-BE49-F238E27FC236}">
                <a16:creationId xmlns:a16="http://schemas.microsoft.com/office/drawing/2014/main" id="{75848253-BDB7-4662-9284-61533EA3E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549275"/>
            <a:ext cx="84105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6D8A5C1-085C-41A8-AEA2-11F34402EA8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F1FBC17-7AA8-4423-8E02-99ABD70EAFF1}" type="slidenum">
              <a:rPr lang="en-US" altLang="en-US" sz="1400" b="0">
                <a:latin typeface="Arial" panose="020B0604020202020204" pitchFamily="34" charset="0"/>
              </a:rPr>
              <a:pPr eaLnBrk="1" hangingPunct="1"/>
              <a:t>153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140D7B1-DF71-4331-AB7B-14D8974879F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A66A52E-42A7-438E-9C60-B8F85ADE9366}" type="slidenum">
              <a:rPr lang="en-US" altLang="en-US" sz="1400" b="0">
                <a:latin typeface="Arial" panose="020B0604020202020204" pitchFamily="34" charset="0"/>
              </a:rPr>
              <a:pPr algn="r" eaLnBrk="1" hangingPunct="1"/>
              <a:t>153</a:t>
            </a:fld>
            <a:endParaRPr lang="en-US" altLang="en-US" sz="1400" b="0">
              <a:latin typeface="Arial" panose="020B0604020202020204" pitchFamily="34" charset="0"/>
            </a:endParaRPr>
          </a:p>
        </p:txBody>
      </p:sp>
      <p:sp>
        <p:nvSpPr>
          <p:cNvPr id="175108" name="Rectangle 2">
            <a:extLst>
              <a:ext uri="{FF2B5EF4-FFF2-40B4-BE49-F238E27FC236}">
                <a16:creationId xmlns:a16="http://schemas.microsoft.com/office/drawing/2014/main" id="{0B7A3042-D90E-43A2-AE6D-63661D05A7F1}"/>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175109" name="Rectangle 3">
            <a:extLst>
              <a:ext uri="{FF2B5EF4-FFF2-40B4-BE49-F238E27FC236}">
                <a16:creationId xmlns:a16="http://schemas.microsoft.com/office/drawing/2014/main" id="{CFB03147-E51E-4459-86EF-204D1AE2723C}"/>
              </a:ext>
            </a:extLst>
          </p:cNvPr>
          <p:cNvSpPr>
            <a:spLocks noGrp="1" noChangeArrowheads="1"/>
          </p:cNvSpPr>
          <p:nvPr>
            <p:ph type="body" idx="1"/>
          </p:nvPr>
        </p:nvSpPr>
        <p:spPr>
          <a:xfrm>
            <a:off x="0" y="609600"/>
            <a:ext cx="9144000" cy="6248400"/>
          </a:xfrm>
          <a:solidFill>
            <a:schemeClr val="bg1"/>
          </a:solidFill>
        </p:spPr>
        <p:txBody>
          <a:bodyPr/>
          <a:lstStyle/>
          <a:p>
            <a:pPr marL="0" indent="0">
              <a:buFontTx/>
              <a:buNone/>
            </a:pPr>
            <a:r>
              <a:rPr lang="en-US" altLang="en-US" sz="2400" b="1" u="sng"/>
              <a:t>Key to Lady Beetle Species</a:t>
            </a:r>
            <a:r>
              <a:rPr lang="en-US" altLang="en-US" sz="2400"/>
              <a:t> </a:t>
            </a:r>
          </a:p>
          <a:p>
            <a:pPr marL="400050" lvl="1" indent="0">
              <a:buFontTx/>
              <a:buNone/>
            </a:pPr>
            <a:r>
              <a:rPr lang="en-US" altLang="en-US" sz="2300" b="1"/>
              <a:t>Nine-spotted Lady Beetle (</a:t>
            </a:r>
            <a:r>
              <a:rPr lang="en-US" altLang="en-US" sz="2300" b="1" i="1"/>
              <a:t>Coccinella novemnotata</a:t>
            </a:r>
            <a:r>
              <a:rPr lang="en-US" altLang="en-US" sz="2300" b="1"/>
              <a:t>)</a:t>
            </a:r>
            <a:r>
              <a:rPr lang="en-US" altLang="en-US" sz="2300"/>
              <a:t>:</a:t>
            </a:r>
            <a:r>
              <a:rPr lang="en-US" altLang="en-US" sz="2300" b="1"/>
              <a:t> </a:t>
            </a:r>
            <a:r>
              <a:rPr lang="en-US" altLang="en-US" sz="2300"/>
              <a:t>2, 10, 16, &amp; 20</a:t>
            </a:r>
          </a:p>
          <a:p>
            <a:pPr marL="400050" lvl="1" indent="0">
              <a:buFontTx/>
              <a:buNone/>
            </a:pPr>
            <a:r>
              <a:rPr lang="en-US" altLang="en-US" sz="2300" b="1"/>
              <a:t>Multicolored Asian Lady Beetle (</a:t>
            </a:r>
            <a:r>
              <a:rPr lang="en-US" altLang="en-US" sz="2300" b="1" i="1"/>
              <a:t>Harmonia axyridis</a:t>
            </a:r>
            <a:r>
              <a:rPr lang="en-US" altLang="en-US" sz="2300" b="1"/>
              <a:t>)</a:t>
            </a:r>
            <a:r>
              <a:rPr lang="en-US" altLang="en-US" sz="2300"/>
              <a:t>: 3, 4, 5, 6, 9, 12, 13, 14, 17, 18, &amp; 24</a:t>
            </a:r>
          </a:p>
          <a:p>
            <a:pPr marL="400050" lvl="1" indent="0">
              <a:buFontTx/>
              <a:buNone/>
            </a:pPr>
            <a:r>
              <a:rPr lang="en-US" altLang="en-US" sz="2300" b="1"/>
              <a:t>Thirteen-spotted Lady Beetle (</a:t>
            </a:r>
            <a:r>
              <a:rPr lang="en-US" altLang="en-US" sz="2300" b="1" i="1"/>
              <a:t>Hippodamia tredecimpunctata</a:t>
            </a:r>
            <a:r>
              <a:rPr lang="en-US" altLang="en-US" sz="2300" b="1"/>
              <a:t>)</a:t>
            </a:r>
            <a:r>
              <a:rPr lang="en-US" altLang="en-US" sz="2300"/>
              <a:t>: 8, 15, 19, &amp; 21</a:t>
            </a:r>
          </a:p>
          <a:p>
            <a:pPr marL="400050" lvl="1" indent="0">
              <a:buFontTx/>
              <a:buNone/>
            </a:pPr>
            <a:r>
              <a:rPr lang="en-US" altLang="en-US" sz="2300" b="1"/>
              <a:t>V-marked Lady Beetle (</a:t>
            </a:r>
            <a:r>
              <a:rPr lang="en-US" altLang="en-US" sz="2300" b="1" i="1"/>
              <a:t>Neoharmonia venusta venusta</a:t>
            </a:r>
            <a:r>
              <a:rPr lang="en-US" altLang="en-US" sz="2300" b="1"/>
              <a:t>:</a:t>
            </a:r>
            <a:r>
              <a:rPr lang="en-US" altLang="en-US" sz="2300"/>
              <a:t> 1, 11, &amp; 22</a:t>
            </a:r>
          </a:p>
          <a:p>
            <a:pPr marL="400050" lvl="1" indent="0">
              <a:buFontTx/>
              <a:buNone/>
            </a:pPr>
            <a:r>
              <a:rPr lang="en-US" altLang="en-US" sz="2300" b="1"/>
              <a:t>Ashy Gray Lady Beetle (</a:t>
            </a:r>
            <a:r>
              <a:rPr lang="en-US" altLang="en-US" sz="2300" b="1" i="1"/>
              <a:t>Olla v-nigrum</a:t>
            </a:r>
            <a:r>
              <a:rPr lang="en-US" altLang="en-US" sz="2300" b="1"/>
              <a:t>)</a:t>
            </a:r>
            <a:r>
              <a:rPr lang="en-US" altLang="en-US" sz="2300"/>
              <a:t>: 7 &amp; 23 (the ones in the exercise are the black and orange form of this species, which also comes in a gray, spotted form like the one pictured below:</a:t>
            </a:r>
          </a:p>
          <a:p>
            <a:pPr marL="400050" lvl="1" indent="0">
              <a:buFontTx/>
              <a:buNone/>
            </a:pPr>
            <a:endParaRPr lang="en-US" altLang="en-US" sz="2300"/>
          </a:p>
        </p:txBody>
      </p:sp>
      <p:pic>
        <p:nvPicPr>
          <p:cNvPr id="175110" name="Picture 6">
            <a:extLst>
              <a:ext uri="{FF2B5EF4-FFF2-40B4-BE49-F238E27FC236}">
                <a16:creationId xmlns:a16="http://schemas.microsoft.com/office/drawing/2014/main" id="{312BC9B8-0784-4A59-B134-E9287BF38A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5289550"/>
            <a:ext cx="1473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859F906-982C-417F-87B5-97AAB86A56E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9FFA835-7243-492D-BEF1-0AD32DD838E5}" type="slidenum">
              <a:rPr lang="en-US" altLang="en-US" sz="1400" b="0">
                <a:latin typeface="Arial" panose="020B0604020202020204" pitchFamily="34" charset="0"/>
              </a:rPr>
              <a:pPr eaLnBrk="1" hangingPunct="1"/>
              <a:t>154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DD3A6CE-E37C-4152-9F1A-DEAFED38BAB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705B5A8-FFC8-449C-BF1A-B83C4078885B}" type="slidenum">
              <a:rPr lang="en-US" altLang="en-US" sz="1400" b="0">
                <a:latin typeface="Arial" panose="020B0604020202020204" pitchFamily="34" charset="0"/>
              </a:rPr>
              <a:pPr algn="r" eaLnBrk="1" hangingPunct="1"/>
              <a:t>154</a:t>
            </a:fld>
            <a:endParaRPr lang="en-US" altLang="en-US" sz="1400" b="0">
              <a:latin typeface="Arial" panose="020B0604020202020204" pitchFamily="34" charset="0"/>
            </a:endParaRPr>
          </a:p>
        </p:txBody>
      </p:sp>
      <p:sp>
        <p:nvSpPr>
          <p:cNvPr id="176132" name="Rectangle 2">
            <a:extLst>
              <a:ext uri="{FF2B5EF4-FFF2-40B4-BE49-F238E27FC236}">
                <a16:creationId xmlns:a16="http://schemas.microsoft.com/office/drawing/2014/main" id="{76049A5D-04B4-4364-97AE-AD68D676B13B}"/>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477016F3-C56A-4480-8E85-01F2CC7DF0C1}"/>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800"/>
              <a:t>More than likely, your decisions on how to group these lady beetles into species relied solely on the obvious variation in color, pattern, and possibly shape, which are the most commonly used means of identification of beetles within this family.</a:t>
            </a:r>
          </a:p>
          <a:p>
            <a:pPr>
              <a:buFont typeface="Wingdings" panose="05000000000000000000" pitchFamily="2" charset="2"/>
              <a:buChar char="q"/>
            </a:pPr>
            <a:r>
              <a:rPr lang="en-US" altLang="en-US" sz="2800"/>
              <a:t>However, other characteristics such as spines on the legs and feet, as well as grooves on the underside of the thorax, which you were not able to see, are also used to identify genera and species in this family.  </a:t>
            </a:r>
          </a:p>
          <a:p>
            <a:pPr>
              <a:buFont typeface="Wingdings" panose="05000000000000000000" pitchFamily="2" charset="2"/>
              <a:buChar char="q"/>
            </a:pPr>
            <a:r>
              <a:rPr lang="en-US" altLang="en-US" sz="2800"/>
              <a:t>Almost half of the lady beetles in the images belong to the species </a:t>
            </a:r>
            <a:r>
              <a:rPr lang="en-US" altLang="en-US" sz="2800" i="1"/>
              <a:t>Harmonia axyridis</a:t>
            </a:r>
            <a:r>
              <a:rPr lang="en-US" altLang="en-US" sz="2800"/>
              <a:t>, an invasive species from Asia.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DCB5BF9-3B0D-46E2-B564-AD79702A030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4B5B50C-1F77-45AE-9578-C75DB6637D12}" type="slidenum">
              <a:rPr lang="en-US" altLang="en-US" sz="1400" b="0">
                <a:latin typeface="Arial" panose="020B0604020202020204" pitchFamily="34" charset="0"/>
              </a:rPr>
              <a:pPr eaLnBrk="1" hangingPunct="1"/>
              <a:t>155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B59F985-5466-4CAE-AE56-3A1D9855E09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78912EC-E2E8-46EC-AB73-9101768ED134}" type="slidenum">
              <a:rPr lang="en-US" altLang="en-US" sz="1400" b="0">
                <a:latin typeface="Arial" panose="020B0604020202020204" pitchFamily="34" charset="0"/>
              </a:rPr>
              <a:pPr algn="r" eaLnBrk="1" hangingPunct="1"/>
              <a:t>155</a:t>
            </a:fld>
            <a:endParaRPr lang="en-US" altLang="en-US" sz="1400" b="0">
              <a:latin typeface="Arial" panose="020B0604020202020204" pitchFamily="34" charset="0"/>
            </a:endParaRPr>
          </a:p>
        </p:txBody>
      </p:sp>
      <p:sp>
        <p:nvSpPr>
          <p:cNvPr id="177156" name="Rectangle 2">
            <a:extLst>
              <a:ext uri="{FF2B5EF4-FFF2-40B4-BE49-F238E27FC236}">
                <a16:creationId xmlns:a16="http://schemas.microsoft.com/office/drawing/2014/main" id="{4D1C8BE4-D88B-4A2F-9CDC-325CAB2B451E}"/>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260A1951-4AE8-43C6-941E-8CDD4505989D}"/>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400" i="1"/>
              <a:t>Harmonia axyridis </a:t>
            </a:r>
            <a:r>
              <a:rPr lang="en-US" altLang="en-US" sz="2400"/>
              <a:t>is highly variable, displaying an astounding amount of variation in color and pattern.</a:t>
            </a:r>
          </a:p>
          <a:p>
            <a:pPr>
              <a:buFont typeface="Wingdings" panose="05000000000000000000" pitchFamily="2" charset="2"/>
              <a:buChar char="q"/>
            </a:pPr>
            <a:r>
              <a:rPr lang="en-US" altLang="en-US" sz="2400"/>
              <a:t>However, it can often be distinguished by a black “M” shape on the pronotum (the area between the head and the wings), though this shape may be broken up, or obscured by a larger dark blotch.  </a:t>
            </a:r>
          </a:p>
          <a:p>
            <a:pPr>
              <a:buFont typeface="Wingdings" panose="05000000000000000000" pitchFamily="2" charset="2"/>
              <a:buChar char="q"/>
            </a:pPr>
            <a:r>
              <a:rPr lang="en-US" altLang="en-US" sz="2400"/>
              <a:t>See the image below for an example of the variation observable within </a:t>
            </a:r>
            <a:r>
              <a:rPr lang="en-US" altLang="en-US" sz="2400" i="1"/>
              <a:t>H. axyridis</a:t>
            </a:r>
            <a:r>
              <a:rPr lang="en-US" altLang="en-US" sz="2400"/>
              <a:t>:</a:t>
            </a:r>
          </a:p>
          <a:p>
            <a:pPr marL="400050" lvl="1" indent="0">
              <a:buFontTx/>
              <a:buNone/>
            </a:pPr>
            <a:endParaRPr lang="en-US" altLang="en-US" sz="2300"/>
          </a:p>
        </p:txBody>
      </p:sp>
      <p:pic>
        <p:nvPicPr>
          <p:cNvPr id="8" name="Picture 7">
            <a:extLst>
              <a:ext uri="{FF2B5EF4-FFF2-40B4-BE49-F238E27FC236}">
                <a16:creationId xmlns:a16="http://schemas.microsoft.com/office/drawing/2014/main" id="{0AF46101-30A2-4446-9027-4DDEE14072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05238"/>
            <a:ext cx="806132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F4D4AAB-C527-436E-89CA-EB1A0E7A66E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003AB18-2204-4D11-9F87-230D8B0638DD}" type="slidenum">
              <a:rPr lang="en-US" altLang="en-US" sz="1400" b="0">
                <a:latin typeface="Arial" panose="020B0604020202020204" pitchFamily="34" charset="0"/>
              </a:rPr>
              <a:pPr eaLnBrk="1" hangingPunct="1"/>
              <a:t>156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ED743AA-75F1-48F7-9046-4DE0573BD48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2A6A43F-E269-4E01-AE90-F454416315CB}" type="slidenum">
              <a:rPr lang="en-US" altLang="en-US" sz="1400" b="0">
                <a:latin typeface="Arial" panose="020B0604020202020204" pitchFamily="34" charset="0"/>
              </a:rPr>
              <a:pPr algn="r" eaLnBrk="1" hangingPunct="1"/>
              <a:t>156</a:t>
            </a:fld>
            <a:endParaRPr lang="en-US" altLang="en-US" sz="1400" b="0">
              <a:latin typeface="Arial" panose="020B0604020202020204" pitchFamily="34" charset="0"/>
            </a:endParaRPr>
          </a:p>
        </p:txBody>
      </p:sp>
      <p:sp>
        <p:nvSpPr>
          <p:cNvPr id="178180" name="Rectangle 2">
            <a:extLst>
              <a:ext uri="{FF2B5EF4-FFF2-40B4-BE49-F238E27FC236}">
                <a16:creationId xmlns:a16="http://schemas.microsoft.com/office/drawing/2014/main" id="{48F56344-7983-4758-9993-F27AB73EEF2B}"/>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9356B183-823B-46E9-BE5F-060C7D7D5686}"/>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400" i="1"/>
              <a:t>Harmonia axyridis</a:t>
            </a:r>
            <a:r>
              <a:rPr lang="en-US" altLang="en-US" sz="2400"/>
              <a:t> was introduced to the U.S. in CA in 1916, again in CA in 1964 and 1965, in WA from 1978-1982, and throughout Canada and the Eastern U.S. from 1978-1981 as a means of biological control of aphids.</a:t>
            </a:r>
          </a:p>
          <a:p>
            <a:pPr>
              <a:buFont typeface="Wingdings" panose="05000000000000000000" pitchFamily="2" charset="2"/>
              <a:buChar char="q"/>
            </a:pPr>
            <a:r>
              <a:rPr lang="en-US" altLang="en-US" sz="2400"/>
              <a:t>However, this beetle spread throughout the U.S. and Canada rapidly, becoming very common throughout North America by 1994.  </a:t>
            </a:r>
          </a:p>
          <a:p>
            <a:pPr>
              <a:buFont typeface="Wingdings" panose="05000000000000000000" pitchFamily="2" charset="2"/>
              <a:buChar char="q"/>
            </a:pPr>
            <a:r>
              <a:rPr lang="en-US" altLang="en-US" sz="2400"/>
              <a:t>This species has actually become a nuisance, often invading homes, where they seek shelter from the cold in the winter.  </a:t>
            </a:r>
          </a:p>
          <a:p>
            <a:pPr>
              <a:buFont typeface="Wingdings" panose="05000000000000000000" pitchFamily="2" charset="2"/>
              <a:buChar char="q"/>
            </a:pPr>
            <a:r>
              <a:rPr lang="en-US" altLang="en-US" sz="2400"/>
              <a:t>It has also become problematic by outcompeting many native lady beetle species, such as the other ones pictured in this exercise.  </a:t>
            </a:r>
          </a:p>
          <a:p>
            <a:pPr>
              <a:buFont typeface="Wingdings" panose="05000000000000000000" pitchFamily="2" charset="2"/>
              <a:buChar char="q"/>
            </a:pPr>
            <a:r>
              <a:rPr lang="en-US" altLang="en-US" sz="2400"/>
              <a:t>In fact, since the introduction of </a:t>
            </a:r>
            <a:r>
              <a:rPr lang="en-US" altLang="en-US" sz="2400" i="1"/>
              <a:t>H. axyridis</a:t>
            </a:r>
            <a:r>
              <a:rPr lang="en-US" altLang="en-US" sz="2400"/>
              <a:t>, </a:t>
            </a:r>
            <a:r>
              <a:rPr lang="en-US" altLang="en-US" sz="2400" i="1"/>
              <a:t>Coccinella novemnotata</a:t>
            </a:r>
            <a:r>
              <a:rPr lang="en-US" altLang="en-US" sz="2400"/>
              <a:t> (the Nine-spotted Lady Beetle), has almost disappeared entirely from the eastern U.S.</a:t>
            </a:r>
          </a:p>
          <a:p>
            <a:pPr marL="400050" lvl="1" indent="0">
              <a:buFontTx/>
              <a:buNone/>
            </a:pP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4EBB324-8745-491E-BB4B-383CAD95A6B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CD92255-3B1B-46CA-8FA6-CC99951B27F6}" type="slidenum">
              <a:rPr lang="en-US" altLang="en-US" sz="1400" b="0">
                <a:latin typeface="Arial" panose="020B0604020202020204" pitchFamily="34" charset="0"/>
              </a:rPr>
              <a:pPr eaLnBrk="1" hangingPunct="1"/>
              <a:t>157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0036299-4BCC-4F0D-9F40-92138AD0709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0FF251F-C24D-4949-BF29-53C30227DDD4}" type="slidenum">
              <a:rPr lang="en-US" altLang="en-US" sz="1400" b="0">
                <a:latin typeface="Arial" panose="020B0604020202020204" pitchFamily="34" charset="0"/>
              </a:rPr>
              <a:pPr algn="r" eaLnBrk="1" hangingPunct="1"/>
              <a:t>157</a:t>
            </a:fld>
            <a:endParaRPr lang="en-US" altLang="en-US" sz="1400" b="0">
              <a:latin typeface="Arial" panose="020B0604020202020204" pitchFamily="34" charset="0"/>
            </a:endParaRPr>
          </a:p>
        </p:txBody>
      </p:sp>
      <p:sp>
        <p:nvSpPr>
          <p:cNvPr id="179204" name="Rectangle 2">
            <a:extLst>
              <a:ext uri="{FF2B5EF4-FFF2-40B4-BE49-F238E27FC236}">
                <a16:creationId xmlns:a16="http://schemas.microsoft.com/office/drawing/2014/main" id="{BE1E8751-DC3C-4404-867C-814FA435BC34}"/>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179205" name="Rectangle 3">
            <a:extLst>
              <a:ext uri="{FF2B5EF4-FFF2-40B4-BE49-F238E27FC236}">
                <a16:creationId xmlns:a16="http://schemas.microsoft.com/office/drawing/2014/main" id="{1742AA5E-5E80-4F61-88A7-20E8E2005696}"/>
              </a:ext>
            </a:extLst>
          </p:cNvPr>
          <p:cNvSpPr>
            <a:spLocks noGrp="1" noChangeArrowheads="1"/>
          </p:cNvSpPr>
          <p:nvPr>
            <p:ph type="body" idx="1"/>
          </p:nvPr>
        </p:nvSpPr>
        <p:spPr>
          <a:xfrm>
            <a:off x="-28575" y="646113"/>
            <a:ext cx="9144000" cy="6188075"/>
          </a:xfrm>
          <a:solidFill>
            <a:schemeClr val="bg1"/>
          </a:solidFill>
        </p:spPr>
        <p:txBody>
          <a:bodyPr/>
          <a:lstStyle/>
          <a:p>
            <a:pPr>
              <a:buFont typeface="Wingdings" panose="05000000000000000000" pitchFamily="2" charset="2"/>
              <a:buChar char="q"/>
            </a:pPr>
            <a:endParaRPr lang="en-US" altLang="en-US" sz="2500"/>
          </a:p>
        </p:txBody>
      </p:sp>
      <p:pic>
        <p:nvPicPr>
          <p:cNvPr id="179206" name="Picture 6">
            <a:extLst>
              <a:ext uri="{FF2B5EF4-FFF2-40B4-BE49-F238E27FC236}">
                <a16:creationId xmlns:a16="http://schemas.microsoft.com/office/drawing/2014/main" id="{1AFC3397-E814-457E-9E04-7B6BD6EB5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549275"/>
            <a:ext cx="84105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39745DE-F034-40CA-AC57-06BC2260869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E7671B1-1565-4F3D-B6EC-039CDF4F51DF}" type="slidenum">
              <a:rPr lang="en-US" altLang="en-US" sz="1400" b="0">
                <a:latin typeface="Arial" panose="020B0604020202020204" pitchFamily="34" charset="0"/>
              </a:rPr>
              <a:pPr eaLnBrk="1" hangingPunct="1"/>
              <a:t>158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0660109-9D53-43CF-9F9D-89161BB507D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780B63E-3141-40A5-9F00-56F27C710B0B}" type="slidenum">
              <a:rPr lang="en-US" altLang="en-US" sz="1400" b="0">
                <a:latin typeface="Arial" panose="020B0604020202020204" pitchFamily="34" charset="0"/>
              </a:rPr>
              <a:pPr algn="r" eaLnBrk="1" hangingPunct="1"/>
              <a:t>158</a:t>
            </a:fld>
            <a:endParaRPr lang="en-US" altLang="en-US" sz="1400" b="0">
              <a:latin typeface="Arial" panose="020B0604020202020204" pitchFamily="34" charset="0"/>
            </a:endParaRPr>
          </a:p>
        </p:txBody>
      </p:sp>
      <p:sp>
        <p:nvSpPr>
          <p:cNvPr id="180228" name="Rectangle 2">
            <a:extLst>
              <a:ext uri="{FF2B5EF4-FFF2-40B4-BE49-F238E27FC236}">
                <a16:creationId xmlns:a16="http://schemas.microsoft.com/office/drawing/2014/main" id="{A470D508-DC2F-4A24-8387-696F83DCD6E4}"/>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712FA371-7FBF-49F0-ACD7-C8E0CFA01267}"/>
              </a:ext>
            </a:extLst>
          </p:cNvPr>
          <p:cNvSpPr>
            <a:spLocks noGrp="1" noChangeArrowheads="1"/>
          </p:cNvSpPr>
          <p:nvPr>
            <p:ph type="body" idx="1"/>
          </p:nvPr>
        </p:nvSpPr>
        <p:spPr>
          <a:xfrm>
            <a:off x="-28575" y="646113"/>
            <a:ext cx="9144000" cy="6188075"/>
          </a:xfrm>
          <a:solidFill>
            <a:schemeClr val="bg1"/>
          </a:solidFill>
        </p:spPr>
        <p:txBody>
          <a:bodyPr/>
          <a:lstStyle/>
          <a:p>
            <a:pPr marL="0" indent="0">
              <a:buFontTx/>
              <a:buNone/>
              <a:defRPr/>
            </a:pPr>
            <a:r>
              <a:rPr lang="en-US" sz="2800" b="1" u="sng" dirty="0"/>
              <a:t>Key to spider species</a:t>
            </a:r>
            <a:endParaRPr lang="en-US" sz="2800" dirty="0"/>
          </a:p>
          <a:p>
            <a:pPr marL="0" indent="0">
              <a:buFontTx/>
              <a:buNone/>
              <a:defRPr/>
            </a:pPr>
            <a:r>
              <a:rPr lang="en-US" sz="2800" dirty="0"/>
              <a:t> </a:t>
            </a:r>
          </a:p>
          <a:p>
            <a:pPr marL="400050" lvl="1" indent="0">
              <a:buFontTx/>
              <a:buNone/>
              <a:defRPr/>
            </a:pPr>
            <a:r>
              <a:rPr lang="en-US" b="1" i="1" dirty="0" err="1"/>
              <a:t>Agelenopsis</a:t>
            </a:r>
            <a:r>
              <a:rPr lang="en-US" b="1" i="1" dirty="0"/>
              <a:t> </a:t>
            </a:r>
            <a:r>
              <a:rPr lang="en-US" b="1" i="1" dirty="0" err="1"/>
              <a:t>aleenae</a:t>
            </a:r>
            <a:r>
              <a:rPr lang="en-US" b="1" dirty="0"/>
              <a:t>:</a:t>
            </a:r>
            <a:r>
              <a:rPr lang="en-US" dirty="0"/>
              <a:t> 3, 5, &amp; 15</a:t>
            </a:r>
          </a:p>
          <a:p>
            <a:pPr marL="400050" lvl="1" indent="0">
              <a:buFontTx/>
              <a:buNone/>
              <a:defRPr/>
            </a:pPr>
            <a:r>
              <a:rPr lang="en-US" b="1" i="1" dirty="0" err="1"/>
              <a:t>Agelenopsis</a:t>
            </a:r>
            <a:r>
              <a:rPr lang="en-US" b="1" i="1" dirty="0"/>
              <a:t> </a:t>
            </a:r>
            <a:r>
              <a:rPr lang="en-US" b="1" i="1" dirty="0" err="1"/>
              <a:t>aperta</a:t>
            </a:r>
            <a:r>
              <a:rPr lang="en-US" b="1" dirty="0"/>
              <a:t>:</a:t>
            </a:r>
            <a:r>
              <a:rPr lang="en-US" dirty="0"/>
              <a:t> 1, 10, &amp; 16</a:t>
            </a:r>
          </a:p>
          <a:p>
            <a:pPr marL="400050" lvl="1" indent="0">
              <a:buFontTx/>
              <a:buNone/>
              <a:defRPr/>
            </a:pPr>
            <a:r>
              <a:rPr lang="en-US" b="1" i="1" dirty="0" err="1"/>
              <a:t>Agelenopsis</a:t>
            </a:r>
            <a:r>
              <a:rPr lang="en-US" b="1" i="1" dirty="0"/>
              <a:t> </a:t>
            </a:r>
            <a:r>
              <a:rPr lang="en-US" b="1" i="1" dirty="0" err="1"/>
              <a:t>emertoni</a:t>
            </a:r>
            <a:r>
              <a:rPr lang="en-US" b="1" dirty="0"/>
              <a:t>:</a:t>
            </a:r>
            <a:r>
              <a:rPr lang="en-US" dirty="0"/>
              <a:t> 6, 9, 12</a:t>
            </a:r>
          </a:p>
          <a:p>
            <a:pPr marL="400050" lvl="1" indent="0">
              <a:buFontTx/>
              <a:buNone/>
              <a:defRPr/>
            </a:pPr>
            <a:r>
              <a:rPr lang="en-US" b="1" i="1" dirty="0" err="1"/>
              <a:t>Agelenopsis</a:t>
            </a:r>
            <a:r>
              <a:rPr lang="en-US" b="1" i="1" dirty="0"/>
              <a:t> </a:t>
            </a:r>
            <a:r>
              <a:rPr lang="en-US" b="1" i="1" dirty="0" err="1"/>
              <a:t>pennsylvanica</a:t>
            </a:r>
            <a:r>
              <a:rPr lang="en-US" b="1" dirty="0"/>
              <a:t>:</a:t>
            </a:r>
            <a:r>
              <a:rPr lang="en-US" b="1" i="1" dirty="0"/>
              <a:t> </a:t>
            </a:r>
            <a:r>
              <a:rPr lang="en-US" dirty="0"/>
              <a:t>4, 8, 13</a:t>
            </a:r>
          </a:p>
          <a:p>
            <a:pPr marL="400050" lvl="1" indent="0">
              <a:buFontTx/>
              <a:buNone/>
              <a:defRPr/>
            </a:pPr>
            <a:r>
              <a:rPr lang="en-US" b="1" i="1" dirty="0" err="1"/>
              <a:t>Agelenopsis</a:t>
            </a:r>
            <a:r>
              <a:rPr lang="en-US" b="1" i="1" dirty="0"/>
              <a:t> </a:t>
            </a:r>
            <a:r>
              <a:rPr lang="en-US" b="1" i="1" dirty="0" err="1"/>
              <a:t>potteri</a:t>
            </a:r>
            <a:r>
              <a:rPr lang="en-US" b="1" dirty="0"/>
              <a:t>:</a:t>
            </a:r>
            <a:r>
              <a:rPr lang="en-US" dirty="0"/>
              <a:t> 14</a:t>
            </a:r>
          </a:p>
          <a:p>
            <a:pPr marL="400050" lvl="1" indent="0">
              <a:buFontTx/>
              <a:buNone/>
              <a:defRPr/>
            </a:pPr>
            <a:r>
              <a:rPr lang="en-US" b="1" i="1" dirty="0" err="1"/>
              <a:t>Agelenopsis</a:t>
            </a:r>
            <a:r>
              <a:rPr lang="en-US" b="1" i="1" dirty="0"/>
              <a:t> spatula</a:t>
            </a:r>
            <a:r>
              <a:rPr lang="en-US" b="1" dirty="0"/>
              <a:t>:</a:t>
            </a:r>
            <a:r>
              <a:rPr lang="en-US" b="1" i="1" dirty="0"/>
              <a:t> </a:t>
            </a:r>
            <a:r>
              <a:rPr lang="en-US" dirty="0"/>
              <a:t>2, 7, 11</a:t>
            </a:r>
          </a:p>
          <a:p>
            <a:pPr marL="400050" lvl="1" indent="0">
              <a:buFontTx/>
              <a:buNone/>
              <a:defRPr/>
            </a:pPr>
            <a:endParaRPr lang="en-US" dirty="0"/>
          </a:p>
          <a:p>
            <a:pPr>
              <a:buFont typeface="Wingdings" pitchFamily="2" charset="2"/>
              <a:buChar char="q"/>
              <a:defRPr/>
            </a:pPr>
            <a:r>
              <a:rPr lang="en-US" dirty="0"/>
              <a:t> Go to the next slides for more information about these spiders!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503443B-137D-40A9-9843-B5F0E639EC0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46CD0D2-C217-44E8-B41C-18FA4668150D}" type="slidenum">
              <a:rPr lang="en-US" altLang="en-US" sz="1400" b="0">
                <a:latin typeface="Arial" panose="020B0604020202020204" pitchFamily="34" charset="0"/>
              </a:rPr>
              <a:pPr eaLnBrk="1" hangingPunct="1"/>
              <a:t>159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D051C1E-63D9-49FA-A8D2-D0809D918EE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219EF77-B371-4740-9FF4-CCC32F6F101F}" type="slidenum">
              <a:rPr lang="en-US" altLang="en-US" sz="1400" b="0">
                <a:latin typeface="Arial" panose="020B0604020202020204" pitchFamily="34" charset="0"/>
              </a:rPr>
              <a:pPr algn="r" eaLnBrk="1" hangingPunct="1"/>
              <a:t>159</a:t>
            </a:fld>
            <a:endParaRPr lang="en-US" altLang="en-US" sz="1400" b="0">
              <a:latin typeface="Arial" panose="020B0604020202020204" pitchFamily="34" charset="0"/>
            </a:endParaRPr>
          </a:p>
        </p:txBody>
      </p:sp>
      <p:sp>
        <p:nvSpPr>
          <p:cNvPr id="181252" name="Rectangle 2">
            <a:extLst>
              <a:ext uri="{FF2B5EF4-FFF2-40B4-BE49-F238E27FC236}">
                <a16:creationId xmlns:a16="http://schemas.microsoft.com/office/drawing/2014/main" id="{A98EE9FF-E3AC-49F8-9A4E-BCA1BC69B191}"/>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07AE9B34-F52E-4F43-8BD9-4A9C6EF685A0}"/>
              </a:ext>
            </a:extLst>
          </p:cNvPr>
          <p:cNvSpPr>
            <a:spLocks noGrp="1" noChangeArrowheads="1"/>
          </p:cNvSpPr>
          <p:nvPr>
            <p:ph type="body" idx="1"/>
          </p:nvPr>
        </p:nvSpPr>
        <p:spPr>
          <a:xfrm>
            <a:off x="0" y="554038"/>
            <a:ext cx="9144000" cy="6188075"/>
          </a:xfrm>
          <a:solidFill>
            <a:schemeClr val="bg1"/>
          </a:solidFill>
        </p:spPr>
        <p:txBody>
          <a:bodyPr/>
          <a:lstStyle/>
          <a:p>
            <a:pPr>
              <a:buFont typeface="Wingdings" panose="05000000000000000000" pitchFamily="2" charset="2"/>
              <a:buChar char="q"/>
            </a:pPr>
            <a:r>
              <a:rPr lang="en-US" altLang="en-US" sz="2800"/>
              <a:t>You may have noticed that most of the spiders in these images were very, very similar.  </a:t>
            </a:r>
          </a:p>
          <a:p>
            <a:pPr>
              <a:buFont typeface="Wingdings" panose="05000000000000000000" pitchFamily="2" charset="2"/>
              <a:buChar char="q"/>
            </a:pPr>
            <a:r>
              <a:rPr lang="en-US" altLang="en-US" sz="2800"/>
              <a:t>However, taxonomists who specialize in arachnology (the study of spiders) classify members of the genus </a:t>
            </a:r>
            <a:r>
              <a:rPr lang="en-US" altLang="en-US" sz="2800" i="1"/>
              <a:t>Agelenopsis</a:t>
            </a:r>
            <a:r>
              <a:rPr lang="en-US" altLang="en-US" sz="2800"/>
              <a:t> into different species based on the shapes and characteristics of male and female reproductive organs, which are not readily visible in these images.  </a:t>
            </a:r>
          </a:p>
          <a:p>
            <a:pPr>
              <a:buFont typeface="Wingdings" panose="05000000000000000000" pitchFamily="2" charset="2"/>
              <a:buChar char="q"/>
            </a:pPr>
            <a:r>
              <a:rPr lang="en-US" altLang="en-US" sz="2800"/>
              <a:t>Also, many of these species occur in geographic ranges (and habitats within ranges) that do not overlap, which many warrant as worthy of species status.  </a:t>
            </a:r>
          </a:p>
          <a:p>
            <a:pPr>
              <a:buFont typeface="Wingdings" panose="05000000000000000000" pitchFamily="2" charset="2"/>
              <a:buChar char="q"/>
            </a:pPr>
            <a:r>
              <a:rPr lang="en-US" altLang="en-US" sz="2800"/>
              <a:t>These are basically the only means of distinguishing among some species in this genus.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77311FE-B185-4380-AE56-69D3134A9F6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C61D23A-3C02-4E0C-9788-80C09EDC421B}" type="slidenum">
              <a:rPr lang="en-US" altLang="en-US" sz="1400" b="0">
                <a:latin typeface="Arial" panose="020B0604020202020204" pitchFamily="34" charset="0"/>
              </a:rPr>
              <a:pPr eaLnBrk="1" hangingPunct="1"/>
              <a:t>16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DBA133D-1DF6-4D8D-A1A1-B32A0D62621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B7610F4-DFE7-4B66-98F1-32A426A1249D}" type="slidenum">
              <a:rPr lang="en-US" altLang="en-US" sz="1400" b="0">
                <a:latin typeface="Arial" panose="020B0604020202020204" pitchFamily="34" charset="0"/>
              </a:rPr>
              <a:pPr algn="r" eaLnBrk="1" hangingPunct="1"/>
              <a:t>16</a:t>
            </a:fld>
            <a:endParaRPr lang="en-US" altLang="en-US" sz="1400" b="0">
              <a:latin typeface="Arial" panose="020B0604020202020204" pitchFamily="34" charset="0"/>
            </a:endParaRPr>
          </a:p>
        </p:txBody>
      </p:sp>
      <p:sp>
        <p:nvSpPr>
          <p:cNvPr id="34820" name="Rectangle 2">
            <a:extLst>
              <a:ext uri="{FF2B5EF4-FFF2-40B4-BE49-F238E27FC236}">
                <a16:creationId xmlns:a16="http://schemas.microsoft.com/office/drawing/2014/main" id="{4014EF84-BC66-44B2-A3FF-03ECFBA157E2}"/>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93D1639F-B8B1-430F-82AF-D88A333E683C}"/>
              </a:ext>
            </a:extLst>
          </p:cNvPr>
          <p:cNvSpPr>
            <a:spLocks noGrp="1" noRot="1" noChangeAspect="1" noMove="1" noResize="1" noEditPoints="1" noAdjustHandles="1" noChangeArrowheads="1" noChangeShapeType="1" noTextEdit="1"/>
          </p:cNvSpPr>
          <p:nvPr>
            <p:ph type="body" idx="1"/>
          </p:nvPr>
        </p:nvSpPr>
        <p:spPr>
          <a:xfrm>
            <a:off x="152400" y="533400"/>
            <a:ext cx="8839200" cy="6188075"/>
          </a:xfrm>
          <a:blipFill rotWithShape="1">
            <a:blip r:embed="rId2"/>
            <a:stretch>
              <a:fillRect l="-1034" t="-887" r="-138"/>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88805F6-D3A6-408A-9889-2D58A2737F2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06A8639-B450-4693-86CF-148B48BC8010}" type="slidenum">
              <a:rPr lang="en-US" altLang="en-US" sz="1400" b="0">
                <a:latin typeface="Arial" panose="020B0604020202020204" pitchFamily="34" charset="0"/>
              </a:rPr>
              <a:pPr eaLnBrk="1" hangingPunct="1"/>
              <a:t>160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42E87EA-560D-460F-B5D2-94A64CC5BF0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A836850-FD9E-4227-BBDB-7CE02C6C2962}" type="slidenum">
              <a:rPr lang="en-US" altLang="en-US" sz="1400" b="0">
                <a:latin typeface="Arial" panose="020B0604020202020204" pitchFamily="34" charset="0"/>
              </a:rPr>
              <a:pPr algn="r" eaLnBrk="1" hangingPunct="1"/>
              <a:t>160</a:t>
            </a:fld>
            <a:endParaRPr lang="en-US" altLang="en-US" sz="1400" b="0">
              <a:latin typeface="Arial" panose="020B0604020202020204" pitchFamily="34" charset="0"/>
            </a:endParaRPr>
          </a:p>
        </p:txBody>
      </p:sp>
      <p:sp>
        <p:nvSpPr>
          <p:cNvPr id="182276" name="Rectangle 2">
            <a:extLst>
              <a:ext uri="{FF2B5EF4-FFF2-40B4-BE49-F238E27FC236}">
                <a16:creationId xmlns:a16="http://schemas.microsoft.com/office/drawing/2014/main" id="{0A9197DD-6647-4C4E-9078-07E53416EF6C}"/>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FAC28296-1151-4E17-9D4A-08CD59566E5F}"/>
              </a:ext>
            </a:extLst>
          </p:cNvPr>
          <p:cNvSpPr>
            <a:spLocks noGrp="1" noChangeArrowheads="1"/>
          </p:cNvSpPr>
          <p:nvPr>
            <p:ph type="body" idx="1"/>
          </p:nvPr>
        </p:nvSpPr>
        <p:spPr>
          <a:xfrm>
            <a:off x="-28575" y="646113"/>
            <a:ext cx="9144000" cy="6188075"/>
          </a:xfrm>
          <a:solidFill>
            <a:schemeClr val="bg1"/>
          </a:solidFill>
        </p:spPr>
        <p:txBody>
          <a:bodyPr/>
          <a:lstStyle/>
          <a:p>
            <a:pPr>
              <a:buFont typeface="Wingdings" panose="05000000000000000000" pitchFamily="2" charset="2"/>
              <a:buChar char="q"/>
            </a:pPr>
            <a:r>
              <a:rPr lang="en-US" altLang="en-US" sz="2300"/>
              <a:t>Traditionally, many spider biologists viewed the shapes of male and female spider genitalia as a sort of “lock and key” model of species.</a:t>
            </a:r>
          </a:p>
          <a:p>
            <a:pPr>
              <a:buFont typeface="Wingdings" panose="05000000000000000000" pitchFamily="2" charset="2"/>
              <a:buChar char="q"/>
            </a:pPr>
            <a:r>
              <a:rPr lang="en-US" altLang="en-US" sz="2300"/>
              <a:t>In such a model, the shape of a male’s pedipalps determines and limits with which females he would be able to mate.  </a:t>
            </a:r>
          </a:p>
          <a:p>
            <a:pPr>
              <a:buFont typeface="Wingdings" panose="05000000000000000000" pitchFamily="2" charset="2"/>
              <a:buChar char="q"/>
            </a:pPr>
            <a:r>
              <a:rPr lang="en-US" altLang="en-US" sz="2300"/>
              <a:t>This does appear to be the case in several species of </a:t>
            </a:r>
            <a:r>
              <a:rPr lang="en-US" altLang="en-US" sz="2300" i="1"/>
              <a:t>Agelenopsis</a:t>
            </a:r>
            <a:r>
              <a:rPr lang="en-US" altLang="en-US" sz="2300"/>
              <a:t> with overlapping ranges (males of a “species” only mate with females of the same species in those areas).</a:t>
            </a:r>
          </a:p>
          <a:p>
            <a:pPr>
              <a:buFont typeface="Wingdings" panose="05000000000000000000" pitchFamily="2" charset="2"/>
              <a:buChar char="q"/>
            </a:pPr>
            <a:r>
              <a:rPr lang="en-US" altLang="en-US" sz="2300"/>
              <a:t>However, genetic data from a few species suggests that some hybridization within “species groups” composed of several formally described species may occur (Ayoub, Riechert, &amp; Small 2005). </a:t>
            </a:r>
          </a:p>
          <a:p>
            <a:pPr>
              <a:buFont typeface="Wingdings" panose="05000000000000000000" pitchFamily="2" charset="2"/>
              <a:buChar char="q"/>
            </a:pPr>
            <a:r>
              <a:rPr lang="en-US" altLang="en-US" sz="2300"/>
              <a:t>How do </a:t>
            </a:r>
            <a:r>
              <a:rPr lang="en-US" altLang="en-US" sz="2300" i="1"/>
              <a:t>Agelenopsis</a:t>
            </a:r>
            <a:r>
              <a:rPr lang="en-US" altLang="en-US" sz="2300"/>
              <a:t> spiders tell each other apart? </a:t>
            </a:r>
          </a:p>
          <a:p>
            <a:pPr>
              <a:buFont typeface="Wingdings" panose="05000000000000000000" pitchFamily="2" charset="2"/>
              <a:buChar char="q"/>
            </a:pPr>
            <a:r>
              <a:rPr lang="en-US" altLang="en-US" sz="2300"/>
              <a:t>It seems to be based on olfactory cues.</a:t>
            </a:r>
          </a:p>
          <a:p>
            <a:pPr>
              <a:buFont typeface="Wingdings" panose="05000000000000000000" pitchFamily="2" charset="2"/>
              <a:buChar char="q"/>
            </a:pPr>
            <a:r>
              <a:rPr lang="en-US" altLang="en-US" sz="2300"/>
              <a:t>In other words, females are thought to release a species-specific pheromone that attracts males of the same species and elicits courtship from them. </a:t>
            </a:r>
          </a:p>
          <a:p>
            <a:pPr>
              <a:buFont typeface="Wingdings" panose="05000000000000000000" pitchFamily="2" charset="2"/>
              <a:buChar char="q"/>
            </a:pP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52A3898-4A84-4E3F-BB5F-5ED4D1312EC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87C2E9D-6A9D-4911-8736-185E2E9E9856}" type="slidenum">
              <a:rPr lang="en-US" altLang="en-US" sz="1400" b="0">
                <a:latin typeface="Arial" panose="020B0604020202020204" pitchFamily="34" charset="0"/>
              </a:rPr>
              <a:pPr eaLnBrk="1" hangingPunct="1"/>
              <a:t>161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85F83BA-FC80-4BD2-8F05-855440DAB18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17EC859-33AF-46E3-858E-533ACAF9DAA4}" type="slidenum">
              <a:rPr lang="en-US" altLang="en-US" sz="1400" b="0">
                <a:latin typeface="Arial" panose="020B0604020202020204" pitchFamily="34" charset="0"/>
              </a:rPr>
              <a:pPr algn="r" eaLnBrk="1" hangingPunct="1"/>
              <a:t>161</a:t>
            </a:fld>
            <a:endParaRPr lang="en-US" altLang="en-US" sz="1400" b="0">
              <a:latin typeface="Arial" panose="020B0604020202020204" pitchFamily="34" charset="0"/>
            </a:endParaRPr>
          </a:p>
        </p:txBody>
      </p:sp>
      <p:sp>
        <p:nvSpPr>
          <p:cNvPr id="183300" name="Rectangle 2">
            <a:extLst>
              <a:ext uri="{FF2B5EF4-FFF2-40B4-BE49-F238E27FC236}">
                <a16:creationId xmlns:a16="http://schemas.microsoft.com/office/drawing/2014/main" id="{6684B603-F82F-432E-828C-3BE06E4EC44B}"/>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35DAAD40-6D9D-4526-AF69-768494854568}"/>
              </a:ext>
            </a:extLst>
          </p:cNvPr>
          <p:cNvSpPr>
            <a:spLocks noGrp="1" noChangeArrowheads="1"/>
          </p:cNvSpPr>
          <p:nvPr>
            <p:ph type="body" idx="1"/>
          </p:nvPr>
        </p:nvSpPr>
        <p:spPr>
          <a:xfrm>
            <a:off x="0" y="609600"/>
            <a:ext cx="9144000" cy="6248400"/>
          </a:xfrm>
          <a:solidFill>
            <a:schemeClr val="bg1"/>
          </a:solidFill>
        </p:spPr>
        <p:txBody>
          <a:bodyPr/>
          <a:lstStyle/>
          <a:p>
            <a:pPr>
              <a:buFont typeface="Wingdings" panose="05000000000000000000" pitchFamily="2" charset="2"/>
              <a:buChar char="q"/>
            </a:pPr>
            <a:r>
              <a:rPr lang="en-US" altLang="en-US" sz="2400"/>
              <a:t>Now that you have examined each of these groups of organisms, answer the following questions via class discussion.</a:t>
            </a:r>
          </a:p>
          <a:p>
            <a:pPr lvl="1">
              <a:buFont typeface="Wingdings" panose="05000000000000000000" pitchFamily="2" charset="2"/>
              <a:buChar char="q"/>
            </a:pPr>
            <a:r>
              <a:rPr lang="en-US" altLang="en-US" sz="2400"/>
              <a:t>Did the teams differ in the number species they identified in the three groups? If so, which teams would be considered “lumpers,” which would be considered “splitters,” and which teams would fall somewhere in between?</a:t>
            </a:r>
          </a:p>
          <a:p>
            <a:pPr lvl="1">
              <a:buFont typeface="Wingdings" panose="05000000000000000000" pitchFamily="2" charset="2"/>
              <a:buChar char="q"/>
            </a:pPr>
            <a:r>
              <a:rPr lang="en-US" altLang="en-US" sz="2400"/>
              <a:t>What proportion of the teams could be classified as lumpers, as splitters, or as ‘tweeners’ (in between lumpers and splitters)?</a:t>
            </a:r>
          </a:p>
          <a:p>
            <a:pPr>
              <a:buFont typeface="Wingdings" panose="05000000000000000000" pitchFamily="2" charset="2"/>
              <a:buChar char="q"/>
            </a:pPr>
            <a:r>
              <a:rPr lang="en-US" altLang="en-US" sz="2400"/>
              <a:t>Now organize yourselves into three larger teams  (lumpers, splitters, and 'tweeners') based on the number of "species" your smaller teams identified.  </a:t>
            </a:r>
          </a:p>
          <a:p>
            <a:pPr>
              <a:buFont typeface="Wingdings" panose="05000000000000000000" pitchFamily="2" charset="2"/>
              <a:buChar char="q"/>
            </a:pPr>
            <a:r>
              <a:rPr lang="en-US" altLang="en-US" sz="2400"/>
              <a:t>Take a few minutes to discuss with your larger team, and then, as a class, your overall reasoning for the number of species that you identified (in other words, why you fell on a particular end, or the middle, of the lumper/splitter spectrum).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F507832-3408-48C4-901B-06E112236E4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B8838DB-FE4A-41AE-BBDE-E7EDC8EC38F1}" type="slidenum">
              <a:rPr lang="en-US" altLang="en-US" sz="1400" b="0">
                <a:latin typeface="Arial" panose="020B0604020202020204" pitchFamily="34" charset="0"/>
              </a:rPr>
              <a:pPr eaLnBrk="1" hangingPunct="1"/>
              <a:t>162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3C85283-06CA-4E35-B81B-FA4C314B035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59AE155-4327-4818-8483-9C68CD0049EF}" type="slidenum">
              <a:rPr lang="en-US" altLang="en-US" sz="1400" b="0">
                <a:latin typeface="Arial" panose="020B0604020202020204" pitchFamily="34" charset="0"/>
              </a:rPr>
              <a:pPr algn="r" eaLnBrk="1" hangingPunct="1"/>
              <a:t>162</a:t>
            </a:fld>
            <a:endParaRPr lang="en-US" altLang="en-US" sz="1400" b="0">
              <a:latin typeface="Arial" panose="020B0604020202020204" pitchFamily="34" charset="0"/>
            </a:endParaRPr>
          </a:p>
        </p:txBody>
      </p:sp>
      <p:sp>
        <p:nvSpPr>
          <p:cNvPr id="184324" name="Rectangle 2">
            <a:extLst>
              <a:ext uri="{FF2B5EF4-FFF2-40B4-BE49-F238E27FC236}">
                <a16:creationId xmlns:a16="http://schemas.microsoft.com/office/drawing/2014/main" id="{E8208211-4B19-44CB-A8D3-949BEFBD588F}"/>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8665AEC4-FB34-454F-9082-82D4FA02B062}"/>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400"/>
              <a:t>We have already discussed the biological species concept.</a:t>
            </a:r>
          </a:p>
          <a:p>
            <a:pPr>
              <a:buFont typeface="Wingdings" panose="05000000000000000000" pitchFamily="2" charset="2"/>
              <a:buChar char="q"/>
            </a:pPr>
            <a:r>
              <a:rPr lang="en-US" altLang="en-US" sz="2400"/>
              <a:t>Now, take some time to do some research and find some definitions of the following species concepts:</a:t>
            </a:r>
          </a:p>
          <a:p>
            <a:pPr lvl="1">
              <a:buFont typeface="Wingdings" panose="05000000000000000000" pitchFamily="2" charset="2"/>
              <a:buChar char="q"/>
            </a:pPr>
            <a:r>
              <a:rPr lang="en-US" altLang="en-US" sz="2400" b="1">
                <a:solidFill>
                  <a:srgbClr val="FF0066"/>
                </a:solidFill>
              </a:rPr>
              <a:t>Typological species concept</a:t>
            </a:r>
            <a:endParaRPr lang="en-US" altLang="en-US" sz="2400">
              <a:solidFill>
                <a:srgbClr val="FF0066"/>
              </a:solidFill>
            </a:endParaRPr>
          </a:p>
          <a:p>
            <a:pPr lvl="1">
              <a:buFont typeface="Wingdings" panose="05000000000000000000" pitchFamily="2" charset="2"/>
              <a:buChar char="q"/>
            </a:pPr>
            <a:r>
              <a:rPr lang="en-US" altLang="en-US" sz="2400" b="1">
                <a:solidFill>
                  <a:srgbClr val="FF0066"/>
                </a:solidFill>
              </a:rPr>
              <a:t>Ecological species concept</a:t>
            </a:r>
            <a:endParaRPr lang="en-US" altLang="en-US" sz="2400">
              <a:solidFill>
                <a:srgbClr val="FF0066"/>
              </a:solidFill>
            </a:endParaRPr>
          </a:p>
          <a:p>
            <a:pPr lvl="1">
              <a:buFont typeface="Wingdings" panose="05000000000000000000" pitchFamily="2" charset="2"/>
              <a:buChar char="q"/>
            </a:pPr>
            <a:r>
              <a:rPr lang="en-US" altLang="en-US" sz="2400" b="1">
                <a:solidFill>
                  <a:srgbClr val="FF0066"/>
                </a:solidFill>
              </a:rPr>
              <a:t>Evolutionary species concept</a:t>
            </a:r>
            <a:endParaRPr lang="en-US" altLang="en-US" sz="2400">
              <a:solidFill>
                <a:srgbClr val="FF0066"/>
              </a:solidFill>
            </a:endParaRPr>
          </a:p>
          <a:p>
            <a:pPr>
              <a:buFont typeface="Wingdings" panose="05000000000000000000" pitchFamily="2" charset="2"/>
              <a:buChar char="q"/>
            </a:pPr>
            <a:r>
              <a:rPr lang="en-US" altLang="en-US" sz="2400"/>
              <a:t>See if you can find other popular species concepts &amp; their definitions.</a:t>
            </a:r>
          </a:p>
          <a:p>
            <a:pPr>
              <a:buFont typeface="Wingdings" panose="05000000000000000000" pitchFamily="2" charset="2"/>
              <a:buChar char="q"/>
            </a:pPr>
            <a:r>
              <a:rPr lang="en-US" altLang="en-US" sz="2400"/>
              <a:t>Now try to answer the following questions:</a:t>
            </a:r>
          </a:p>
          <a:p>
            <a:pPr lvl="1">
              <a:buFont typeface="Wingdings" panose="05000000000000000000" pitchFamily="2" charset="2"/>
              <a:buChar char="q"/>
            </a:pPr>
            <a:r>
              <a:rPr lang="en-US" altLang="en-US" sz="2400"/>
              <a:t>Which species concept do you think is the closest to the one you used in dividing up the images in each group into species?</a:t>
            </a:r>
          </a:p>
          <a:p>
            <a:pPr lvl="1">
              <a:buFont typeface="Wingdings" panose="05000000000000000000" pitchFamily="2" charset="2"/>
              <a:buChar char="q"/>
            </a:pPr>
            <a:r>
              <a:rPr lang="en-US" altLang="en-US" sz="2400"/>
              <a:t>Which species concept seems most sensible to you, &amp; why?</a:t>
            </a:r>
          </a:p>
          <a:p>
            <a:pPr lvl="1">
              <a:buFont typeface="Wingdings" panose="05000000000000000000" pitchFamily="2" charset="2"/>
              <a:buChar char="q"/>
            </a:pPr>
            <a:r>
              <a:rPr lang="en-US" altLang="en-US" sz="2400"/>
              <a:t>Why is the notion of how one defines a species important?</a:t>
            </a:r>
          </a:p>
          <a:p>
            <a:pPr>
              <a:buFont typeface="Wingdings" panose="05000000000000000000" pitchFamily="2" charset="2"/>
              <a:buChar char="q"/>
            </a:pPr>
            <a:r>
              <a:rPr lang="en-US" altLang="en-US" sz="2400"/>
              <a:t>Go to the next slide for further information!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FE6AA1B-C8FC-4330-A4B1-A8BA8099182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F889504-08AC-4741-B1F4-871924A4D064}" type="slidenum">
              <a:rPr lang="en-US" altLang="en-US" sz="1400" b="0">
                <a:latin typeface="Arial" panose="020B0604020202020204" pitchFamily="34" charset="0"/>
              </a:rPr>
              <a:pPr eaLnBrk="1" hangingPunct="1"/>
              <a:t>163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019E64E-CE5F-40AB-BAA6-717913752DF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3ADEE3B-C532-4732-97CE-7F2711E8582F}" type="slidenum">
              <a:rPr lang="en-US" altLang="en-US" sz="1400" b="0">
                <a:latin typeface="Arial" panose="020B0604020202020204" pitchFamily="34" charset="0"/>
              </a:rPr>
              <a:pPr algn="r" eaLnBrk="1" hangingPunct="1"/>
              <a:t>163</a:t>
            </a:fld>
            <a:endParaRPr lang="en-US" altLang="en-US" sz="1400" b="0">
              <a:latin typeface="Arial" panose="020B0604020202020204" pitchFamily="34" charset="0"/>
            </a:endParaRPr>
          </a:p>
        </p:txBody>
      </p:sp>
      <p:sp>
        <p:nvSpPr>
          <p:cNvPr id="185348" name="Rectangle 2">
            <a:extLst>
              <a:ext uri="{FF2B5EF4-FFF2-40B4-BE49-F238E27FC236}">
                <a16:creationId xmlns:a16="http://schemas.microsoft.com/office/drawing/2014/main" id="{B2B0C2AD-0658-4C58-A92E-4D09254C2E92}"/>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31CDEA63-FD2E-4062-83F9-58803F5F65AA}"/>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800"/>
              <a:t>Below are definitions of the three major species concepts mentioned in this exercise.</a:t>
            </a:r>
          </a:p>
          <a:p>
            <a:pPr lvl="1">
              <a:buFont typeface="Wingdings" panose="05000000000000000000" pitchFamily="2" charset="2"/>
              <a:buChar char="q"/>
            </a:pPr>
            <a:r>
              <a:rPr lang="en-US" altLang="en-US" b="1" u="sng">
                <a:solidFill>
                  <a:srgbClr val="FF0066"/>
                </a:solidFill>
              </a:rPr>
              <a:t>Typological species concept</a:t>
            </a:r>
            <a:r>
              <a:rPr lang="en-US" altLang="en-US">
                <a:solidFill>
                  <a:srgbClr val="FF0066"/>
                </a:solidFill>
              </a:rPr>
              <a:t> </a:t>
            </a:r>
            <a:r>
              <a:rPr lang="en-US" altLang="en-US"/>
              <a:t>– A species is a certain “type” of organism that looks different than another.</a:t>
            </a:r>
          </a:p>
          <a:p>
            <a:pPr lvl="1">
              <a:buFont typeface="Wingdings" panose="05000000000000000000" pitchFamily="2" charset="2"/>
              <a:buChar char="q"/>
            </a:pPr>
            <a:r>
              <a:rPr lang="en-US" altLang="en-US" b="1" u="sng">
                <a:solidFill>
                  <a:srgbClr val="FF0066"/>
                </a:solidFill>
              </a:rPr>
              <a:t>Ecological species concept</a:t>
            </a:r>
            <a:r>
              <a:rPr lang="en-US" altLang="en-US">
                <a:solidFill>
                  <a:srgbClr val="FF0066"/>
                </a:solidFill>
              </a:rPr>
              <a:t> </a:t>
            </a:r>
            <a:r>
              <a:rPr lang="en-US" altLang="en-US"/>
              <a:t>– A species is a set of organisms exploiting (or adapted to) a single niche (Ridley 1993).</a:t>
            </a:r>
          </a:p>
          <a:p>
            <a:pPr lvl="1">
              <a:buFont typeface="Wingdings" panose="05000000000000000000" pitchFamily="2" charset="2"/>
              <a:buChar char="q"/>
            </a:pPr>
            <a:r>
              <a:rPr lang="en-US" altLang="en-US" b="1" u="sng">
                <a:solidFill>
                  <a:srgbClr val="FF0066"/>
                </a:solidFill>
              </a:rPr>
              <a:t>Evolutionary species concept</a:t>
            </a:r>
            <a:r>
              <a:rPr lang="en-US" altLang="en-US">
                <a:solidFill>
                  <a:srgbClr val="FF0066"/>
                </a:solidFill>
              </a:rPr>
              <a:t> </a:t>
            </a:r>
            <a:r>
              <a:rPr lang="en-US" altLang="en-US"/>
              <a:t>– A species is a single lineage of populations which has its own unique evolutionary history and tendencies (Wiley, 1981).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1437CEB-CCD7-4F41-8341-0DEF0095507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3CBEFA4-58EF-4101-B81E-735958328310}" type="slidenum">
              <a:rPr lang="en-US" altLang="en-US" sz="1400" b="0">
                <a:latin typeface="Arial" panose="020B0604020202020204" pitchFamily="34" charset="0"/>
              </a:rPr>
              <a:pPr eaLnBrk="1" hangingPunct="1"/>
              <a:t>164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1983D4F-DF7B-447C-8FD2-34DA3806A05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14CB0BD-F2CE-44F2-84D8-3F9ABABD848A}" type="slidenum">
              <a:rPr lang="en-US" altLang="en-US" sz="1400" b="0">
                <a:latin typeface="Arial" panose="020B0604020202020204" pitchFamily="34" charset="0"/>
              </a:rPr>
              <a:pPr algn="r" eaLnBrk="1" hangingPunct="1"/>
              <a:t>164</a:t>
            </a:fld>
            <a:endParaRPr lang="en-US" altLang="en-US" sz="1400" b="0">
              <a:latin typeface="Arial" panose="020B0604020202020204" pitchFamily="34" charset="0"/>
            </a:endParaRPr>
          </a:p>
        </p:txBody>
      </p:sp>
      <p:sp>
        <p:nvSpPr>
          <p:cNvPr id="186372" name="Rectangle 2">
            <a:extLst>
              <a:ext uri="{FF2B5EF4-FFF2-40B4-BE49-F238E27FC236}">
                <a16:creationId xmlns:a16="http://schemas.microsoft.com/office/drawing/2014/main" id="{30AFEA01-936A-4051-89BD-7CBDEECF50A8}"/>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2BBCFB48-9D9F-4D5B-AA84-2B831199519B}"/>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800"/>
              <a:t>In determining which individuals constituted separate species in this exercise, you undoubtedly relied on the typological species concept.</a:t>
            </a:r>
          </a:p>
          <a:p>
            <a:pPr>
              <a:buFont typeface="Wingdings" panose="05000000000000000000" pitchFamily="2" charset="2"/>
              <a:buChar char="q"/>
            </a:pPr>
            <a:r>
              <a:rPr lang="en-US" altLang="en-US" sz="2800"/>
              <a:t>This is because you had no prior information on which of the species represented are capable of interbreeding, nor on the populations from which they came.  </a:t>
            </a:r>
          </a:p>
          <a:p>
            <a:pPr>
              <a:buFont typeface="Wingdings" panose="05000000000000000000" pitchFamily="2" charset="2"/>
              <a:buChar char="q"/>
            </a:pPr>
            <a:r>
              <a:rPr lang="en-US" altLang="en-US" sz="2800"/>
              <a:t>The species identifications listed in the keys for this exercise are agreed on by most specialists who work with those particular organisms.</a:t>
            </a:r>
          </a:p>
          <a:p>
            <a:pPr>
              <a:buFont typeface="Wingdings" panose="05000000000000000000" pitchFamily="2" charset="2"/>
              <a:buChar char="q"/>
            </a:pPr>
            <a:r>
              <a:rPr lang="en-US" altLang="en-US" sz="2800"/>
              <a:t>However, further changes in taxonomy are always possible, as more data about those organisms are gathered!</a:t>
            </a: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1A885D8-3226-47E1-ABBE-5227FE80BB8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10E2879-DA52-4251-BE7B-24A5E1D10228}" type="slidenum">
              <a:rPr lang="en-US" altLang="en-US" sz="1400" b="0">
                <a:latin typeface="Arial" panose="020B0604020202020204" pitchFamily="34" charset="0"/>
              </a:rPr>
              <a:pPr eaLnBrk="1" hangingPunct="1"/>
              <a:t>165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1430053E-1540-4A85-89D5-F7F92C67E74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7D11200-51D7-49B6-BDEC-6F2F63A825D4}" type="slidenum">
              <a:rPr lang="en-US" altLang="en-US" sz="1400" b="0">
                <a:latin typeface="Arial" panose="020B0604020202020204" pitchFamily="34" charset="0"/>
              </a:rPr>
              <a:pPr algn="r" eaLnBrk="1" hangingPunct="1"/>
              <a:t>165</a:t>
            </a:fld>
            <a:endParaRPr lang="en-US" altLang="en-US" sz="1400" b="0">
              <a:latin typeface="Arial" panose="020B0604020202020204" pitchFamily="34" charset="0"/>
            </a:endParaRPr>
          </a:p>
        </p:txBody>
      </p:sp>
      <p:sp>
        <p:nvSpPr>
          <p:cNvPr id="187396" name="Rectangle 2">
            <a:extLst>
              <a:ext uri="{FF2B5EF4-FFF2-40B4-BE49-F238E27FC236}">
                <a16:creationId xmlns:a16="http://schemas.microsoft.com/office/drawing/2014/main" id="{DAA3AA2A-997B-448E-9AE2-A4DC481D4D72}"/>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4B753692-3C35-4426-9BDA-76E8D07268B3}"/>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3400"/>
              <a:t>Why are species concepts important, anyway?</a:t>
            </a:r>
          </a:p>
          <a:p>
            <a:pPr>
              <a:buFont typeface="Wingdings" panose="05000000000000000000" pitchFamily="2" charset="2"/>
              <a:buChar char="q"/>
            </a:pPr>
            <a:r>
              <a:rPr lang="en-US" altLang="en-US" sz="3400"/>
              <a:t>One reason (of many) is that how we define a species has a big impact on when and how conservation efforts are implemented!  </a:t>
            </a:r>
          </a:p>
          <a:p>
            <a:pPr>
              <a:buFont typeface="Wingdings" panose="05000000000000000000" pitchFamily="2" charset="2"/>
              <a:buChar char="q"/>
            </a:pPr>
            <a:r>
              <a:rPr lang="en-US" altLang="en-US" sz="3400"/>
              <a:t>The U.S. Endangered Species Act defines a “species” as “any </a:t>
            </a:r>
            <a:r>
              <a:rPr lang="en-US" altLang="en-US" sz="3400" b="1" i="1"/>
              <a:t>subspecies</a:t>
            </a:r>
            <a:r>
              <a:rPr lang="en-US" altLang="en-US" sz="3400"/>
              <a:t> of fish or wildlife or plants, and </a:t>
            </a:r>
            <a:r>
              <a:rPr lang="en-US" altLang="en-US" sz="3400" b="1" i="1"/>
              <a:t>any distinct population segment</a:t>
            </a:r>
            <a:r>
              <a:rPr lang="en-US" altLang="en-US" sz="3400"/>
              <a:t> of any species of vertebrate fish or wildlife which interbreeds when mature.”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F41EF20-CA55-4E2C-AD64-720C6D64A12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8B926FF-8FEA-41A7-8D94-525E2C312E61}" type="slidenum">
              <a:rPr lang="en-US" altLang="en-US" sz="1400" b="0">
                <a:latin typeface="Arial" panose="020B0604020202020204" pitchFamily="34" charset="0"/>
              </a:rPr>
              <a:pPr eaLnBrk="1" hangingPunct="1"/>
              <a:t>166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3C2D7F4-C353-434D-BCB3-D3AF68F77F2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A224C52-A38D-4776-B97C-764D2878AD04}" type="slidenum">
              <a:rPr lang="en-US" altLang="en-US" sz="1400" b="0">
                <a:latin typeface="Arial" panose="020B0604020202020204" pitchFamily="34" charset="0"/>
              </a:rPr>
              <a:pPr algn="r" eaLnBrk="1" hangingPunct="1"/>
              <a:t>166</a:t>
            </a:fld>
            <a:endParaRPr lang="en-US" altLang="en-US" sz="1400" b="0">
              <a:latin typeface="Arial" panose="020B0604020202020204" pitchFamily="34" charset="0"/>
            </a:endParaRPr>
          </a:p>
        </p:txBody>
      </p:sp>
      <p:sp>
        <p:nvSpPr>
          <p:cNvPr id="188420" name="Rectangle 2">
            <a:extLst>
              <a:ext uri="{FF2B5EF4-FFF2-40B4-BE49-F238E27FC236}">
                <a16:creationId xmlns:a16="http://schemas.microsoft.com/office/drawing/2014/main" id="{8008A6EA-532A-4F01-B41A-1CAD04BF1CEC}"/>
              </a:ext>
            </a:extLst>
          </p:cNvPr>
          <p:cNvSpPr>
            <a:spLocks noGrp="1" noChangeArrowheads="1"/>
          </p:cNvSpPr>
          <p:nvPr>
            <p:ph type="title"/>
          </p:nvPr>
        </p:nvSpPr>
        <p:spPr>
          <a:xfrm>
            <a:off x="19050" y="0"/>
            <a:ext cx="9124950" cy="520700"/>
          </a:xfrm>
          <a:solidFill>
            <a:srgbClr val="FF33CC"/>
          </a:solidFill>
          <a:ln w="38100">
            <a:solidFill>
              <a:schemeClr val="tx1"/>
            </a:solidFill>
            <a:miter lim="800000"/>
            <a:headEnd/>
            <a:tailEnd/>
          </a:ln>
        </p:spPr>
        <p:txBody>
          <a:bodyPr/>
          <a:lstStyle/>
          <a:p>
            <a:r>
              <a:rPr lang="en-US" altLang="en-US" sz="2400" b="1">
                <a:solidFill>
                  <a:schemeClr val="bg1"/>
                </a:solidFill>
              </a:rPr>
              <a:t>Species concepts &amp; “lumpers” vs “splitters”</a:t>
            </a:r>
            <a:endParaRPr lang="en-US" altLang="en-US" sz="2400">
              <a:solidFill>
                <a:schemeClr val="bg1"/>
              </a:solidFill>
            </a:endParaRPr>
          </a:p>
        </p:txBody>
      </p:sp>
      <p:sp>
        <p:nvSpPr>
          <p:cNvPr id="3075" name="Rectangle 3">
            <a:extLst>
              <a:ext uri="{FF2B5EF4-FFF2-40B4-BE49-F238E27FC236}">
                <a16:creationId xmlns:a16="http://schemas.microsoft.com/office/drawing/2014/main" id="{37B48CB2-04EA-41A0-9887-DF3296815ECB}"/>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800"/>
              <a:t>This means that specific populations of vertebrates in a particular area, such as grizzly bears, salmon, wolves, etc. can be classified as endangered, even if they are not threatened in other parts of their range, even if they are not described as separate species/subspecies.  </a:t>
            </a:r>
          </a:p>
          <a:p>
            <a:pPr>
              <a:buFont typeface="Wingdings" panose="05000000000000000000" pitchFamily="2" charset="2"/>
              <a:buChar char="q"/>
            </a:pPr>
            <a:r>
              <a:rPr lang="en-US" altLang="en-US" sz="2800"/>
              <a:t>However, significant populations of other organisms (invertebrates, plants, etc.) can only be protected in parts of their range where they may be threatened only if they are recognized and </a:t>
            </a:r>
            <a:r>
              <a:rPr lang="en-US" altLang="en-US" sz="2800" b="1" i="1"/>
              <a:t>formally described</a:t>
            </a:r>
            <a:r>
              <a:rPr lang="en-US" altLang="en-US" sz="2800"/>
              <a:t> as a distinct species or subspecies!  </a:t>
            </a:r>
          </a:p>
          <a:p>
            <a:pPr>
              <a:buFont typeface="Wingdings" panose="05000000000000000000" pitchFamily="2" charset="2"/>
              <a:buChar char="q"/>
            </a:pPr>
            <a:r>
              <a:rPr lang="en-US" altLang="en-US" sz="2800"/>
              <a:t>Thus, you can see why species concepts are important to lots of biologists, and why they are a hot topic!</a:t>
            </a:r>
          </a:p>
          <a:p>
            <a:endParaRPr lang="en-US" altLang="en-US" sz="2000"/>
          </a:p>
        </p:txBody>
      </p:sp>
      <p:sp>
        <p:nvSpPr>
          <p:cNvPr id="7" name="Action Button: Home 6">
            <a:hlinkClick r:id="rId2" action="ppaction://hlinksldjump" highlightClick="1"/>
            <a:extLst>
              <a:ext uri="{FF2B5EF4-FFF2-40B4-BE49-F238E27FC236}">
                <a16:creationId xmlns:a16="http://schemas.microsoft.com/office/drawing/2014/main" id="{89B0FEF2-74E5-425A-94D1-26529CE6AB8F}"/>
              </a:ext>
            </a:extLst>
          </p:cNvPr>
          <p:cNvSpPr/>
          <p:nvPr/>
        </p:nvSpPr>
        <p:spPr bwMode="auto">
          <a:xfrm>
            <a:off x="8675688" y="6367463"/>
            <a:ext cx="366712" cy="365125"/>
          </a:xfrm>
          <a:prstGeom prst="actionButtonHome">
            <a:avLst/>
          </a:prstGeom>
          <a:solidFill>
            <a:schemeClr val="bg1">
              <a:lumMod val="85000"/>
            </a:schemeClr>
          </a:solidFill>
          <a:ln w="9525">
            <a:solidFill>
              <a:schemeClr val="tx1"/>
            </a:solidFill>
            <a:miter lim="800000"/>
            <a:headEnd/>
            <a:tailEnd/>
          </a:ln>
        </p:spPr>
        <p:txBody>
          <a:bodyPr/>
          <a:lstStyle/>
          <a:p>
            <a:pPr algn="ctr">
              <a:defRPr/>
            </a:pP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B3D58FE-3263-428B-9A69-97D9574E0D8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A8AF528-FD6F-4ACB-9904-F51A6DE5B2BF}" type="slidenum">
              <a:rPr lang="en-US" altLang="en-US" sz="1400" b="0">
                <a:latin typeface="Arial" panose="020B0604020202020204" pitchFamily="34" charset="0"/>
              </a:rPr>
              <a:pPr eaLnBrk="1" hangingPunct="1"/>
              <a:t>167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D08428A-16CF-463F-8280-D5ABF8CA9BB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C9504A6-F6D3-4D1F-AC0A-DA977A7634BA}" type="slidenum">
              <a:rPr lang="en-US" altLang="en-US" sz="1400" b="0">
                <a:latin typeface="Arial" panose="020B0604020202020204" pitchFamily="34" charset="0"/>
              </a:rPr>
              <a:pPr algn="r" eaLnBrk="1" hangingPunct="1"/>
              <a:t>167</a:t>
            </a:fld>
            <a:endParaRPr lang="en-US" altLang="en-US" sz="1400" b="0">
              <a:latin typeface="Arial" panose="020B0604020202020204" pitchFamily="34" charset="0"/>
            </a:endParaRPr>
          </a:p>
        </p:txBody>
      </p:sp>
      <p:sp>
        <p:nvSpPr>
          <p:cNvPr id="189444" name="Rectangle 2">
            <a:extLst>
              <a:ext uri="{FF2B5EF4-FFF2-40B4-BE49-F238E27FC236}">
                <a16:creationId xmlns:a16="http://schemas.microsoft.com/office/drawing/2014/main" id="{43490C2D-5967-47DD-A386-F1FD757AF843}"/>
              </a:ext>
            </a:extLst>
          </p:cNvPr>
          <p:cNvSpPr>
            <a:spLocks noGrp="1" noChangeArrowheads="1"/>
          </p:cNvSpPr>
          <p:nvPr>
            <p:ph type="title"/>
          </p:nvPr>
        </p:nvSpPr>
        <p:spPr>
          <a:xfrm>
            <a:off x="19050" y="0"/>
            <a:ext cx="9124950" cy="520700"/>
          </a:xfrm>
          <a:solidFill>
            <a:srgbClr val="CC0000"/>
          </a:solidFill>
          <a:ln w="38100">
            <a:solidFill>
              <a:schemeClr val="tx1"/>
            </a:solidFill>
            <a:miter lim="800000"/>
            <a:headEnd/>
            <a:tailEnd/>
          </a:ln>
        </p:spPr>
        <p:txBody>
          <a:bodyPr/>
          <a:lstStyle/>
          <a:p>
            <a:r>
              <a:rPr lang="en-US" altLang="en-US" sz="2400" b="1">
                <a:solidFill>
                  <a:schemeClr val="bg1"/>
                </a:solidFill>
              </a:rPr>
              <a:t>Exercise 7: Mystery Shell</a:t>
            </a:r>
            <a:endParaRPr lang="en-US" altLang="en-US" sz="2400">
              <a:solidFill>
                <a:schemeClr val="bg1"/>
              </a:solidFill>
            </a:endParaRPr>
          </a:p>
        </p:txBody>
      </p:sp>
      <p:sp>
        <p:nvSpPr>
          <p:cNvPr id="3075" name="Rectangle 3">
            <a:extLst>
              <a:ext uri="{FF2B5EF4-FFF2-40B4-BE49-F238E27FC236}">
                <a16:creationId xmlns:a16="http://schemas.microsoft.com/office/drawing/2014/main" id="{9BD851E0-A1BC-497D-A356-D5B9A83B6E0F}"/>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4000"/>
              <a:t>Examine the “mystery shell” in Container E.</a:t>
            </a:r>
          </a:p>
          <a:p>
            <a:pPr>
              <a:buFont typeface="Wingdings" panose="05000000000000000000" pitchFamily="2" charset="2"/>
              <a:buChar char="q"/>
            </a:pPr>
            <a:endParaRPr lang="en-US" altLang="en-US" sz="4000"/>
          </a:p>
          <a:p>
            <a:pPr>
              <a:buFont typeface="Wingdings" panose="05000000000000000000" pitchFamily="2" charset="2"/>
              <a:buChar char="q"/>
            </a:pPr>
            <a:r>
              <a:rPr lang="en-US" altLang="en-US" sz="4000"/>
              <a:t>See if you can figure out what kind of shell it is.</a:t>
            </a:r>
          </a:p>
          <a:p>
            <a:pPr>
              <a:buFont typeface="Wingdings" panose="05000000000000000000" pitchFamily="2" charset="2"/>
              <a:buChar char="q"/>
            </a:pPr>
            <a:endParaRPr lang="en-US" altLang="en-US" sz="4000"/>
          </a:p>
          <a:p>
            <a:pPr>
              <a:buFont typeface="Wingdings" panose="05000000000000000000" pitchFamily="2" charset="2"/>
              <a:buChar char="q"/>
            </a:pPr>
            <a:r>
              <a:rPr lang="en-US" altLang="en-US" sz="4000"/>
              <a:t> Go to the next slide to see if you were right!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D93C962-0638-43F5-A1A0-2FA49614690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9B88C6C-A57D-4089-919C-4BDC6EA12AD9}" type="slidenum">
              <a:rPr lang="en-US" altLang="en-US" sz="1400" b="0">
                <a:latin typeface="Arial" panose="020B0604020202020204" pitchFamily="34" charset="0"/>
              </a:rPr>
              <a:pPr eaLnBrk="1" hangingPunct="1"/>
              <a:t>168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3396E77-8983-4780-8205-C9291779CEC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0F92603-D3D7-4785-8989-059AE51B1109}" type="slidenum">
              <a:rPr lang="en-US" altLang="en-US" sz="1400" b="0">
                <a:latin typeface="Arial" panose="020B0604020202020204" pitchFamily="34" charset="0"/>
              </a:rPr>
              <a:pPr algn="r" eaLnBrk="1" hangingPunct="1"/>
              <a:t>168</a:t>
            </a:fld>
            <a:endParaRPr lang="en-US" altLang="en-US" sz="1400" b="0">
              <a:latin typeface="Arial" panose="020B0604020202020204" pitchFamily="34" charset="0"/>
            </a:endParaRPr>
          </a:p>
        </p:txBody>
      </p:sp>
      <p:sp>
        <p:nvSpPr>
          <p:cNvPr id="190468" name="Rectangle 2">
            <a:extLst>
              <a:ext uri="{FF2B5EF4-FFF2-40B4-BE49-F238E27FC236}">
                <a16:creationId xmlns:a16="http://schemas.microsoft.com/office/drawing/2014/main" id="{FE31F27E-DFC6-4396-98AC-F1431C7D44CF}"/>
              </a:ext>
            </a:extLst>
          </p:cNvPr>
          <p:cNvSpPr>
            <a:spLocks noGrp="1" noChangeArrowheads="1"/>
          </p:cNvSpPr>
          <p:nvPr>
            <p:ph type="title"/>
          </p:nvPr>
        </p:nvSpPr>
        <p:spPr>
          <a:xfrm>
            <a:off x="19050" y="0"/>
            <a:ext cx="9124950" cy="520700"/>
          </a:xfrm>
          <a:solidFill>
            <a:srgbClr val="CC0000"/>
          </a:solidFill>
          <a:ln w="38100">
            <a:solidFill>
              <a:schemeClr val="tx1"/>
            </a:solidFill>
            <a:miter lim="800000"/>
            <a:headEnd/>
            <a:tailEnd/>
          </a:ln>
        </p:spPr>
        <p:txBody>
          <a:bodyPr/>
          <a:lstStyle/>
          <a:p>
            <a:r>
              <a:rPr lang="en-US" altLang="en-US" sz="2400" b="1">
                <a:solidFill>
                  <a:schemeClr val="bg1"/>
                </a:solidFill>
              </a:rPr>
              <a:t>Exercise 7: Mystery Shell</a:t>
            </a:r>
            <a:endParaRPr lang="en-US" altLang="en-US" sz="2400">
              <a:solidFill>
                <a:schemeClr val="bg1"/>
              </a:solidFill>
            </a:endParaRPr>
          </a:p>
        </p:txBody>
      </p:sp>
      <p:sp>
        <p:nvSpPr>
          <p:cNvPr id="3075" name="Rectangle 3">
            <a:extLst>
              <a:ext uri="{FF2B5EF4-FFF2-40B4-BE49-F238E27FC236}">
                <a16:creationId xmlns:a16="http://schemas.microsoft.com/office/drawing/2014/main" id="{7B564B5D-CF40-4A08-8E85-CEF4BEAFC707}"/>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900"/>
              <a:t>The mystery shell is actually the </a:t>
            </a:r>
            <a:r>
              <a:rPr lang="en-US" altLang="en-US" sz="2900" b="1">
                <a:solidFill>
                  <a:srgbClr val="C00000"/>
                </a:solidFill>
              </a:rPr>
              <a:t>operculum</a:t>
            </a:r>
            <a:r>
              <a:rPr lang="en-US" altLang="en-US" sz="2900">
                <a:solidFill>
                  <a:srgbClr val="C00000"/>
                </a:solidFill>
              </a:rPr>
              <a:t> </a:t>
            </a:r>
            <a:r>
              <a:rPr lang="en-US" altLang="en-US" sz="2900"/>
              <a:t>of a snail. </a:t>
            </a:r>
          </a:p>
          <a:p>
            <a:pPr>
              <a:buFont typeface="Wingdings" panose="05000000000000000000" pitchFamily="2" charset="2"/>
              <a:buChar char="q"/>
            </a:pPr>
            <a:r>
              <a:rPr lang="en-US" altLang="en-US" sz="2900"/>
              <a:t>The operculum is a shell door, which many (but not all) snails have. </a:t>
            </a:r>
          </a:p>
          <a:p>
            <a:pPr>
              <a:buFont typeface="Wingdings" panose="05000000000000000000" pitchFamily="2" charset="2"/>
              <a:buChar char="q"/>
            </a:pPr>
            <a:r>
              <a:rPr lang="en-US" altLang="en-US" sz="2900"/>
              <a:t>With this door, the snail is able to close its shell to survive periods of drought and to gain protection against predators. </a:t>
            </a:r>
          </a:p>
          <a:p>
            <a:pPr>
              <a:buFont typeface="Wingdings" panose="05000000000000000000" pitchFamily="2" charset="2"/>
              <a:buChar char="q"/>
            </a:pPr>
            <a:r>
              <a:rPr lang="en-US" altLang="en-US" sz="2900"/>
              <a:t>Snails that live along the seashore are often exposed to air when the tide goes out, and there are many animals that feed on snails, especially birds.</a:t>
            </a:r>
          </a:p>
          <a:p>
            <a:pPr>
              <a:buFont typeface="Wingdings" panose="05000000000000000000" pitchFamily="2" charset="2"/>
              <a:buChar char="q"/>
            </a:pPr>
            <a:r>
              <a:rPr lang="en-US" altLang="en-US" sz="2900"/>
              <a:t>In those situations, an operculum is a valuable adaptation!</a:t>
            </a:r>
          </a:p>
        </p:txBody>
      </p:sp>
      <p:sp>
        <p:nvSpPr>
          <p:cNvPr id="7" name="Action Button: Home 6">
            <a:hlinkClick r:id="rId2" action="ppaction://hlinksldjump" highlightClick="1"/>
            <a:extLst>
              <a:ext uri="{FF2B5EF4-FFF2-40B4-BE49-F238E27FC236}">
                <a16:creationId xmlns:a16="http://schemas.microsoft.com/office/drawing/2014/main" id="{8B69E8EF-DA33-45D0-A5CB-FEDE74D91871}"/>
              </a:ext>
            </a:extLst>
          </p:cNvPr>
          <p:cNvSpPr/>
          <p:nvPr/>
        </p:nvSpPr>
        <p:spPr bwMode="auto">
          <a:xfrm>
            <a:off x="8229600" y="5989638"/>
            <a:ext cx="731838" cy="731837"/>
          </a:xfrm>
          <a:prstGeom prst="actionButtonHome">
            <a:avLst/>
          </a:prstGeom>
          <a:solidFill>
            <a:schemeClr val="bg1">
              <a:lumMod val="85000"/>
            </a:schemeClr>
          </a:solidFill>
          <a:ln w="9525">
            <a:solidFill>
              <a:schemeClr val="tx1"/>
            </a:solidFill>
            <a:miter lim="800000"/>
            <a:headEnd/>
            <a:tailEnd/>
          </a:ln>
        </p:spPr>
        <p:txBody>
          <a:bodyPr/>
          <a:lstStyle/>
          <a:p>
            <a:pPr algn="ctr">
              <a:defRPr/>
            </a:pP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7344313-4860-434E-BB2C-8865A1EDBCC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1FA41DF-50C9-42C4-BDD1-CBCE84CE3641}" type="slidenum">
              <a:rPr lang="en-US" altLang="en-US" sz="1400" b="0">
                <a:latin typeface="Arial" panose="020B0604020202020204" pitchFamily="34" charset="0"/>
              </a:rPr>
              <a:pPr eaLnBrk="1" hangingPunct="1"/>
              <a:t>169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638B131-6812-4FD8-A022-2F619010BAC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65B33F1-83FA-4397-A2D0-77E0E0D1C7F0}" type="slidenum">
              <a:rPr lang="en-US" altLang="en-US" sz="1400" b="0">
                <a:latin typeface="Arial" panose="020B0604020202020204" pitchFamily="34" charset="0"/>
              </a:rPr>
              <a:pPr algn="r" eaLnBrk="1" hangingPunct="1"/>
              <a:t>169</a:t>
            </a:fld>
            <a:endParaRPr lang="en-US" altLang="en-US" sz="1400" b="0">
              <a:latin typeface="Arial" panose="020B0604020202020204" pitchFamily="34" charset="0"/>
            </a:endParaRPr>
          </a:p>
        </p:txBody>
      </p:sp>
      <p:sp>
        <p:nvSpPr>
          <p:cNvPr id="191492" name="Rectangle 2">
            <a:extLst>
              <a:ext uri="{FF2B5EF4-FFF2-40B4-BE49-F238E27FC236}">
                <a16:creationId xmlns:a16="http://schemas.microsoft.com/office/drawing/2014/main" id="{0014EA5C-B7A8-4112-B03A-7CAFA8A81147}"/>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 Mechanisms Underlying Variation</a:t>
            </a:r>
            <a:endParaRPr lang="en-US" altLang="en-US" sz="2400">
              <a:solidFill>
                <a:schemeClr val="bg1"/>
              </a:solidFill>
            </a:endParaRPr>
          </a:p>
        </p:txBody>
      </p:sp>
      <p:sp>
        <p:nvSpPr>
          <p:cNvPr id="3075" name="Rectangle 3">
            <a:extLst>
              <a:ext uri="{FF2B5EF4-FFF2-40B4-BE49-F238E27FC236}">
                <a16:creationId xmlns:a16="http://schemas.microsoft.com/office/drawing/2014/main" id="{E8BDE347-5965-49A9-9334-EB19603C8E93}"/>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400"/>
              <a:t>So far in our exploration of variation, we have seen that individuals vary, and we have learned how to measure variation within a population. </a:t>
            </a:r>
          </a:p>
          <a:p>
            <a:pPr>
              <a:buFont typeface="Wingdings" panose="05000000000000000000" pitchFamily="2" charset="2"/>
              <a:buChar char="q"/>
            </a:pPr>
            <a:r>
              <a:rPr lang="en-US" altLang="en-US" sz="2400"/>
              <a:t>We have also seen that populations vary, and learned to measure the significance of inter-population variation.  </a:t>
            </a:r>
          </a:p>
          <a:p>
            <a:pPr>
              <a:buFont typeface="Wingdings" panose="05000000000000000000" pitchFamily="2" charset="2"/>
              <a:buChar char="q"/>
            </a:pPr>
            <a:r>
              <a:rPr lang="en-US" altLang="en-US" sz="2400"/>
              <a:t>We have also learned that individuals can be classified according to their differences via a classification hierarchy.  </a:t>
            </a:r>
          </a:p>
          <a:p>
            <a:pPr>
              <a:buFont typeface="Wingdings" panose="05000000000000000000" pitchFamily="2" charset="2"/>
              <a:buChar char="q"/>
            </a:pPr>
            <a:r>
              <a:rPr lang="en-US" altLang="en-US" sz="2400"/>
              <a:t>This exercise introduces the mechanisms that underlie trait variation. </a:t>
            </a:r>
          </a:p>
          <a:p>
            <a:pPr>
              <a:buFont typeface="Wingdings" panose="05000000000000000000" pitchFamily="2" charset="2"/>
              <a:buChar char="q"/>
            </a:pPr>
            <a:r>
              <a:rPr lang="en-US" altLang="en-US" sz="2400"/>
              <a:t>We will use leaves and flowers as examples.  </a:t>
            </a:r>
          </a:p>
          <a:p>
            <a:pPr>
              <a:buFont typeface="Wingdings" panose="05000000000000000000" pitchFamily="2" charset="2"/>
              <a:buChar char="q"/>
            </a:pPr>
            <a:r>
              <a:rPr lang="en-US" altLang="en-US" sz="2400"/>
              <a:t>You have also been presented with an additional sample of gastropod shells.</a:t>
            </a:r>
          </a:p>
          <a:p>
            <a:pPr>
              <a:buFont typeface="Wingdings" panose="05000000000000000000" pitchFamily="2" charset="2"/>
              <a:buChar char="q"/>
            </a:pPr>
            <a:r>
              <a:rPr lang="en-US" altLang="en-US" sz="2400"/>
              <a:t>You will use these for an exercise that allows you to explore the concept of variation among species in the context of adaptations.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76280D5-42CC-4047-97B3-8D01247CB74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AE84C8A-3ABB-4FD2-970D-2471902827F1}" type="slidenum">
              <a:rPr lang="en-US" altLang="en-US" sz="1400" b="0">
                <a:latin typeface="Arial" panose="020B0604020202020204" pitchFamily="34" charset="0"/>
              </a:rPr>
              <a:pPr eaLnBrk="1" hangingPunct="1"/>
              <a:t>17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EE926A4-EF1F-400E-BB20-D40EA228834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3DEB7BB-6C09-4186-9813-C8DC7B22662C}" type="slidenum">
              <a:rPr lang="en-US" altLang="en-US" sz="1400" b="0">
                <a:latin typeface="Arial" panose="020B0604020202020204" pitchFamily="34" charset="0"/>
              </a:rPr>
              <a:pPr algn="r" eaLnBrk="1" hangingPunct="1"/>
              <a:t>17</a:t>
            </a:fld>
            <a:endParaRPr lang="en-US" altLang="en-US" sz="1400" b="0">
              <a:latin typeface="Arial" panose="020B0604020202020204" pitchFamily="34" charset="0"/>
            </a:endParaRPr>
          </a:p>
        </p:txBody>
      </p:sp>
      <p:sp>
        <p:nvSpPr>
          <p:cNvPr id="35844" name="Rectangle 2">
            <a:extLst>
              <a:ext uri="{FF2B5EF4-FFF2-40B4-BE49-F238E27FC236}">
                <a16:creationId xmlns:a16="http://schemas.microsoft.com/office/drawing/2014/main" id="{D87E1F35-96BD-420F-9A68-CCC1C44779BF}"/>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4FD80691-0DC7-4E2E-9AE4-E30E99831365}"/>
              </a:ext>
            </a:extLst>
          </p:cNvPr>
          <p:cNvSpPr>
            <a:spLocks noGrp="1" noChangeArrowheads="1"/>
          </p:cNvSpPr>
          <p:nvPr>
            <p:ph type="body" idx="1"/>
          </p:nvPr>
        </p:nvSpPr>
        <p:spPr>
          <a:xfrm>
            <a:off x="152400" y="533400"/>
            <a:ext cx="8839200" cy="6188075"/>
          </a:xfrm>
          <a:solidFill>
            <a:schemeClr val="bg1"/>
          </a:solidFill>
        </p:spPr>
        <p:txBody>
          <a:bodyPr/>
          <a:lstStyle/>
          <a:p>
            <a:pPr>
              <a:buFont typeface="Wingdings" panose="05000000000000000000" pitchFamily="2" charset="2"/>
              <a:buChar char="q"/>
            </a:pPr>
            <a:r>
              <a:rPr lang="en-US" altLang="en-US" sz="2300" b="1"/>
              <a:t>Q3. </a:t>
            </a:r>
            <a:r>
              <a:rPr lang="en-US" altLang="en-US" sz="2300"/>
              <a:t>Which trait(s) yielded the highest success rates?  Are the traits with higher success rates necessarily the best ones to use when identifying leaves?  Why or why not? How could we change the game to make the trait success rate a better measure of how effectively a trait can be used to identify leaves? </a:t>
            </a:r>
          </a:p>
          <a:p>
            <a:pPr>
              <a:buFont typeface="Wingdings" panose="05000000000000000000" pitchFamily="2" charset="2"/>
              <a:buChar char="q"/>
            </a:pPr>
            <a:r>
              <a:rPr lang="en-US" altLang="en-US" sz="2400">
                <a:solidFill>
                  <a:srgbClr val="FF0000"/>
                </a:solidFill>
              </a:rPr>
              <a:t>The traits with the highest success rates are not necessarily the best ones to use when identifying leaves.  If a trait was employed by a single person, and that person was successful at identifying their leaf then the trait’s success rate would be a perfect 100%.  However, it could be that the trait is only effective at identifying that one particular leaf, or that the person was just very good at using that trait.  There are many ways that we could alter the game to make the success rate a better measure of how effectively a trait can be used to identify a leaf.  For example, we could add more leaves and require each student to identify multiple leaves.  </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9E623AE-3D1C-4767-B4A1-071CAC7BD62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6B725D3-E85D-4972-BE7F-472FAD2D0E57}" type="slidenum">
              <a:rPr lang="en-US" altLang="en-US" sz="1400" b="0">
                <a:latin typeface="Arial" panose="020B0604020202020204" pitchFamily="34" charset="0"/>
              </a:rPr>
              <a:pPr eaLnBrk="1" hangingPunct="1"/>
              <a:t>170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2031857-FA89-4630-9213-AB51BE7701B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F7A8602-7334-4D7E-88B9-0F5024B30D42}" type="slidenum">
              <a:rPr lang="en-US" altLang="en-US" sz="1400" b="0">
                <a:latin typeface="Arial" panose="020B0604020202020204" pitchFamily="34" charset="0"/>
              </a:rPr>
              <a:pPr algn="r" eaLnBrk="1" hangingPunct="1"/>
              <a:t>170</a:t>
            </a:fld>
            <a:endParaRPr lang="en-US" altLang="en-US" sz="1400" b="0">
              <a:latin typeface="Arial" panose="020B0604020202020204" pitchFamily="34" charset="0"/>
            </a:endParaRPr>
          </a:p>
        </p:txBody>
      </p:sp>
      <p:sp>
        <p:nvSpPr>
          <p:cNvPr id="192516" name="Rectangle 2">
            <a:extLst>
              <a:ext uri="{FF2B5EF4-FFF2-40B4-BE49-F238E27FC236}">
                <a16:creationId xmlns:a16="http://schemas.microsoft.com/office/drawing/2014/main" id="{5B96F7D8-769E-4AF9-AA37-5A37E1CCFED7}"/>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 Mechanisms Underlying Variation</a:t>
            </a:r>
            <a:endParaRPr lang="en-US" altLang="en-US" sz="2400">
              <a:solidFill>
                <a:schemeClr val="bg1"/>
              </a:solidFill>
            </a:endParaRPr>
          </a:p>
        </p:txBody>
      </p:sp>
      <p:sp>
        <p:nvSpPr>
          <p:cNvPr id="192517" name="Rectangle 3">
            <a:extLst>
              <a:ext uri="{FF2B5EF4-FFF2-40B4-BE49-F238E27FC236}">
                <a16:creationId xmlns:a16="http://schemas.microsoft.com/office/drawing/2014/main" id="{6337F3AE-589D-40CC-8462-DBF93150FA48}"/>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3600"/>
              <a:t>Click </a:t>
            </a:r>
            <a:r>
              <a:rPr lang="en-US" altLang="en-US" sz="3600" b="1">
                <a:hlinkClick r:id="rId2" action="ppaction://hlinksldjump"/>
              </a:rPr>
              <a:t>HERE</a:t>
            </a:r>
            <a:r>
              <a:rPr lang="en-US" altLang="en-US" sz="3600"/>
              <a:t> to go to Exercise 8a: Variation in Leaves &amp; Flowers.</a:t>
            </a:r>
          </a:p>
          <a:p>
            <a:pPr>
              <a:buFont typeface="Wingdings" panose="05000000000000000000" pitchFamily="2" charset="2"/>
              <a:buChar char="q"/>
            </a:pPr>
            <a:endParaRPr lang="en-US" altLang="en-US" sz="3600"/>
          </a:p>
          <a:p>
            <a:pPr>
              <a:buFont typeface="Wingdings" panose="05000000000000000000" pitchFamily="2" charset="2"/>
              <a:buChar char="q"/>
            </a:pPr>
            <a:r>
              <a:rPr lang="en-US" altLang="en-US" sz="3600"/>
              <a:t>Click </a:t>
            </a:r>
            <a:r>
              <a:rPr lang="en-US" altLang="en-US" sz="3600" b="1">
                <a:hlinkClick r:id="rId3" action="ppaction://hlinksldjump"/>
              </a:rPr>
              <a:t>HERE</a:t>
            </a:r>
            <a:r>
              <a:rPr lang="en-US" altLang="en-US" sz="3600">
                <a:hlinkClick r:id="rId3" action="ppaction://hlinksldjump"/>
              </a:rPr>
              <a:t> </a:t>
            </a:r>
            <a:r>
              <a:rPr lang="en-US" altLang="en-US" sz="3600"/>
              <a:t>to go to Exercise 8b: Variation in Snail Shells.</a:t>
            </a:r>
          </a:p>
          <a:p>
            <a:pPr>
              <a:buFont typeface="Wingdings" panose="05000000000000000000" pitchFamily="2" charset="2"/>
              <a:buChar char="q"/>
            </a:pPr>
            <a:endParaRPr lang="en-US" altLang="en-US" sz="3600"/>
          </a:p>
          <a:p>
            <a:pPr>
              <a:buFont typeface="Wingdings" panose="05000000000000000000" pitchFamily="2" charset="2"/>
              <a:buChar char="q"/>
            </a:pPr>
            <a:r>
              <a:rPr lang="en-US" altLang="en-US" sz="3600"/>
              <a:t>Click </a:t>
            </a:r>
            <a:r>
              <a:rPr lang="en-US" altLang="en-US" sz="3600" b="1">
                <a:hlinkClick r:id="rId4" action="ppaction://hlinksldjump"/>
              </a:rPr>
              <a:t>HERE </a:t>
            </a:r>
            <a:r>
              <a:rPr lang="en-US" altLang="en-US" sz="3600"/>
              <a:t>to go to Exercise 8b.2, which is an open-ended exploration of adaptive variation in snail shells.</a:t>
            </a:r>
          </a:p>
        </p:txBody>
      </p:sp>
      <p:sp>
        <p:nvSpPr>
          <p:cNvPr id="2" name="Action Button: Home 1">
            <a:hlinkClick r:id="rId5" action="ppaction://hlinksldjump" highlightClick="1"/>
            <a:extLst>
              <a:ext uri="{FF2B5EF4-FFF2-40B4-BE49-F238E27FC236}">
                <a16:creationId xmlns:a16="http://schemas.microsoft.com/office/drawing/2014/main" id="{9E87FD05-6191-4102-B0C6-07D57E1F0079}"/>
              </a:ext>
            </a:extLst>
          </p:cNvPr>
          <p:cNvSpPr/>
          <p:nvPr/>
        </p:nvSpPr>
        <p:spPr bwMode="auto">
          <a:xfrm>
            <a:off x="8002588" y="5788025"/>
            <a:ext cx="914400" cy="914400"/>
          </a:xfrm>
          <a:prstGeom prst="actionButtonHome">
            <a:avLst/>
          </a:prstGeom>
          <a:solidFill>
            <a:schemeClr val="bg1">
              <a:lumMod val="85000"/>
            </a:schemeClr>
          </a:solidFill>
          <a:ln w="9525">
            <a:solidFill>
              <a:schemeClr val="tx1"/>
            </a:solidFill>
            <a:miter lim="800000"/>
            <a:headEnd/>
            <a:tailEnd/>
          </a:ln>
        </p:spPr>
        <p:txBody>
          <a:bodyPr/>
          <a:lstStyle/>
          <a:p>
            <a:pPr algn="ctr">
              <a:defRPr/>
            </a:pPr>
            <a:endParaRPr lang="en-US" dirty="0">
              <a:latin typeface="Arial"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D514E19-1BEF-4FE2-B514-E97A3F6C88D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1CA9B0B-ED39-424E-AB9E-E71551E0A1B8}" type="slidenum">
              <a:rPr lang="en-US" altLang="en-US" sz="1400" b="0">
                <a:latin typeface="Arial" panose="020B0604020202020204" pitchFamily="34" charset="0"/>
              </a:rPr>
              <a:pPr eaLnBrk="1" hangingPunct="1"/>
              <a:t>171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1A3F19D-D61A-489D-A882-F84A46C9757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FEC0777-7C25-41DD-96D1-83CD9060DBDB}" type="slidenum">
              <a:rPr lang="en-US" altLang="en-US" sz="1400" b="0">
                <a:latin typeface="Arial" panose="020B0604020202020204" pitchFamily="34" charset="0"/>
              </a:rPr>
              <a:pPr algn="r" eaLnBrk="1" hangingPunct="1"/>
              <a:t>171</a:t>
            </a:fld>
            <a:endParaRPr lang="en-US" altLang="en-US" sz="1400" b="0">
              <a:latin typeface="Arial" panose="020B0604020202020204" pitchFamily="34" charset="0"/>
            </a:endParaRPr>
          </a:p>
        </p:txBody>
      </p:sp>
      <p:sp>
        <p:nvSpPr>
          <p:cNvPr id="193540" name="Rectangle 2">
            <a:extLst>
              <a:ext uri="{FF2B5EF4-FFF2-40B4-BE49-F238E27FC236}">
                <a16:creationId xmlns:a16="http://schemas.microsoft.com/office/drawing/2014/main" id="{E71997E1-5432-4CFA-ABA7-046667298052}"/>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11363C8F-4E1E-4875-B0E8-A8486F9C2FF2}"/>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400"/>
              <a:t>Examine the leaves below.  These leaves were collected from the same tree. In fact, they all came from the same branch.  </a:t>
            </a:r>
          </a:p>
          <a:p>
            <a:pPr>
              <a:buFont typeface="Wingdings" panose="05000000000000000000" pitchFamily="2" charset="2"/>
              <a:buChar char="q"/>
            </a:pPr>
            <a:r>
              <a:rPr lang="en-US" altLang="en-US" sz="2400"/>
              <a:t>Note that individual leaves differ in size. </a:t>
            </a:r>
          </a:p>
          <a:p>
            <a:pPr>
              <a:buFont typeface="Wingdings" panose="05000000000000000000" pitchFamily="2" charset="2"/>
              <a:buChar char="q"/>
            </a:pPr>
            <a:r>
              <a:rPr lang="en-US" altLang="en-US" sz="2400"/>
              <a:t>Within a single species, differences in size are frequently associated with differences in age or developmental stage. </a:t>
            </a:r>
          </a:p>
          <a:p>
            <a:pPr>
              <a:buFont typeface="Wingdings" panose="05000000000000000000" pitchFamily="2" charset="2"/>
              <a:buChar char="q"/>
            </a:pPr>
            <a:r>
              <a:rPr lang="en-US" altLang="en-US" sz="2400"/>
              <a:t>As a leaf unfolds from its leaf bud, it gains room to grow larger. </a:t>
            </a:r>
          </a:p>
          <a:p>
            <a:pPr>
              <a:buFont typeface="Wingdings" panose="05000000000000000000" pitchFamily="2" charset="2"/>
              <a:buChar char="q"/>
            </a:pPr>
            <a:r>
              <a:rPr lang="en-US" altLang="en-US" sz="2400"/>
              <a:t>All it needs is time and nourishment in order to grow to the size of a typical mature leaf. </a:t>
            </a:r>
          </a:p>
          <a:p>
            <a:pPr>
              <a:buFont typeface="Wingdings" panose="05000000000000000000" pitchFamily="2" charset="2"/>
              <a:buChar char="q"/>
            </a:pPr>
            <a:endParaRPr lang="en-US" altLang="en-US" sz="2400"/>
          </a:p>
        </p:txBody>
      </p:sp>
      <p:pic>
        <p:nvPicPr>
          <p:cNvPr id="7" name="Picture 6">
            <a:extLst>
              <a:ext uri="{FF2B5EF4-FFF2-40B4-BE49-F238E27FC236}">
                <a16:creationId xmlns:a16="http://schemas.microsoft.com/office/drawing/2014/main" id="{9E2F5ABD-9E2F-459A-A959-B056B1E0D7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40163"/>
            <a:ext cx="4467225"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0584564-F717-4C27-979C-E697A86E60D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565C89C-3BF8-4657-BD3D-CDA3D420E4DD}" type="slidenum">
              <a:rPr lang="en-US" altLang="en-US" sz="1400" b="0">
                <a:latin typeface="Arial" panose="020B0604020202020204" pitchFamily="34" charset="0"/>
              </a:rPr>
              <a:pPr eaLnBrk="1" hangingPunct="1"/>
              <a:t>172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7080645-A177-46A4-A960-A25E4CA1D7B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C58ADF6-FBB1-4236-B1D1-17EC8EC05C31}" type="slidenum">
              <a:rPr lang="en-US" altLang="en-US" sz="1400" b="0">
                <a:latin typeface="Arial" panose="020B0604020202020204" pitchFamily="34" charset="0"/>
              </a:rPr>
              <a:pPr algn="r" eaLnBrk="1" hangingPunct="1"/>
              <a:t>172</a:t>
            </a:fld>
            <a:endParaRPr lang="en-US" altLang="en-US" sz="1400" b="0">
              <a:latin typeface="Arial" panose="020B0604020202020204" pitchFamily="34" charset="0"/>
            </a:endParaRPr>
          </a:p>
        </p:txBody>
      </p:sp>
      <p:sp>
        <p:nvSpPr>
          <p:cNvPr id="194564" name="Rectangle 2">
            <a:extLst>
              <a:ext uri="{FF2B5EF4-FFF2-40B4-BE49-F238E27FC236}">
                <a16:creationId xmlns:a16="http://schemas.microsoft.com/office/drawing/2014/main" id="{9C621544-E985-4E44-BA50-EB1E87CFF470}"/>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6A146237-66CB-413F-A290-62B8239561EC}"/>
              </a:ext>
            </a:extLst>
          </p:cNvPr>
          <p:cNvSpPr>
            <a:spLocks noGrp="1" noChangeArrowheads="1"/>
          </p:cNvSpPr>
          <p:nvPr>
            <p:ph type="body" idx="1"/>
          </p:nvPr>
        </p:nvSpPr>
        <p:spPr>
          <a:xfrm>
            <a:off x="-11113" y="598488"/>
            <a:ext cx="9144001" cy="6248400"/>
          </a:xfrm>
          <a:solidFill>
            <a:schemeClr val="bg1"/>
          </a:solidFill>
        </p:spPr>
        <p:txBody>
          <a:bodyPr/>
          <a:lstStyle/>
          <a:p>
            <a:pPr marL="0" indent="0">
              <a:buFontTx/>
              <a:buNone/>
            </a:pPr>
            <a:r>
              <a:rPr lang="en-US" altLang="en-US" sz="2400" b="1"/>
              <a:t>Q1. </a:t>
            </a:r>
            <a:r>
              <a:rPr lang="en-US" altLang="en-US" sz="2400"/>
              <a:t>Can you rank the leaves below from youngest to most mature? Which species of tree did these leaves come from? </a:t>
            </a:r>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lgn="ctr">
              <a:buFontTx/>
              <a:buNone/>
            </a:pPr>
            <a:r>
              <a:rPr lang="en-US" altLang="en-US" sz="2400" b="1"/>
              <a:t>CLICK FOR THE ANSWER!</a:t>
            </a:r>
            <a:endParaRPr lang="en-US" altLang="en-US" sz="2400"/>
          </a:p>
          <a:p>
            <a:pPr marL="0" indent="0">
              <a:buFontTx/>
              <a:buNone/>
            </a:pPr>
            <a:r>
              <a:rPr lang="en-US" altLang="en-US" sz="2400">
                <a:solidFill>
                  <a:srgbClr val="00B050"/>
                </a:solidFill>
              </a:rPr>
              <a:t>When ranked from youngest to most mature (with younger leaves being smaller than more mature leaves), the order is C, A, B.  These leaves came from a Tulip Poplar (</a:t>
            </a:r>
            <a:r>
              <a:rPr lang="en-US" altLang="en-US" sz="2400" i="1">
                <a:solidFill>
                  <a:srgbClr val="00B050"/>
                </a:solidFill>
              </a:rPr>
              <a:t>Liriodendron tulipifera</a:t>
            </a:r>
            <a:r>
              <a:rPr lang="en-US" altLang="en-US" sz="2400">
                <a:solidFill>
                  <a:srgbClr val="00B050"/>
                </a:solidFill>
              </a:rPr>
              <a:t>).</a:t>
            </a:r>
          </a:p>
        </p:txBody>
      </p:sp>
      <p:pic>
        <p:nvPicPr>
          <p:cNvPr id="7" name="Picture 6">
            <a:extLst>
              <a:ext uri="{FF2B5EF4-FFF2-40B4-BE49-F238E27FC236}">
                <a16:creationId xmlns:a16="http://schemas.microsoft.com/office/drawing/2014/main" id="{74E84629-A3E1-40CE-B495-99D633C04E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46722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128ABF4-4023-4067-9519-2DAB1E1A1D3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0E759C1-652D-4177-8808-688B0B774E12}" type="slidenum">
              <a:rPr lang="en-US" altLang="en-US" sz="1400" b="0">
                <a:latin typeface="Arial" panose="020B0604020202020204" pitchFamily="34" charset="0"/>
              </a:rPr>
              <a:pPr eaLnBrk="1" hangingPunct="1"/>
              <a:t>173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2751471-9562-4524-AF24-7E61D933BD2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CF40803-63EB-4C6D-93F4-15C41D0654E7}" type="slidenum">
              <a:rPr lang="en-US" altLang="en-US" sz="1400" b="0">
                <a:latin typeface="Arial" panose="020B0604020202020204" pitchFamily="34" charset="0"/>
              </a:rPr>
              <a:pPr algn="r" eaLnBrk="1" hangingPunct="1"/>
              <a:t>173</a:t>
            </a:fld>
            <a:endParaRPr lang="en-US" altLang="en-US" sz="1400" b="0">
              <a:latin typeface="Arial" panose="020B0604020202020204" pitchFamily="34" charset="0"/>
            </a:endParaRPr>
          </a:p>
        </p:txBody>
      </p:sp>
      <p:sp>
        <p:nvSpPr>
          <p:cNvPr id="195588" name="Rectangle 2">
            <a:extLst>
              <a:ext uri="{FF2B5EF4-FFF2-40B4-BE49-F238E27FC236}">
                <a16:creationId xmlns:a16="http://schemas.microsoft.com/office/drawing/2014/main" id="{5F28691A-3377-4E1A-9A5B-272302C6C5EC}"/>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E1184D71-570C-494F-921A-D643DA3E8C5A}"/>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400"/>
              <a:t>Now examine the two leaves below.  </a:t>
            </a:r>
          </a:p>
          <a:p>
            <a:pPr>
              <a:buFont typeface="Wingdings" panose="05000000000000000000" pitchFamily="2" charset="2"/>
              <a:buChar char="q"/>
            </a:pPr>
            <a:r>
              <a:rPr lang="en-US" altLang="en-US" sz="2400"/>
              <a:t>Unlike the previous leaves, these leaves are both mature, and yet they differ markedly in size.  </a:t>
            </a:r>
          </a:p>
          <a:p>
            <a:pPr>
              <a:buFont typeface="Wingdings" panose="05000000000000000000" pitchFamily="2" charset="2"/>
              <a:buChar char="q"/>
            </a:pPr>
            <a:r>
              <a:rPr lang="en-US" altLang="en-US" sz="2400"/>
              <a:t>As you can see, leaf B has a much greater surface area than leaf A.  </a:t>
            </a:r>
          </a:p>
          <a:p>
            <a:pPr>
              <a:buFont typeface="Wingdings" panose="05000000000000000000" pitchFamily="2" charset="2"/>
              <a:buChar char="q"/>
            </a:pPr>
            <a:r>
              <a:rPr lang="en-US" altLang="en-US" sz="2400"/>
              <a:t>However, leaf A is actually thicker than leaf B.  </a:t>
            </a:r>
          </a:p>
          <a:p>
            <a:pPr>
              <a:buFont typeface="Wingdings" panose="05000000000000000000" pitchFamily="2" charset="2"/>
              <a:buChar char="q"/>
            </a:pPr>
            <a:r>
              <a:rPr lang="en-US" altLang="en-US" sz="2400"/>
              <a:t>These leaves came from different parts of the same tree.   </a:t>
            </a:r>
          </a:p>
          <a:p>
            <a:pPr>
              <a:buFont typeface="Wingdings" panose="05000000000000000000" pitchFamily="2" charset="2"/>
              <a:buChar char="q"/>
            </a:pPr>
            <a:endParaRPr lang="en-US" altLang="en-US" sz="2400"/>
          </a:p>
        </p:txBody>
      </p:sp>
      <p:pic>
        <p:nvPicPr>
          <p:cNvPr id="7" name="Picture 6">
            <a:extLst>
              <a:ext uri="{FF2B5EF4-FFF2-40B4-BE49-F238E27FC236}">
                <a16:creationId xmlns:a16="http://schemas.microsoft.com/office/drawing/2014/main" id="{BEF86E2D-D7FB-4E41-B430-81F10E4CDE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3565525"/>
            <a:ext cx="51784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7FF8B71-CA22-44EA-AFFE-6452F0AA277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336564C-D664-40B1-B8E4-D8FB88DC2132}" type="slidenum">
              <a:rPr lang="en-US" altLang="en-US" sz="1400" b="0">
                <a:latin typeface="Arial" panose="020B0604020202020204" pitchFamily="34" charset="0"/>
              </a:rPr>
              <a:pPr eaLnBrk="1" hangingPunct="1"/>
              <a:t>174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623636F-5B1A-4818-A395-47710EC5FB3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2BE9FD0-72F8-48B8-8EA7-B3BDB6D1D393}" type="slidenum">
              <a:rPr lang="en-US" altLang="en-US" sz="1400" b="0">
                <a:latin typeface="Arial" panose="020B0604020202020204" pitchFamily="34" charset="0"/>
              </a:rPr>
              <a:pPr algn="r" eaLnBrk="1" hangingPunct="1"/>
              <a:t>174</a:t>
            </a:fld>
            <a:endParaRPr lang="en-US" altLang="en-US" sz="1400" b="0">
              <a:latin typeface="Arial" panose="020B0604020202020204" pitchFamily="34" charset="0"/>
            </a:endParaRPr>
          </a:p>
        </p:txBody>
      </p:sp>
      <p:sp>
        <p:nvSpPr>
          <p:cNvPr id="196612" name="Rectangle 2">
            <a:extLst>
              <a:ext uri="{FF2B5EF4-FFF2-40B4-BE49-F238E27FC236}">
                <a16:creationId xmlns:a16="http://schemas.microsoft.com/office/drawing/2014/main" id="{324CC6B9-8580-4803-B586-ECB9A40235FB}"/>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B8946168-805E-4D3E-B82B-A9DD9948528B}"/>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800"/>
              <a:t>One of the leaves is a </a:t>
            </a:r>
            <a:r>
              <a:rPr lang="en-US" altLang="en-US" sz="2800" b="1">
                <a:solidFill>
                  <a:srgbClr val="00B050"/>
                </a:solidFill>
              </a:rPr>
              <a:t>sun</a:t>
            </a:r>
            <a:r>
              <a:rPr lang="en-US" altLang="en-US" sz="2800" b="1"/>
              <a:t> </a:t>
            </a:r>
            <a:r>
              <a:rPr lang="en-US" altLang="en-US" sz="2800" b="1">
                <a:solidFill>
                  <a:srgbClr val="00B050"/>
                </a:solidFill>
              </a:rPr>
              <a:t>leaf</a:t>
            </a:r>
            <a:r>
              <a:rPr lang="en-US" altLang="en-US" sz="2800">
                <a:solidFill>
                  <a:srgbClr val="00B050"/>
                </a:solidFill>
              </a:rPr>
              <a:t> </a:t>
            </a:r>
            <a:r>
              <a:rPr lang="en-US" altLang="en-US" sz="2800"/>
              <a:t>which was collected from a branch near the top of the tree.   </a:t>
            </a:r>
          </a:p>
          <a:p>
            <a:pPr>
              <a:buFont typeface="Wingdings" panose="05000000000000000000" pitchFamily="2" charset="2"/>
              <a:buChar char="q"/>
            </a:pPr>
            <a:r>
              <a:rPr lang="en-US" altLang="en-US" sz="2800"/>
              <a:t>The other leaf is a </a:t>
            </a:r>
            <a:r>
              <a:rPr lang="en-US" altLang="en-US" sz="2800" b="1">
                <a:solidFill>
                  <a:srgbClr val="00B050"/>
                </a:solidFill>
              </a:rPr>
              <a:t>shade</a:t>
            </a:r>
            <a:r>
              <a:rPr lang="en-US" altLang="en-US" sz="2800" b="1"/>
              <a:t> </a:t>
            </a:r>
            <a:r>
              <a:rPr lang="en-US" altLang="en-US" sz="2800" b="1">
                <a:solidFill>
                  <a:srgbClr val="00B050"/>
                </a:solidFill>
              </a:rPr>
              <a:t>leaf</a:t>
            </a:r>
            <a:r>
              <a:rPr lang="en-US" altLang="en-US" sz="2800">
                <a:solidFill>
                  <a:srgbClr val="00B050"/>
                </a:solidFill>
              </a:rPr>
              <a:t> </a:t>
            </a:r>
            <a:r>
              <a:rPr lang="en-US" altLang="en-US" sz="2800"/>
              <a:t>which was collected from one of the lower branches. </a:t>
            </a:r>
          </a:p>
          <a:p>
            <a:pPr>
              <a:buFont typeface="Wingdings" panose="05000000000000000000" pitchFamily="2" charset="2"/>
              <a:buChar char="q"/>
            </a:pPr>
            <a:r>
              <a:rPr lang="en-US" altLang="en-US" sz="2800"/>
              <a:t>The size of these leaves was influenced by their environment and the special needs of trees. </a:t>
            </a:r>
          </a:p>
        </p:txBody>
      </p:sp>
      <p:pic>
        <p:nvPicPr>
          <p:cNvPr id="196614" name="Picture 6">
            <a:extLst>
              <a:ext uri="{FF2B5EF4-FFF2-40B4-BE49-F238E27FC236}">
                <a16:creationId xmlns:a16="http://schemas.microsoft.com/office/drawing/2014/main" id="{D271D3AC-B8BF-4588-9D80-67B9255747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3565525"/>
            <a:ext cx="51784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4DF8AA2-ADC2-41C7-B820-71C9D4316D4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165D3A8-1918-43F5-96A1-6064422943B2}" type="slidenum">
              <a:rPr lang="en-US" altLang="en-US" sz="1400" b="0">
                <a:latin typeface="Arial" panose="020B0604020202020204" pitchFamily="34" charset="0"/>
              </a:rPr>
              <a:pPr eaLnBrk="1" hangingPunct="1"/>
              <a:t>175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F2B100A-7266-4D29-8B29-29DEFD7DC00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B008045-E85B-4E66-9A8B-6F5778F7F6CD}" type="slidenum">
              <a:rPr lang="en-US" altLang="en-US" sz="1400" b="0">
                <a:latin typeface="Arial" panose="020B0604020202020204" pitchFamily="34" charset="0"/>
              </a:rPr>
              <a:pPr algn="r" eaLnBrk="1" hangingPunct="1"/>
              <a:t>175</a:t>
            </a:fld>
            <a:endParaRPr lang="en-US" altLang="en-US" sz="1400" b="0">
              <a:latin typeface="Arial" panose="020B0604020202020204" pitchFamily="34" charset="0"/>
            </a:endParaRPr>
          </a:p>
        </p:txBody>
      </p:sp>
      <p:sp>
        <p:nvSpPr>
          <p:cNvPr id="197636" name="Rectangle 2">
            <a:extLst>
              <a:ext uri="{FF2B5EF4-FFF2-40B4-BE49-F238E27FC236}">
                <a16:creationId xmlns:a16="http://schemas.microsoft.com/office/drawing/2014/main" id="{64090EFE-B65A-48BB-9C78-D15EC9E02619}"/>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F1EEB317-A99C-4E61-9F3E-D00E846BAED5}"/>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anose="05000000000000000000" pitchFamily="2" charset="2"/>
              <a:buChar char="q"/>
            </a:pPr>
            <a:r>
              <a:rPr lang="en-US" altLang="en-US" sz="2400"/>
              <a:t>Unlike animals that must consume food to obtain energy, trees obtain energy by making their own food when sunlight hits their leaves.  </a:t>
            </a:r>
          </a:p>
          <a:p>
            <a:pPr>
              <a:buFont typeface="Wingdings" panose="05000000000000000000" pitchFamily="2" charset="2"/>
              <a:buChar char="q"/>
            </a:pPr>
            <a:r>
              <a:rPr lang="en-US" altLang="en-US" sz="2400"/>
              <a:t>In order to convert sunlight to usable chemical energy, plants need water, and lots of it.  </a:t>
            </a:r>
          </a:p>
          <a:p>
            <a:pPr>
              <a:buFont typeface="Wingdings" panose="05000000000000000000" pitchFamily="2" charset="2"/>
              <a:buChar char="q"/>
            </a:pPr>
            <a:r>
              <a:rPr lang="en-US" altLang="en-US" sz="2400"/>
              <a:t>For example, it is estimated that the typical oak tree (not the type of tree whose leaves are pictured below) needs about 50 gallons of water a day.  </a:t>
            </a:r>
          </a:p>
          <a:p>
            <a:pPr>
              <a:buFont typeface="Wingdings" panose="05000000000000000000" pitchFamily="2" charset="2"/>
              <a:buChar char="q"/>
            </a:pPr>
            <a:r>
              <a:rPr lang="en-US" altLang="en-US" sz="2400"/>
              <a:t>Therefore, lack of water and light can severely limit the amount of sugars (food) that a tree leaf can produce.  </a:t>
            </a:r>
          </a:p>
          <a:p>
            <a:pPr>
              <a:buFont typeface="Wingdings" panose="05000000000000000000" pitchFamily="2" charset="2"/>
              <a:buChar char="q"/>
            </a:pPr>
            <a:endParaRPr lang="en-US" altLang="en-US" sz="2400"/>
          </a:p>
        </p:txBody>
      </p:sp>
      <p:pic>
        <p:nvPicPr>
          <p:cNvPr id="197638" name="Picture 7">
            <a:extLst>
              <a:ext uri="{FF2B5EF4-FFF2-40B4-BE49-F238E27FC236}">
                <a16:creationId xmlns:a16="http://schemas.microsoft.com/office/drawing/2014/main" id="{FF83E295-9092-4F38-B8EA-D379B64460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664075"/>
            <a:ext cx="34512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0B5EA91-2FAF-46DC-ABD0-C1DAC463A10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BD75E69-8476-4586-A4C0-809C832D3B9E}" type="slidenum">
              <a:rPr lang="en-US" altLang="en-US" sz="1400" b="0">
                <a:latin typeface="Arial" panose="020B0604020202020204" pitchFamily="34" charset="0"/>
              </a:rPr>
              <a:pPr eaLnBrk="1" hangingPunct="1"/>
              <a:t>176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2130033-6FF3-4943-BB19-C96A127FEAF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1001768-1903-4B04-8226-3945A8BF13AA}" type="slidenum">
              <a:rPr lang="en-US" altLang="en-US" sz="1400" b="0">
                <a:latin typeface="Arial" panose="020B0604020202020204" pitchFamily="34" charset="0"/>
              </a:rPr>
              <a:pPr algn="r" eaLnBrk="1" hangingPunct="1"/>
              <a:t>176</a:t>
            </a:fld>
            <a:endParaRPr lang="en-US" altLang="en-US" sz="1400" b="0">
              <a:latin typeface="Arial" panose="020B0604020202020204" pitchFamily="34" charset="0"/>
            </a:endParaRPr>
          </a:p>
        </p:txBody>
      </p:sp>
      <p:sp>
        <p:nvSpPr>
          <p:cNvPr id="198660" name="Rectangle 2">
            <a:extLst>
              <a:ext uri="{FF2B5EF4-FFF2-40B4-BE49-F238E27FC236}">
                <a16:creationId xmlns:a16="http://schemas.microsoft.com/office/drawing/2014/main" id="{479E881A-1C82-486C-AE96-0BCA4C6340A8}"/>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09ACC11E-C3E2-4D0B-81C9-54E51CEC7F5C}"/>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itchFamily="2" charset="2"/>
              <a:buChar char="q"/>
              <a:defRPr/>
            </a:pPr>
            <a:r>
              <a:rPr lang="en-US" sz="2400" dirty="0"/>
              <a:t>Because the top of the tree receives more intense sunlight than the bottom of the tree, leaves at the top of the tree are able to produce more food per unit surface area than leaves at the bottom of the tree.  </a:t>
            </a:r>
          </a:p>
          <a:p>
            <a:pPr>
              <a:buFont typeface="Wingdings" pitchFamily="2" charset="2"/>
              <a:buChar char="q"/>
              <a:defRPr/>
            </a:pPr>
            <a:r>
              <a:rPr lang="en-US" sz="2400" dirty="0"/>
              <a:t>However, leaves at the top of the tree are also subject to greater water loss per unit surface area, also because they are exposed to more sun and wind.  </a:t>
            </a:r>
          </a:p>
          <a:p>
            <a:pPr>
              <a:defRPr/>
            </a:pPr>
            <a:endParaRPr lang="en-US" sz="2400" dirty="0"/>
          </a:p>
          <a:p>
            <a:pPr marL="0" indent="0">
              <a:buFontTx/>
              <a:buNone/>
              <a:defRPr/>
            </a:pPr>
            <a:r>
              <a:rPr lang="en-US" sz="2400" b="1" dirty="0"/>
              <a:t>Q2. </a:t>
            </a:r>
            <a:r>
              <a:rPr lang="en-US" sz="2400" dirty="0"/>
              <a:t> Why does the top of the tree typically receive more sun than the bottom of the tree?  </a:t>
            </a:r>
          </a:p>
          <a:p>
            <a:pPr marL="0" indent="0" algn="ctr">
              <a:buFontTx/>
              <a:buNone/>
              <a:defRPr/>
            </a:pPr>
            <a:r>
              <a:rPr lang="en-US" sz="2400" dirty="0"/>
              <a:t> </a:t>
            </a:r>
            <a:r>
              <a:rPr lang="en-US" sz="2400" b="1" dirty="0"/>
              <a:t>CLICK FOR THE ANSWER!</a:t>
            </a:r>
          </a:p>
          <a:p>
            <a:pPr marL="0" indent="0">
              <a:buFontTx/>
              <a:buNone/>
              <a:defRPr/>
            </a:pPr>
            <a:r>
              <a:rPr lang="en-US" sz="2400" b="1" dirty="0">
                <a:solidFill>
                  <a:srgbClr val="00B050"/>
                </a:solidFill>
              </a:rPr>
              <a:t>The top of the tree typically receives more sun than the bottom of the tree because throughout most of the day the bottom of the tree is shaded by the top of the tree.</a:t>
            </a:r>
          </a:p>
          <a:p>
            <a:pPr>
              <a:defRPr/>
            </a:pPr>
            <a:endParaRPr lang="en-US" sz="2400" dirty="0"/>
          </a:p>
          <a:p>
            <a:pPr>
              <a:buFont typeface="Wingdings" pitchFamily="2" charset="2"/>
              <a:buChar char="q"/>
              <a:defRP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AF133A9-0468-4A06-86D5-8E24872147E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A05280D-2400-46AE-8B98-30F1945646E3}" type="slidenum">
              <a:rPr lang="en-US" altLang="en-US" sz="1400" b="0">
                <a:latin typeface="Arial" panose="020B0604020202020204" pitchFamily="34" charset="0"/>
              </a:rPr>
              <a:pPr eaLnBrk="1" hangingPunct="1"/>
              <a:t>177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AF2D754-CD97-4916-895D-AB676CCB51B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52AF0FB-FD75-4728-9744-28671E5FB577}" type="slidenum">
              <a:rPr lang="en-US" altLang="en-US" sz="1400" b="0">
                <a:latin typeface="Arial" panose="020B0604020202020204" pitchFamily="34" charset="0"/>
              </a:rPr>
              <a:pPr algn="r" eaLnBrk="1" hangingPunct="1"/>
              <a:t>177</a:t>
            </a:fld>
            <a:endParaRPr lang="en-US" altLang="en-US" sz="1400" b="0">
              <a:latin typeface="Arial" panose="020B0604020202020204" pitchFamily="34" charset="0"/>
            </a:endParaRPr>
          </a:p>
        </p:txBody>
      </p:sp>
      <p:sp>
        <p:nvSpPr>
          <p:cNvPr id="199684" name="Rectangle 2">
            <a:extLst>
              <a:ext uri="{FF2B5EF4-FFF2-40B4-BE49-F238E27FC236}">
                <a16:creationId xmlns:a16="http://schemas.microsoft.com/office/drawing/2014/main" id="{84A7B888-BFCE-4329-A5DD-050191E81EEB}"/>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77E0B858-CB37-4AB6-AB7C-938CB4B3F883}"/>
              </a:ext>
            </a:extLst>
          </p:cNvPr>
          <p:cNvSpPr>
            <a:spLocks noGrp="1" noChangeArrowheads="1"/>
          </p:cNvSpPr>
          <p:nvPr>
            <p:ph type="body" idx="1"/>
          </p:nvPr>
        </p:nvSpPr>
        <p:spPr>
          <a:xfrm>
            <a:off x="-11113" y="598488"/>
            <a:ext cx="9144001" cy="6248400"/>
          </a:xfrm>
          <a:solidFill>
            <a:schemeClr val="bg1"/>
          </a:solidFill>
        </p:spPr>
        <p:txBody>
          <a:bodyPr/>
          <a:lstStyle/>
          <a:p>
            <a:pPr marL="0" indent="0">
              <a:buFontTx/>
              <a:buNone/>
              <a:defRPr/>
            </a:pPr>
            <a:r>
              <a:rPr lang="en-US" sz="2300" b="1" dirty="0"/>
              <a:t>Q3.</a:t>
            </a:r>
            <a:r>
              <a:rPr lang="en-US" sz="2300" dirty="0"/>
              <a:t> Which type of leaves would you expect to have a greater surface area:  shade leaves or sun leaves?  </a:t>
            </a:r>
            <a:r>
              <a:rPr lang="en-US" sz="2300" b="1" dirty="0"/>
              <a:t>CLICK FOR THE ANSWER!</a:t>
            </a:r>
          </a:p>
          <a:p>
            <a:pPr>
              <a:buFont typeface="Wingdings" pitchFamily="2" charset="2"/>
              <a:buChar char="q"/>
              <a:defRPr/>
            </a:pPr>
            <a:r>
              <a:rPr lang="en-US" sz="2300" dirty="0">
                <a:solidFill>
                  <a:srgbClr val="00B050"/>
                </a:solidFill>
              </a:rPr>
              <a:t>Sun leaves tend to have smaller surface areas than shade leaves.  </a:t>
            </a:r>
          </a:p>
          <a:p>
            <a:pPr>
              <a:buFont typeface="Wingdings" pitchFamily="2" charset="2"/>
              <a:buChar char="q"/>
              <a:defRPr/>
            </a:pPr>
            <a:r>
              <a:rPr lang="en-US" sz="2300" dirty="0">
                <a:solidFill>
                  <a:srgbClr val="00B050"/>
                </a:solidFill>
              </a:rPr>
              <a:t>Sun leaves also tend to be thicker than shade leaves, and have multiple layers of energy producing cells. </a:t>
            </a:r>
          </a:p>
          <a:p>
            <a:pPr>
              <a:buFont typeface="Wingdings" pitchFamily="2" charset="2"/>
              <a:buChar char="q"/>
              <a:defRPr/>
            </a:pPr>
            <a:r>
              <a:rPr lang="en-US" sz="2300" dirty="0">
                <a:solidFill>
                  <a:srgbClr val="00B050"/>
                </a:solidFill>
              </a:rPr>
              <a:t>Since sun leaves are exposed to intense light that can penetrate multiple cell layers, sun leaves increase energy production &amp; minimize water loss by growing thicker instead of wider.  </a:t>
            </a:r>
          </a:p>
          <a:p>
            <a:pPr>
              <a:buFont typeface="Wingdings" pitchFamily="2" charset="2"/>
              <a:buChar char="q"/>
              <a:defRPr/>
            </a:pPr>
            <a:r>
              <a:rPr lang="en-US" sz="2300" dirty="0">
                <a:solidFill>
                  <a:srgbClr val="00B050"/>
                </a:solidFill>
              </a:rPr>
              <a:t>Shade leaves, meanwhile, do not have to contend with water loss due to exposure to strong wind and light.</a:t>
            </a:r>
          </a:p>
          <a:p>
            <a:pPr>
              <a:buFont typeface="Wingdings" pitchFamily="2" charset="2"/>
              <a:buChar char="q"/>
              <a:defRPr/>
            </a:pPr>
            <a:r>
              <a:rPr lang="en-US" sz="2300" dirty="0">
                <a:solidFill>
                  <a:srgbClr val="00B050"/>
                </a:solidFill>
              </a:rPr>
              <a:t>Instead, they struggle to obtain enough light.  In order to increase their exposure to the sun, shade leaves grow larger surface areas.</a:t>
            </a:r>
          </a:p>
          <a:p>
            <a:pPr>
              <a:buFont typeface="Wingdings" pitchFamily="2" charset="2"/>
              <a:buChar char="q"/>
              <a:defRPr/>
            </a:pPr>
            <a:r>
              <a:rPr lang="en-US" sz="2300" dirty="0">
                <a:solidFill>
                  <a:srgbClr val="00B050"/>
                </a:solidFill>
              </a:rPr>
              <a:t>Trees can’t consciously alter the way individual leaves grow, so how does this variation occur?  </a:t>
            </a:r>
          </a:p>
          <a:p>
            <a:pPr>
              <a:buFont typeface="Wingdings" pitchFamily="2" charset="2"/>
              <a:buChar char="q"/>
              <a:defRPr/>
            </a:pPr>
            <a:r>
              <a:rPr lang="en-US" sz="2300" dirty="0">
                <a:solidFill>
                  <a:srgbClr val="00B050"/>
                </a:solidFill>
              </a:rPr>
              <a:t>Leaf growth is regulated by multiple genes, some of which are activated or inhibited by light or a lack of light.</a:t>
            </a:r>
          </a:p>
          <a:p>
            <a:pPr>
              <a:buFont typeface="Wingdings" pitchFamily="2" charset="2"/>
              <a:buChar char="q"/>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70AD7C0-4E89-4767-AC8E-CD0A8929701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F9B985D-B29D-4E07-9F8F-1159C4327D86}" type="slidenum">
              <a:rPr lang="en-US" altLang="en-US" sz="1400" b="0">
                <a:latin typeface="Arial" panose="020B0604020202020204" pitchFamily="34" charset="0"/>
              </a:rPr>
              <a:pPr eaLnBrk="1" hangingPunct="1"/>
              <a:t>178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44CB5C2-E66F-4327-B849-3C6FB0BB6AD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B725E3B-E464-45E7-965E-93D7DFBFBB0F}" type="slidenum">
              <a:rPr lang="en-US" altLang="en-US" sz="1400" b="0">
                <a:latin typeface="Arial" panose="020B0604020202020204" pitchFamily="34" charset="0"/>
              </a:rPr>
              <a:pPr algn="r" eaLnBrk="1" hangingPunct="1"/>
              <a:t>178</a:t>
            </a:fld>
            <a:endParaRPr lang="en-US" altLang="en-US" sz="1400" b="0">
              <a:latin typeface="Arial" panose="020B0604020202020204" pitchFamily="34" charset="0"/>
            </a:endParaRPr>
          </a:p>
        </p:txBody>
      </p:sp>
      <p:sp>
        <p:nvSpPr>
          <p:cNvPr id="200708" name="Rectangle 2">
            <a:extLst>
              <a:ext uri="{FF2B5EF4-FFF2-40B4-BE49-F238E27FC236}">
                <a16:creationId xmlns:a16="http://schemas.microsoft.com/office/drawing/2014/main" id="{CC4E6D5C-A65F-4A0B-A842-C43AFFCD616F}"/>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5FD3048A-A996-4941-9149-34A0A13692F9}"/>
              </a:ext>
            </a:extLst>
          </p:cNvPr>
          <p:cNvSpPr>
            <a:spLocks noGrp="1" noChangeArrowheads="1"/>
          </p:cNvSpPr>
          <p:nvPr>
            <p:ph type="body" idx="1"/>
          </p:nvPr>
        </p:nvSpPr>
        <p:spPr>
          <a:xfrm>
            <a:off x="-11113" y="598488"/>
            <a:ext cx="9144001" cy="6248400"/>
          </a:xfrm>
          <a:solidFill>
            <a:schemeClr val="bg1"/>
          </a:solidFill>
        </p:spPr>
        <p:txBody>
          <a:bodyPr/>
          <a:lstStyle/>
          <a:p>
            <a:pPr marL="0" indent="0">
              <a:buFontTx/>
              <a:buNone/>
              <a:defRPr/>
            </a:pPr>
            <a:r>
              <a:rPr lang="en-US" sz="2800" b="1" dirty="0"/>
              <a:t>Q4.  </a:t>
            </a:r>
            <a:r>
              <a:rPr lang="en-US" sz="2800" dirty="0"/>
              <a:t>Which of the leaves in the figure below is the sun leaf? </a:t>
            </a:r>
          </a:p>
          <a:p>
            <a:pPr marL="0" indent="0">
              <a:buFontTx/>
              <a:buNone/>
              <a:defRPr/>
            </a:pPr>
            <a:endParaRPr lang="en-US" sz="2800" dirty="0"/>
          </a:p>
          <a:p>
            <a:pPr marL="0" indent="0">
              <a:buFontTx/>
              <a:buNone/>
              <a:defRPr/>
            </a:pPr>
            <a:r>
              <a:rPr lang="en-US" sz="2800" dirty="0"/>
              <a:t> </a:t>
            </a:r>
          </a:p>
          <a:p>
            <a:pPr marL="0" indent="0" algn="ctr">
              <a:buFontTx/>
              <a:buNone/>
              <a:defRPr/>
            </a:pPr>
            <a:endParaRPr lang="en-US" sz="2800" b="1" dirty="0"/>
          </a:p>
          <a:p>
            <a:pPr marL="0" indent="0" algn="ctr">
              <a:buFontTx/>
              <a:buNone/>
              <a:defRPr/>
            </a:pPr>
            <a:endParaRPr lang="en-US" sz="2800" b="1" dirty="0"/>
          </a:p>
          <a:p>
            <a:pPr marL="0" indent="0" algn="ctr">
              <a:buFontTx/>
              <a:buNone/>
              <a:defRPr/>
            </a:pPr>
            <a:endParaRPr lang="en-US" sz="2800" b="1" dirty="0"/>
          </a:p>
          <a:p>
            <a:pPr marL="0" indent="0" algn="ctr">
              <a:buFontTx/>
              <a:buNone/>
              <a:defRPr/>
            </a:pPr>
            <a:endParaRPr lang="en-US" sz="2800" b="1" dirty="0"/>
          </a:p>
          <a:p>
            <a:pPr marL="0" indent="0" algn="ctr">
              <a:buFontTx/>
              <a:buNone/>
              <a:defRPr/>
            </a:pPr>
            <a:endParaRPr lang="en-US" sz="2800" b="1" dirty="0"/>
          </a:p>
          <a:p>
            <a:pPr marL="0" indent="0" algn="ctr">
              <a:buFontTx/>
              <a:buNone/>
              <a:defRPr/>
            </a:pPr>
            <a:r>
              <a:rPr lang="en-US" sz="2800" b="1" dirty="0"/>
              <a:t>CLICK FOR THE ANSWER!</a:t>
            </a:r>
          </a:p>
          <a:p>
            <a:pPr marL="0" indent="0" algn="ctr">
              <a:buFontTx/>
              <a:buNone/>
              <a:defRPr/>
            </a:pPr>
            <a:endParaRPr lang="en-US" sz="2800" b="1" dirty="0"/>
          </a:p>
          <a:p>
            <a:pPr marL="0" indent="0" algn="ctr">
              <a:buFontTx/>
              <a:buNone/>
              <a:defRPr/>
            </a:pPr>
            <a:r>
              <a:rPr lang="en-US" sz="2800" b="1" dirty="0">
                <a:solidFill>
                  <a:srgbClr val="00B050"/>
                </a:solidFill>
              </a:rPr>
              <a:t>Leaf A is the sun leaf!</a:t>
            </a:r>
          </a:p>
          <a:p>
            <a:pPr marL="0" indent="0" algn="ctr">
              <a:buFontTx/>
              <a:buNone/>
              <a:defRPr/>
            </a:pPr>
            <a:endParaRPr lang="en-US" sz="2400" b="1" dirty="0"/>
          </a:p>
          <a:p>
            <a:pPr marL="0" indent="0">
              <a:buFontTx/>
              <a:buNone/>
              <a:defRPr/>
            </a:pPr>
            <a:endParaRPr lang="en-US" sz="2400" b="1" dirty="0"/>
          </a:p>
          <a:p>
            <a:pPr>
              <a:defRPr/>
            </a:pPr>
            <a:endParaRPr lang="en-US" sz="2400" dirty="0"/>
          </a:p>
          <a:p>
            <a:pPr>
              <a:buFont typeface="Wingdings" pitchFamily="2" charset="2"/>
              <a:buChar char="q"/>
              <a:defRPr/>
            </a:pPr>
            <a:endParaRPr lang="en-US" sz="2400" dirty="0"/>
          </a:p>
        </p:txBody>
      </p:sp>
      <p:pic>
        <p:nvPicPr>
          <p:cNvPr id="7" name="Picture 6">
            <a:extLst>
              <a:ext uri="{FF2B5EF4-FFF2-40B4-BE49-F238E27FC236}">
                <a16:creationId xmlns:a16="http://schemas.microsoft.com/office/drawing/2014/main" id="{8A3EA944-1D3F-4EAC-92BF-7CF3C1E74A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1447800"/>
            <a:ext cx="51784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4ECC1FD-30D4-41B0-9EF3-8AFF2E439E1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49A00B0-ADB7-4F60-AF7F-2057C0E65BBA}" type="slidenum">
              <a:rPr lang="en-US" altLang="en-US" sz="1400" b="0">
                <a:latin typeface="Arial" panose="020B0604020202020204" pitchFamily="34" charset="0"/>
              </a:rPr>
              <a:pPr eaLnBrk="1" hangingPunct="1"/>
              <a:t>179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725AE86-A378-4B42-8709-8E16E17DA16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C051A1B-347F-40A3-8AE8-DBEC746DE823}" type="slidenum">
              <a:rPr lang="en-US" altLang="en-US" sz="1400" b="0">
                <a:latin typeface="Arial" panose="020B0604020202020204" pitchFamily="34" charset="0"/>
              </a:rPr>
              <a:pPr algn="r" eaLnBrk="1" hangingPunct="1"/>
              <a:t>179</a:t>
            </a:fld>
            <a:endParaRPr lang="en-US" altLang="en-US" sz="1400" b="0">
              <a:latin typeface="Arial" panose="020B0604020202020204" pitchFamily="34" charset="0"/>
            </a:endParaRPr>
          </a:p>
        </p:txBody>
      </p:sp>
      <p:sp>
        <p:nvSpPr>
          <p:cNvPr id="201732" name="Rectangle 2">
            <a:extLst>
              <a:ext uri="{FF2B5EF4-FFF2-40B4-BE49-F238E27FC236}">
                <a16:creationId xmlns:a16="http://schemas.microsoft.com/office/drawing/2014/main" id="{F2D31477-3A69-4430-983B-D8515A57909A}"/>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CC1ACE8A-BC0C-418E-A659-315D9969B7CA}"/>
              </a:ext>
            </a:extLst>
          </p:cNvPr>
          <p:cNvSpPr>
            <a:spLocks noGrp="1" noChangeArrowheads="1"/>
          </p:cNvSpPr>
          <p:nvPr>
            <p:ph type="body" idx="1"/>
          </p:nvPr>
        </p:nvSpPr>
        <p:spPr>
          <a:xfrm>
            <a:off x="-11113" y="598488"/>
            <a:ext cx="9144001" cy="6248400"/>
          </a:xfrm>
          <a:solidFill>
            <a:schemeClr val="bg1"/>
          </a:solidFill>
        </p:spPr>
        <p:txBody>
          <a:bodyPr/>
          <a:lstStyle/>
          <a:p>
            <a:pPr marL="0" indent="0">
              <a:buFontTx/>
              <a:buNone/>
              <a:defRPr/>
            </a:pPr>
            <a:r>
              <a:rPr lang="en-US" sz="2400" b="1" dirty="0"/>
              <a:t>Q5.</a:t>
            </a:r>
            <a:r>
              <a:rPr lang="en-US" sz="2400" dirty="0"/>
              <a:t> </a:t>
            </a:r>
            <a:r>
              <a:rPr lang="en-US" sz="2400" b="1" dirty="0"/>
              <a:t>How much larger is leaf B’s surface area than leaf A’s surface area?  Come up with a way to estimate the surface area of the leaves and then use your surface area estimates to perform the following calculations.    Calculate how many times larger leaf B’s surface area is than leaf A’s surface area.  Calculate the percent difference between the surface areas of leaf A and leaf B.</a:t>
            </a:r>
          </a:p>
          <a:p>
            <a:pPr marL="0" indent="0" algn="ctr">
              <a:buFontTx/>
              <a:buNone/>
              <a:defRPr/>
            </a:pPr>
            <a:r>
              <a:rPr lang="en-US" sz="2400" b="1" cap="all" dirty="0">
                <a:solidFill>
                  <a:srgbClr val="00B050"/>
                </a:solidFill>
              </a:rPr>
              <a:t>Go to the next slide for the solution!</a:t>
            </a:r>
            <a:endParaRPr lang="en-US" sz="2400" cap="all" dirty="0">
              <a:solidFill>
                <a:srgbClr val="00B050"/>
              </a:solidFill>
            </a:endParaRPr>
          </a:p>
          <a:p>
            <a:pPr marL="0" indent="0">
              <a:buFontTx/>
              <a:buNone/>
              <a:defRPr/>
            </a:pPr>
            <a:r>
              <a:rPr lang="en-US" sz="2400" dirty="0"/>
              <a:t> </a:t>
            </a:r>
          </a:p>
        </p:txBody>
      </p:sp>
      <p:pic>
        <p:nvPicPr>
          <p:cNvPr id="7" name="Picture 6">
            <a:extLst>
              <a:ext uri="{FF2B5EF4-FFF2-40B4-BE49-F238E27FC236}">
                <a16:creationId xmlns:a16="http://schemas.microsoft.com/office/drawing/2014/main" id="{E64F8745-98B6-49F4-A81B-6FBC88C72A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749675"/>
            <a:ext cx="48895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35AA598-E248-4B18-8A54-22EA4239E21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AACFA4C-643D-482F-A373-ACCD4168EB62}" type="slidenum">
              <a:rPr lang="en-US" altLang="en-US" sz="1400" b="0">
                <a:latin typeface="Arial" panose="020B0604020202020204" pitchFamily="34" charset="0"/>
              </a:rPr>
              <a:pPr eaLnBrk="1" hangingPunct="1"/>
              <a:t>18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32BBB14-FA58-49AA-975E-921A3038CB0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3B3FD8D-6A8A-4483-9F86-F476DB615D7A}" type="slidenum">
              <a:rPr lang="en-US" altLang="en-US" sz="1400" b="0">
                <a:latin typeface="Arial" panose="020B0604020202020204" pitchFamily="34" charset="0"/>
              </a:rPr>
              <a:pPr algn="r" eaLnBrk="1" hangingPunct="1"/>
              <a:t>18</a:t>
            </a:fld>
            <a:endParaRPr lang="en-US" altLang="en-US" sz="1400" b="0">
              <a:latin typeface="Arial" panose="020B0604020202020204" pitchFamily="34" charset="0"/>
            </a:endParaRPr>
          </a:p>
        </p:txBody>
      </p:sp>
      <p:sp>
        <p:nvSpPr>
          <p:cNvPr id="36868" name="Rectangle 2">
            <a:extLst>
              <a:ext uri="{FF2B5EF4-FFF2-40B4-BE49-F238E27FC236}">
                <a16:creationId xmlns:a16="http://schemas.microsoft.com/office/drawing/2014/main" id="{48A6AAE4-81CC-46D2-B0F9-17F6DF85DB4C}"/>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15B294FD-7FAD-4C4A-B79E-4F157D46E240}"/>
              </a:ext>
            </a:extLst>
          </p:cNvPr>
          <p:cNvSpPr>
            <a:spLocks noGrp="1" noChangeArrowheads="1"/>
          </p:cNvSpPr>
          <p:nvPr>
            <p:ph type="body" idx="1"/>
          </p:nvPr>
        </p:nvSpPr>
        <p:spPr>
          <a:xfrm>
            <a:off x="76200" y="533400"/>
            <a:ext cx="9067800" cy="6188075"/>
          </a:xfrm>
          <a:solidFill>
            <a:schemeClr val="bg1"/>
          </a:solidFill>
        </p:spPr>
        <p:txBody>
          <a:bodyPr/>
          <a:lstStyle/>
          <a:p>
            <a:pPr>
              <a:buFont typeface="Wingdings" panose="05000000000000000000" pitchFamily="2" charset="2"/>
              <a:buChar char="q"/>
            </a:pPr>
            <a:r>
              <a:rPr lang="en-US" altLang="en-US" sz="2800"/>
              <a:t>You are now going to use the data your teacher collected to make a bar graph indicating the leaf characteristics students used to remember their leaves. </a:t>
            </a:r>
          </a:p>
          <a:p>
            <a:pPr>
              <a:buFont typeface="Wingdings" panose="05000000000000000000" pitchFamily="2" charset="2"/>
              <a:buChar char="q"/>
            </a:pPr>
            <a:r>
              <a:rPr lang="en-US" altLang="en-US" sz="2800"/>
              <a:t>Your bar graph will display a visual comparison of the data which should be understood by anyone who might look at the graph.  For example, someone should be able to look at the graph and be able to answer the following questions:</a:t>
            </a:r>
          </a:p>
          <a:p>
            <a:pPr lvl="1">
              <a:buFont typeface="Wingdings" panose="05000000000000000000" pitchFamily="2" charset="2"/>
              <a:buChar char="q"/>
            </a:pPr>
            <a:r>
              <a:rPr lang="en-US" altLang="en-US"/>
              <a:t>Which characteristics were used by more students to find their leaves? </a:t>
            </a:r>
          </a:p>
          <a:p>
            <a:pPr lvl="1">
              <a:buFont typeface="Wingdings" panose="05000000000000000000" pitchFamily="2" charset="2"/>
              <a:buChar char="q"/>
            </a:pPr>
            <a:r>
              <a:rPr lang="en-US" altLang="en-US"/>
              <a:t>Which characteristics were not used by many students? </a:t>
            </a:r>
          </a:p>
          <a:p>
            <a:pPr>
              <a:buFont typeface="Wingdings" panose="05000000000000000000" pitchFamily="2" charset="2"/>
              <a:buChar char="q"/>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CD5617C-7A11-4C91-8EF2-02AE3F63798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0FA789C-AB28-4399-A334-1A2E9FB8B402}" type="slidenum">
              <a:rPr lang="en-US" altLang="en-US" sz="1400" b="0">
                <a:latin typeface="Arial" panose="020B0604020202020204" pitchFamily="34" charset="0"/>
              </a:rPr>
              <a:pPr eaLnBrk="1" hangingPunct="1"/>
              <a:t>180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056E6B5-4CB6-4BC8-9F87-C0DF83FD856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BF83117-43C7-48B1-A9DD-5CB848BB4681}" type="slidenum">
              <a:rPr lang="en-US" altLang="en-US" sz="1400" b="0">
                <a:latin typeface="Arial" panose="020B0604020202020204" pitchFamily="34" charset="0"/>
              </a:rPr>
              <a:pPr algn="r" eaLnBrk="1" hangingPunct="1"/>
              <a:t>180</a:t>
            </a:fld>
            <a:endParaRPr lang="en-US" altLang="en-US" sz="1400" b="0">
              <a:latin typeface="Arial" panose="020B0604020202020204" pitchFamily="34" charset="0"/>
            </a:endParaRPr>
          </a:p>
        </p:txBody>
      </p:sp>
      <p:sp>
        <p:nvSpPr>
          <p:cNvPr id="202756" name="Rectangle 2">
            <a:extLst>
              <a:ext uri="{FF2B5EF4-FFF2-40B4-BE49-F238E27FC236}">
                <a16:creationId xmlns:a16="http://schemas.microsoft.com/office/drawing/2014/main" id="{E0D9A6EC-0699-4870-A286-8501500F7833}"/>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860D98CF-DC7B-45E1-8445-9A6DA51A0066}"/>
              </a:ext>
            </a:extLst>
          </p:cNvPr>
          <p:cNvSpPr>
            <a:spLocks noGrp="1" noRot="1" noChangeAspect="1" noMove="1" noResize="1" noEditPoints="1" noAdjustHandles="1" noChangeArrowheads="1" noChangeShapeType="1" noTextEdit="1"/>
          </p:cNvSpPr>
          <p:nvPr>
            <p:ph type="body" idx="1"/>
          </p:nvPr>
        </p:nvSpPr>
        <p:spPr>
          <a:xfrm>
            <a:off x="-11624" y="599268"/>
            <a:ext cx="9144000" cy="6248400"/>
          </a:xfrm>
          <a:blipFill rotWithShape="1">
            <a:blip r:embed="rId2"/>
            <a:stretch>
              <a:fillRect l="-733" t="-683" b="-1854"/>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FC82262-83A5-4439-955A-CA2B587FA7C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1921218-6C74-41D0-8087-B8444211E93E}" type="slidenum">
              <a:rPr lang="en-US" altLang="en-US" sz="1400" b="0">
                <a:latin typeface="Arial" panose="020B0604020202020204" pitchFamily="34" charset="0"/>
              </a:rPr>
              <a:pPr eaLnBrk="1" hangingPunct="1"/>
              <a:t>181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D424E93-2F2E-434A-A4E0-1EA78DE2ACD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136076D-3718-4CB9-A0C7-25C72D835CF3}" type="slidenum">
              <a:rPr lang="en-US" altLang="en-US" sz="1400" b="0">
                <a:latin typeface="Arial" panose="020B0604020202020204" pitchFamily="34" charset="0"/>
              </a:rPr>
              <a:pPr algn="r" eaLnBrk="1" hangingPunct="1"/>
              <a:t>181</a:t>
            </a:fld>
            <a:endParaRPr lang="en-US" altLang="en-US" sz="1400" b="0">
              <a:latin typeface="Arial" panose="020B0604020202020204" pitchFamily="34" charset="0"/>
            </a:endParaRPr>
          </a:p>
        </p:txBody>
      </p:sp>
      <p:sp>
        <p:nvSpPr>
          <p:cNvPr id="203780" name="Rectangle 2">
            <a:extLst>
              <a:ext uri="{FF2B5EF4-FFF2-40B4-BE49-F238E27FC236}">
                <a16:creationId xmlns:a16="http://schemas.microsoft.com/office/drawing/2014/main" id="{6837FF5C-361F-491D-899F-304E154A61D7}"/>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674B47F2-B1FB-43AE-95B5-0243150B72EC}"/>
              </a:ext>
            </a:extLst>
          </p:cNvPr>
          <p:cNvSpPr>
            <a:spLocks noGrp="1" noChangeArrowheads="1"/>
          </p:cNvSpPr>
          <p:nvPr>
            <p:ph type="body" idx="1"/>
          </p:nvPr>
        </p:nvSpPr>
        <p:spPr>
          <a:xfrm>
            <a:off x="-11113" y="598488"/>
            <a:ext cx="9144001" cy="6248400"/>
          </a:xfrm>
          <a:solidFill>
            <a:schemeClr val="bg1"/>
          </a:solidFill>
        </p:spPr>
        <p:txBody>
          <a:bodyPr/>
          <a:lstStyle/>
          <a:p>
            <a:pPr>
              <a:buFont typeface="Wingdings" pitchFamily="2" charset="2"/>
              <a:buChar char="q"/>
              <a:defRPr/>
            </a:pPr>
            <a:r>
              <a:rPr lang="en-US" sz="2400" dirty="0"/>
              <a:t>Examine the leaves below.  Note that there are four different leaf shapes:</a:t>
            </a:r>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lvl="1">
              <a:buFont typeface="Wingdings" pitchFamily="2" charset="2"/>
              <a:buChar char="q"/>
              <a:defRPr/>
            </a:pPr>
            <a:r>
              <a:rPr lang="en-US" sz="2400" dirty="0"/>
              <a:t>Elliptical/ovate (balloon or egg-shaped)</a:t>
            </a:r>
          </a:p>
          <a:p>
            <a:pPr lvl="1">
              <a:buFont typeface="Wingdings" pitchFamily="2" charset="2"/>
              <a:buChar char="q"/>
              <a:defRPr/>
            </a:pPr>
            <a:r>
              <a:rPr lang="en-US" sz="2400" dirty="0"/>
              <a:t>three-lobed (two side lobes and one main lobe)</a:t>
            </a:r>
          </a:p>
          <a:p>
            <a:pPr lvl="1">
              <a:buFont typeface="Wingdings" pitchFamily="2" charset="2"/>
              <a:buChar char="q"/>
              <a:defRPr/>
            </a:pPr>
            <a:r>
              <a:rPr lang="en-US" sz="2400" dirty="0"/>
              <a:t>two-lobed, left side </a:t>
            </a:r>
          </a:p>
          <a:p>
            <a:pPr lvl="1">
              <a:buFont typeface="Wingdings" pitchFamily="2" charset="2"/>
              <a:buChar char="q"/>
              <a:defRPr/>
            </a:pPr>
            <a:r>
              <a:rPr lang="en-US" sz="2400" dirty="0"/>
              <a:t>two-lobed, right side </a:t>
            </a:r>
          </a:p>
          <a:p>
            <a:pPr>
              <a:buFont typeface="Wingdings" pitchFamily="2" charset="2"/>
              <a:buChar char="q"/>
              <a:defRPr/>
            </a:pPr>
            <a:r>
              <a:rPr lang="en-US" sz="2400" dirty="0"/>
              <a:t>Note that two shapes look like left- &amp; right-handed mittens. </a:t>
            </a:r>
          </a:p>
          <a:p>
            <a:pPr>
              <a:buFont typeface="Wingdings" pitchFamily="2" charset="2"/>
              <a:buChar char="q"/>
              <a:defRPr/>
            </a:pPr>
            <a:r>
              <a:rPr lang="en-US" sz="2400" dirty="0"/>
              <a:t>Locate each of the four leaf shapes in the figure.</a:t>
            </a:r>
          </a:p>
          <a:p>
            <a:pPr marL="0" indent="0">
              <a:buFontTx/>
              <a:buNone/>
              <a:defRPr/>
            </a:pPr>
            <a:r>
              <a:rPr lang="en-US" sz="2400" dirty="0"/>
              <a:t> </a:t>
            </a:r>
          </a:p>
        </p:txBody>
      </p:sp>
      <p:pic>
        <p:nvPicPr>
          <p:cNvPr id="8" name="Picture 7" descr="leaves, showing variation in shape">
            <a:extLst>
              <a:ext uri="{FF2B5EF4-FFF2-40B4-BE49-F238E27FC236}">
                <a16:creationId xmlns:a16="http://schemas.microsoft.com/office/drawing/2014/main" id="{4543966F-42BB-4DE0-9C9A-4068DFEA94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063" y="1066800"/>
            <a:ext cx="4800600" cy="2952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C1F6322-4D1D-43EE-91F8-2C7A6696CD7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E4556C6-1239-4057-BD1D-CF87CEFC9162}" type="slidenum">
              <a:rPr lang="en-US" altLang="en-US" sz="1400" b="0">
                <a:latin typeface="Arial" panose="020B0604020202020204" pitchFamily="34" charset="0"/>
              </a:rPr>
              <a:pPr eaLnBrk="1" hangingPunct="1"/>
              <a:t>182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CC09728-6D8D-4FAD-A7AB-C3E796BA5DA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BEBB931-3389-483B-BD85-EE2DE9B8B3F1}" type="slidenum">
              <a:rPr lang="en-US" altLang="en-US" sz="1400" b="0">
                <a:latin typeface="Arial" panose="020B0604020202020204" pitchFamily="34" charset="0"/>
              </a:rPr>
              <a:pPr algn="r" eaLnBrk="1" hangingPunct="1"/>
              <a:t>182</a:t>
            </a:fld>
            <a:endParaRPr lang="en-US" altLang="en-US" sz="1400" b="0">
              <a:latin typeface="Arial" panose="020B0604020202020204" pitchFamily="34" charset="0"/>
            </a:endParaRPr>
          </a:p>
        </p:txBody>
      </p:sp>
      <p:sp>
        <p:nvSpPr>
          <p:cNvPr id="204804" name="Rectangle 2">
            <a:extLst>
              <a:ext uri="{FF2B5EF4-FFF2-40B4-BE49-F238E27FC236}">
                <a16:creationId xmlns:a16="http://schemas.microsoft.com/office/drawing/2014/main" id="{246C4C36-6DEC-41AE-8556-80896441D46A}"/>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5B9F2EAF-4490-4EBC-AEEA-CDF07A4E969C}"/>
              </a:ext>
            </a:extLst>
          </p:cNvPr>
          <p:cNvSpPr>
            <a:spLocks noGrp="1" noChangeArrowheads="1"/>
          </p:cNvSpPr>
          <p:nvPr>
            <p:ph type="body" idx="1"/>
          </p:nvPr>
        </p:nvSpPr>
        <p:spPr>
          <a:xfrm>
            <a:off x="0" y="566738"/>
            <a:ext cx="6019800" cy="6291262"/>
          </a:xfrm>
          <a:solidFill>
            <a:schemeClr val="bg1"/>
          </a:solidFill>
        </p:spPr>
        <p:txBody>
          <a:bodyPr/>
          <a:lstStyle/>
          <a:p>
            <a:pPr>
              <a:buFont typeface="Wingdings" pitchFamily="2" charset="2"/>
              <a:buChar char="q"/>
              <a:defRPr/>
            </a:pPr>
            <a:r>
              <a:rPr lang="en-US" sz="2600" dirty="0"/>
              <a:t>Sassafras is a tree that produces all four leaf types, often on the same branch! </a:t>
            </a:r>
          </a:p>
          <a:p>
            <a:pPr>
              <a:buFont typeface="Wingdings" pitchFamily="2" charset="2"/>
              <a:buChar char="q"/>
              <a:defRPr/>
            </a:pPr>
            <a:r>
              <a:rPr lang="en-US" sz="2600" dirty="0"/>
              <a:t>If a trait, such as leaf shape, varies for genetic reasons, then the distinct variants of the trait are called </a:t>
            </a:r>
            <a:r>
              <a:rPr lang="en-US" sz="2600" b="1" dirty="0">
                <a:solidFill>
                  <a:srgbClr val="00B050"/>
                </a:solidFill>
              </a:rPr>
              <a:t>morphs</a:t>
            </a:r>
            <a:r>
              <a:rPr lang="en-US" sz="2600" dirty="0"/>
              <a:t>, and the trait is said to be </a:t>
            </a:r>
            <a:r>
              <a:rPr lang="en-US" sz="2600" b="1" dirty="0">
                <a:solidFill>
                  <a:srgbClr val="00B050"/>
                </a:solidFill>
              </a:rPr>
              <a:t>polymorphic</a:t>
            </a:r>
            <a:r>
              <a:rPr lang="en-US" sz="2600" b="1" dirty="0"/>
              <a:t> </a:t>
            </a:r>
            <a:r>
              <a:rPr lang="en-US" sz="2600" dirty="0"/>
              <a:t>(has many morphs).  </a:t>
            </a:r>
          </a:p>
          <a:p>
            <a:pPr>
              <a:buFont typeface="Wingdings" pitchFamily="2" charset="2"/>
              <a:buChar char="q"/>
              <a:defRPr/>
            </a:pPr>
            <a:r>
              <a:rPr lang="en-US" sz="2600" dirty="0"/>
              <a:t>Thus, using this new terminology we would say that sassafras exhibits a leaf shape polymorphism with four morphs. </a:t>
            </a:r>
          </a:p>
          <a:p>
            <a:pPr marL="0" indent="0">
              <a:buFontTx/>
              <a:buNone/>
              <a:defRPr/>
            </a:pPr>
            <a:r>
              <a:rPr lang="en-US" sz="2600" b="1" dirty="0"/>
              <a:t>Q6. </a:t>
            </a:r>
            <a:r>
              <a:rPr lang="en-US" sz="2600" dirty="0"/>
              <a:t>Can you think of other examples of polymorphisms? </a:t>
            </a:r>
          </a:p>
          <a:p>
            <a:pPr marL="0" indent="0" algn="ctr">
              <a:buFontTx/>
              <a:buNone/>
              <a:defRPr/>
            </a:pPr>
            <a:r>
              <a:rPr lang="en-US" sz="2600" b="1" dirty="0"/>
              <a:t>Go to the next slides for examples!</a:t>
            </a:r>
          </a:p>
        </p:txBody>
      </p:sp>
      <p:pic>
        <p:nvPicPr>
          <p:cNvPr id="204806" name="Picture 7" descr="leaves, showing variation in shape">
            <a:extLst>
              <a:ext uri="{FF2B5EF4-FFF2-40B4-BE49-F238E27FC236}">
                <a16:creationId xmlns:a16="http://schemas.microsoft.com/office/drawing/2014/main" id="{F055CDC0-7191-4E38-924B-1D4A73811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5" y="1684338"/>
            <a:ext cx="2952750" cy="4800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B4ED9D4-F947-4853-906C-048E2797F2C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B0099C0-88A5-400A-B893-E6E1932D80FC}" type="slidenum">
              <a:rPr lang="en-US" altLang="en-US" sz="1400" b="0">
                <a:latin typeface="Arial" panose="020B0604020202020204" pitchFamily="34" charset="0"/>
              </a:rPr>
              <a:pPr eaLnBrk="1" hangingPunct="1"/>
              <a:t>183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7D978D4-5D63-43D2-8701-6E63F7D904F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473D862-D5CE-4F41-A11A-4ECF48ABDC3D}" type="slidenum">
              <a:rPr lang="en-US" altLang="en-US" sz="1400" b="0">
                <a:latin typeface="Arial" panose="020B0604020202020204" pitchFamily="34" charset="0"/>
              </a:rPr>
              <a:pPr algn="r" eaLnBrk="1" hangingPunct="1"/>
              <a:t>183</a:t>
            </a:fld>
            <a:endParaRPr lang="en-US" altLang="en-US" sz="1400" b="0">
              <a:latin typeface="Arial" panose="020B0604020202020204" pitchFamily="34" charset="0"/>
            </a:endParaRPr>
          </a:p>
        </p:txBody>
      </p:sp>
      <p:sp>
        <p:nvSpPr>
          <p:cNvPr id="205828" name="Rectangle 2">
            <a:extLst>
              <a:ext uri="{FF2B5EF4-FFF2-40B4-BE49-F238E27FC236}">
                <a16:creationId xmlns:a16="http://schemas.microsoft.com/office/drawing/2014/main" id="{90CB0D67-1302-4C2E-A7B8-53A4BBDC77BC}"/>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B20136C4-E0EC-45CD-8BC8-F8C57C90E841}"/>
              </a:ext>
            </a:extLst>
          </p:cNvPr>
          <p:cNvSpPr>
            <a:spLocks noGrp="1" noChangeArrowheads="1"/>
          </p:cNvSpPr>
          <p:nvPr>
            <p:ph type="body" idx="1"/>
          </p:nvPr>
        </p:nvSpPr>
        <p:spPr>
          <a:xfrm>
            <a:off x="0" y="566738"/>
            <a:ext cx="5791200" cy="6291262"/>
          </a:xfrm>
          <a:solidFill>
            <a:schemeClr val="bg1"/>
          </a:solidFill>
        </p:spPr>
        <p:txBody>
          <a:bodyPr/>
          <a:lstStyle/>
          <a:p>
            <a:pPr>
              <a:buFont typeface="Wingdings" panose="05000000000000000000" pitchFamily="2" charset="2"/>
              <a:buChar char="q"/>
            </a:pPr>
            <a:r>
              <a:rPr lang="en-US" altLang="en-US" sz="2800"/>
              <a:t>Other examples of polymorphism include wing colors and patterns within the same species, as in </a:t>
            </a:r>
            <a:r>
              <a:rPr lang="en-US" altLang="en-US" sz="2800" i="1"/>
              <a:t>Heliconius</a:t>
            </a:r>
            <a:r>
              <a:rPr lang="en-US" altLang="en-US" sz="2800"/>
              <a:t> butterflies.</a:t>
            </a:r>
          </a:p>
          <a:p>
            <a:pPr>
              <a:buFont typeface="Wingdings" panose="05000000000000000000" pitchFamily="2" charset="2"/>
              <a:buChar char="q"/>
            </a:pPr>
            <a:r>
              <a:rPr lang="en-US" altLang="en-US" sz="2800"/>
              <a:t>Some plant species, including morning glories (</a:t>
            </a:r>
            <a:r>
              <a:rPr lang="en-US" altLang="en-US" sz="2800" i="1"/>
              <a:t>Ipomoea </a:t>
            </a:r>
            <a:r>
              <a:rPr lang="en-US" altLang="en-US" sz="2800"/>
              <a:t>sp.) have flower color polymorphism. </a:t>
            </a:r>
          </a:p>
          <a:p>
            <a:pPr>
              <a:buFont typeface="Wingdings" panose="05000000000000000000" pitchFamily="2" charset="2"/>
              <a:buChar char="q"/>
            </a:pPr>
            <a:r>
              <a:rPr lang="en-US" altLang="en-US" sz="2800"/>
              <a:t>Some spider species have different body patterns such as the Hawaiian Happy Face spider (</a:t>
            </a:r>
            <a:r>
              <a:rPr lang="en-US" altLang="en-US" sz="2800" i="1"/>
              <a:t>Theridion grallator</a:t>
            </a:r>
            <a:r>
              <a:rPr lang="en-US" altLang="en-US" sz="2800"/>
              <a:t>), that has several different “faces” on its abdomen.  </a:t>
            </a:r>
          </a:p>
        </p:txBody>
      </p:sp>
      <p:pic>
        <p:nvPicPr>
          <p:cNvPr id="7" name="Picture 6">
            <a:extLst>
              <a:ext uri="{FF2B5EF4-FFF2-40B4-BE49-F238E27FC236}">
                <a16:creationId xmlns:a16="http://schemas.microsoft.com/office/drawing/2014/main" id="{30C96453-BC3E-4B41-9145-8CBA016BE0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0113" y="700088"/>
            <a:ext cx="31099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41697ED-B54A-4AA1-A366-5B29B90CF6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2705100"/>
            <a:ext cx="291147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D8C29A0-FA78-48EB-AD0A-5EEB5FFEEA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0113" y="4713288"/>
            <a:ext cx="306705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9BDE506-842F-495E-820C-5E10EC38B2A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4ACA452-047C-4D4B-A845-6CD1E60FF56D}" type="slidenum">
              <a:rPr lang="en-US" altLang="en-US" sz="1400" b="0">
                <a:latin typeface="Arial" panose="020B0604020202020204" pitchFamily="34" charset="0"/>
              </a:rPr>
              <a:pPr eaLnBrk="1" hangingPunct="1"/>
              <a:t>184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8B7DB35-BC74-45E6-986C-A0893011392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5C2348B-DAFC-43A7-8353-2CC023D80794}" type="slidenum">
              <a:rPr lang="en-US" altLang="en-US" sz="1400" b="0">
                <a:latin typeface="Arial" panose="020B0604020202020204" pitchFamily="34" charset="0"/>
              </a:rPr>
              <a:pPr algn="r" eaLnBrk="1" hangingPunct="1"/>
              <a:t>184</a:t>
            </a:fld>
            <a:endParaRPr lang="en-US" altLang="en-US" sz="1400" b="0">
              <a:latin typeface="Arial" panose="020B0604020202020204" pitchFamily="34" charset="0"/>
            </a:endParaRPr>
          </a:p>
        </p:txBody>
      </p:sp>
      <p:sp>
        <p:nvSpPr>
          <p:cNvPr id="206852" name="Rectangle 2">
            <a:extLst>
              <a:ext uri="{FF2B5EF4-FFF2-40B4-BE49-F238E27FC236}">
                <a16:creationId xmlns:a16="http://schemas.microsoft.com/office/drawing/2014/main" id="{C4F814F2-FE73-4709-AE29-BE5B23AF57C9}"/>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CA39D319-A1D5-4418-95B9-0D85CC2295B7}"/>
              </a:ext>
            </a:extLst>
          </p:cNvPr>
          <p:cNvSpPr>
            <a:spLocks noGrp="1" noChangeArrowheads="1"/>
          </p:cNvSpPr>
          <p:nvPr>
            <p:ph type="body" idx="1"/>
          </p:nvPr>
        </p:nvSpPr>
        <p:spPr>
          <a:xfrm>
            <a:off x="0" y="566738"/>
            <a:ext cx="5257800" cy="6291262"/>
          </a:xfrm>
          <a:solidFill>
            <a:schemeClr val="bg1"/>
          </a:solidFill>
        </p:spPr>
        <p:txBody>
          <a:bodyPr/>
          <a:lstStyle/>
          <a:p>
            <a:pPr>
              <a:buFont typeface="Wingdings" panose="05000000000000000000" pitchFamily="2" charset="2"/>
              <a:buChar char="q"/>
            </a:pPr>
            <a:r>
              <a:rPr lang="en-US" altLang="en-US" sz="2300"/>
              <a:t>Some fish species, such as the three-spined stickleback (</a:t>
            </a:r>
            <a:r>
              <a:rPr lang="en-US" altLang="en-US" sz="2300" i="1"/>
              <a:t>Gasterosteus aculeatus</a:t>
            </a:r>
            <a:r>
              <a:rPr lang="en-US" altLang="en-US" sz="2300"/>
              <a:t>) are polymorphic with regard to body size and shape.</a:t>
            </a:r>
          </a:p>
          <a:p>
            <a:pPr>
              <a:buFont typeface="Wingdings" panose="05000000000000000000" pitchFamily="2" charset="2"/>
              <a:buChar char="q"/>
            </a:pPr>
            <a:r>
              <a:rPr lang="en-US" altLang="en-US" sz="2300"/>
              <a:t>In these sticklebacks, a larger morph is adapted to benthic habitats (on or near the bottom of aquatic habitats), and a smaller morph is adapted to more limnetic (open-water) habitats. </a:t>
            </a:r>
          </a:p>
          <a:p>
            <a:pPr>
              <a:buFont typeface="Wingdings" panose="05000000000000000000" pitchFamily="2" charset="2"/>
              <a:buChar char="q"/>
            </a:pPr>
            <a:r>
              <a:rPr lang="en-US" altLang="en-US" sz="2300"/>
              <a:t>Many salamanders within the genus </a:t>
            </a:r>
            <a:r>
              <a:rPr lang="en-US" altLang="en-US" sz="2300" i="1"/>
              <a:t>Plethodon</a:t>
            </a:r>
            <a:r>
              <a:rPr lang="en-US" altLang="en-US" sz="2300"/>
              <a:t>  (like the Southern Red-backed salamander, </a:t>
            </a:r>
            <a:r>
              <a:rPr lang="en-US" altLang="en-US" sz="2300" i="1"/>
              <a:t>Plethodon serratus</a:t>
            </a:r>
            <a:r>
              <a:rPr lang="en-US" altLang="en-US" sz="2300"/>
              <a:t>) also have two forms: a dark, unstriped “leadback” form, and a reddish, striped “redback” form.  </a:t>
            </a:r>
          </a:p>
        </p:txBody>
      </p:sp>
      <p:pic>
        <p:nvPicPr>
          <p:cNvPr id="10" name="Picture 9">
            <a:extLst>
              <a:ext uri="{FF2B5EF4-FFF2-40B4-BE49-F238E27FC236}">
                <a16:creationId xmlns:a16="http://schemas.microsoft.com/office/drawing/2014/main" id="{9290C056-30DD-4740-A079-76920B9D47B9}"/>
              </a:ext>
            </a:extLst>
          </p:cNvPr>
          <p:cNvPicPr>
            <a:picLocks noChangeAspect="1"/>
          </p:cNvPicPr>
          <p:nvPr/>
        </p:nvPicPr>
        <p:blipFill>
          <a:blip r:embed="rId2">
            <a:extLst>
              <a:ext uri="{28A0092B-C50C-407E-A947-70E740481C1C}">
                <a14:useLocalDpi xmlns:a14="http://schemas.microsoft.com/office/drawing/2010/main" val="0"/>
              </a:ext>
            </a:extLst>
          </a:blip>
          <a:srcRect l="2666" t="26169" r="19774" b="8171"/>
          <a:stretch>
            <a:fillRect/>
          </a:stretch>
        </p:blipFill>
        <p:spPr bwMode="auto">
          <a:xfrm>
            <a:off x="5245100" y="914400"/>
            <a:ext cx="381635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D708C7B-F88D-4DE3-9EC5-38BE42E412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3190875"/>
            <a:ext cx="37401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F234768-2610-4573-B9E9-C500AC8B651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8B7E32B-4517-4BBA-ADCC-AA4A2BDE6F1B}" type="slidenum">
              <a:rPr lang="en-US" altLang="en-US" sz="1400" b="0">
                <a:latin typeface="Arial" panose="020B0604020202020204" pitchFamily="34" charset="0"/>
              </a:rPr>
              <a:pPr eaLnBrk="1" hangingPunct="1"/>
              <a:t>185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DF41AFF-9965-4C22-84C3-B97014EE122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9DFBA08-82BD-4C54-997D-88859795D019}" type="slidenum">
              <a:rPr lang="en-US" altLang="en-US" sz="1400" b="0">
                <a:latin typeface="Arial" panose="020B0604020202020204" pitchFamily="34" charset="0"/>
              </a:rPr>
              <a:pPr algn="r" eaLnBrk="1" hangingPunct="1"/>
              <a:t>185</a:t>
            </a:fld>
            <a:endParaRPr lang="en-US" altLang="en-US" sz="1400" b="0">
              <a:latin typeface="Arial" panose="020B0604020202020204" pitchFamily="34" charset="0"/>
            </a:endParaRPr>
          </a:p>
        </p:txBody>
      </p:sp>
      <p:sp>
        <p:nvSpPr>
          <p:cNvPr id="207876" name="Rectangle 2">
            <a:extLst>
              <a:ext uri="{FF2B5EF4-FFF2-40B4-BE49-F238E27FC236}">
                <a16:creationId xmlns:a16="http://schemas.microsoft.com/office/drawing/2014/main" id="{45B27EDF-3F1C-42F7-A6B4-47E23BD49321}"/>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EDA8ED9F-177A-45AC-A0A6-9DFF3EA14716}"/>
              </a:ext>
            </a:extLst>
          </p:cNvPr>
          <p:cNvSpPr>
            <a:spLocks noGrp="1" noChangeArrowheads="1"/>
          </p:cNvSpPr>
          <p:nvPr>
            <p:ph type="body" idx="1"/>
          </p:nvPr>
        </p:nvSpPr>
        <p:spPr>
          <a:xfrm>
            <a:off x="0" y="566738"/>
            <a:ext cx="5029200" cy="6291262"/>
          </a:xfrm>
          <a:solidFill>
            <a:schemeClr val="bg1"/>
          </a:solidFill>
        </p:spPr>
        <p:txBody>
          <a:bodyPr/>
          <a:lstStyle/>
          <a:p>
            <a:pPr>
              <a:buFont typeface="Wingdings" panose="05000000000000000000" pitchFamily="2" charset="2"/>
              <a:buChar char="q"/>
            </a:pPr>
            <a:r>
              <a:rPr lang="en-US" altLang="en-US" sz="2300"/>
              <a:t>Some fish (like the round goby, </a:t>
            </a:r>
            <a:r>
              <a:rPr lang="en-US" altLang="en-US" sz="2300" i="1"/>
              <a:t>Neogobius melanostomus</a:t>
            </a:r>
            <a:r>
              <a:rPr lang="en-US" altLang="en-US" sz="2300"/>
              <a:t>) and lizards (like the side-blotched lizard, </a:t>
            </a:r>
            <a:r>
              <a:rPr lang="en-US" altLang="en-US" sz="2300" i="1"/>
              <a:t>Uta stansburiana</a:t>
            </a:r>
            <a:r>
              <a:rPr lang="en-US" altLang="en-US" sz="2300"/>
              <a:t>) have different male morphs which use different mating strategies.</a:t>
            </a:r>
          </a:p>
          <a:p>
            <a:pPr>
              <a:buFont typeface="Wingdings" panose="05000000000000000000" pitchFamily="2" charset="2"/>
              <a:buChar char="q"/>
            </a:pPr>
            <a:r>
              <a:rPr lang="en-US" altLang="en-US" sz="2300"/>
              <a:t>Large male morphs defend females from other males, but small male morphs look more like females, and are not chased out of larger males’ territories.</a:t>
            </a:r>
          </a:p>
          <a:p>
            <a:pPr>
              <a:buFont typeface="Wingdings" panose="05000000000000000000" pitchFamily="2" charset="2"/>
              <a:buChar char="q"/>
            </a:pPr>
            <a:r>
              <a:rPr lang="en-US" altLang="en-US" sz="2300"/>
              <a:t>These “sneaker” males can then  sneak up on females to mate.  </a:t>
            </a:r>
          </a:p>
          <a:p>
            <a:pPr>
              <a:buFont typeface="Wingdings" panose="05000000000000000000" pitchFamily="2" charset="2"/>
              <a:buChar char="q"/>
            </a:pPr>
            <a:r>
              <a:rPr lang="en-US" altLang="en-US" sz="2300"/>
              <a:t>These are just a few examples, as polymorphisms can be found in all sorts of other organisms! </a:t>
            </a:r>
          </a:p>
        </p:txBody>
      </p:sp>
      <p:pic>
        <p:nvPicPr>
          <p:cNvPr id="1026" name="Picture 2" descr="http://bio.research.ucsc.edu/%7Ebarrylab/lizardland/lizard_heads.jpg">
            <a:extLst>
              <a:ext uri="{FF2B5EF4-FFF2-40B4-BE49-F238E27FC236}">
                <a16:creationId xmlns:a16="http://schemas.microsoft.com/office/drawing/2014/main" id="{1DE70844-1611-40C6-B47F-70CF9484F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805238"/>
            <a:ext cx="383857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RoundGoby-picture.jpg">
            <a:extLst>
              <a:ext uri="{FF2B5EF4-FFF2-40B4-BE49-F238E27FC236}">
                <a16:creationId xmlns:a16="http://schemas.microsoft.com/office/drawing/2014/main" id="{C284E118-BA33-4335-88EA-D6E50057E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44588"/>
            <a:ext cx="404812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BFC7A90-1E5F-47E4-9182-D57D1971113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8046D24-2BE4-43B2-9EFA-364BF15DD7D1}" type="slidenum">
              <a:rPr lang="en-US" altLang="en-US" sz="1400" b="0">
                <a:latin typeface="Arial" panose="020B0604020202020204" pitchFamily="34" charset="0"/>
              </a:rPr>
              <a:pPr eaLnBrk="1" hangingPunct="1"/>
              <a:t>186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C8A15AE-C278-49E7-9E21-333E6ACD066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1820BA8-DF68-431B-A407-73E8C37CCC4E}" type="slidenum">
              <a:rPr lang="en-US" altLang="en-US" sz="1400" b="0">
                <a:latin typeface="Arial" panose="020B0604020202020204" pitchFamily="34" charset="0"/>
              </a:rPr>
              <a:pPr algn="r" eaLnBrk="1" hangingPunct="1"/>
              <a:t>186</a:t>
            </a:fld>
            <a:endParaRPr lang="en-US" altLang="en-US" sz="1400" b="0">
              <a:latin typeface="Arial" panose="020B0604020202020204" pitchFamily="34" charset="0"/>
            </a:endParaRPr>
          </a:p>
        </p:txBody>
      </p:sp>
      <p:sp>
        <p:nvSpPr>
          <p:cNvPr id="208900" name="Rectangle 2">
            <a:extLst>
              <a:ext uri="{FF2B5EF4-FFF2-40B4-BE49-F238E27FC236}">
                <a16:creationId xmlns:a16="http://schemas.microsoft.com/office/drawing/2014/main" id="{F2857E85-A364-4989-AF66-5D44E978A5A7}"/>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7A1E4377-1AEC-4198-A987-CAE8B04A6389}"/>
              </a:ext>
            </a:extLst>
          </p:cNvPr>
          <p:cNvSpPr>
            <a:spLocks noGrp="1" noChangeArrowheads="1"/>
          </p:cNvSpPr>
          <p:nvPr>
            <p:ph type="body" idx="1"/>
          </p:nvPr>
        </p:nvSpPr>
        <p:spPr>
          <a:xfrm>
            <a:off x="0" y="566738"/>
            <a:ext cx="9144000" cy="6291262"/>
          </a:xfrm>
          <a:solidFill>
            <a:schemeClr val="bg1"/>
          </a:solidFill>
        </p:spPr>
        <p:txBody>
          <a:bodyPr/>
          <a:lstStyle/>
          <a:p>
            <a:pPr>
              <a:buFont typeface="Wingdings" panose="05000000000000000000" pitchFamily="2" charset="2"/>
              <a:buChar char="q"/>
            </a:pPr>
            <a:r>
              <a:rPr lang="en-US" altLang="en-US" sz="2300"/>
              <a:t>We have learned that leaves can vary in size and shape for a number of reasons.  </a:t>
            </a:r>
          </a:p>
          <a:p>
            <a:pPr>
              <a:buFont typeface="Wingdings" panose="05000000000000000000" pitchFamily="2" charset="2"/>
              <a:buChar char="q"/>
            </a:pPr>
            <a:r>
              <a:rPr lang="en-US" altLang="en-US" sz="2300"/>
              <a:t>Examine the flowers in the figure below. </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r>
              <a:rPr lang="en-US" altLang="en-US" sz="2300"/>
              <a:t>Do you see many differences between the two flowers of the red lily plant or among the many flowers of purple coneflowers?</a:t>
            </a:r>
          </a:p>
          <a:p>
            <a:pPr>
              <a:buFont typeface="Wingdings" panose="05000000000000000000" pitchFamily="2" charset="2"/>
              <a:buChar char="q"/>
            </a:pPr>
            <a:r>
              <a:rPr lang="en-US" altLang="en-US" sz="2300"/>
              <a:t>Though there are numerous species of flowering plants, within a species, of all the parts of a plant, the flower is the least variable. </a:t>
            </a:r>
          </a:p>
          <a:p>
            <a:pPr>
              <a:buFont typeface="Wingdings" panose="05000000000000000000" pitchFamily="2" charset="2"/>
              <a:buChar char="q"/>
            </a:pPr>
            <a:r>
              <a:rPr lang="en-US" altLang="en-US" sz="2300"/>
              <a:t>We call traits with little inter-individual variation </a:t>
            </a:r>
            <a:r>
              <a:rPr lang="en-US" altLang="en-US" sz="2300" b="1">
                <a:solidFill>
                  <a:srgbClr val="00B050"/>
                </a:solidFill>
              </a:rPr>
              <a:t>conserved</a:t>
            </a:r>
            <a:r>
              <a:rPr lang="en-US" altLang="en-US" sz="2300" b="1"/>
              <a:t> </a:t>
            </a:r>
            <a:r>
              <a:rPr lang="en-US" altLang="en-US" sz="2300" b="1">
                <a:solidFill>
                  <a:srgbClr val="00B050"/>
                </a:solidFill>
              </a:rPr>
              <a:t>traits</a:t>
            </a:r>
            <a:r>
              <a:rPr lang="en-US" altLang="en-US" sz="2300"/>
              <a:t>.  </a:t>
            </a:r>
          </a:p>
          <a:p>
            <a:pPr>
              <a:buFont typeface="Wingdings" panose="05000000000000000000" pitchFamily="2" charset="2"/>
              <a:buChar char="q"/>
            </a:pPr>
            <a:r>
              <a:rPr lang="en-US" altLang="en-US" sz="2300"/>
              <a:t>Go on to the next slides to learn why flowers show little variation within a species. </a:t>
            </a:r>
          </a:p>
        </p:txBody>
      </p:sp>
      <p:pic>
        <p:nvPicPr>
          <p:cNvPr id="8" name="Picture 7">
            <a:extLst>
              <a:ext uri="{FF2B5EF4-FFF2-40B4-BE49-F238E27FC236}">
                <a16:creationId xmlns:a16="http://schemas.microsoft.com/office/drawing/2014/main" id="{2BE11AE8-F95B-4F66-92F8-2277850E723E}"/>
              </a:ext>
            </a:extLst>
          </p:cNvPr>
          <p:cNvPicPr>
            <a:picLocks noChangeAspect="1"/>
          </p:cNvPicPr>
          <p:nvPr/>
        </p:nvPicPr>
        <p:blipFill>
          <a:blip r:embed="rId2">
            <a:extLst>
              <a:ext uri="{28A0092B-C50C-407E-A947-70E740481C1C}">
                <a14:useLocalDpi xmlns:a14="http://schemas.microsoft.com/office/drawing/2010/main" val="0"/>
              </a:ext>
            </a:extLst>
          </a:blip>
          <a:srcRect l="20757" t="28799" r="2596" b="3200"/>
          <a:stretch>
            <a:fillRect/>
          </a:stretch>
        </p:blipFill>
        <p:spPr bwMode="auto">
          <a:xfrm>
            <a:off x="1524000" y="1828800"/>
            <a:ext cx="26701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73035D7-DBAE-4968-A208-4A7525241B00}"/>
              </a:ext>
            </a:extLst>
          </p:cNvPr>
          <p:cNvPicPr>
            <a:picLocks noChangeAspect="1"/>
          </p:cNvPicPr>
          <p:nvPr/>
        </p:nvPicPr>
        <p:blipFill>
          <a:blip r:embed="rId3">
            <a:extLst>
              <a:ext uri="{28A0092B-C50C-407E-A947-70E740481C1C}">
                <a14:useLocalDpi xmlns:a14="http://schemas.microsoft.com/office/drawing/2010/main" val="0"/>
              </a:ext>
            </a:extLst>
          </a:blip>
          <a:srcRect t="7999"/>
          <a:stretch>
            <a:fillRect/>
          </a:stretch>
        </p:blipFill>
        <p:spPr bwMode="auto">
          <a:xfrm>
            <a:off x="4419600" y="1828800"/>
            <a:ext cx="27828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AA6EC82-82F6-4CF9-8887-FAB8D63123F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B9E1A34-10B2-43F4-B4C9-CFF1DD25C7CA}" type="slidenum">
              <a:rPr lang="en-US" altLang="en-US" sz="1400" b="0">
                <a:latin typeface="Arial" panose="020B0604020202020204" pitchFamily="34" charset="0"/>
              </a:rPr>
              <a:pPr eaLnBrk="1" hangingPunct="1"/>
              <a:t>187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33F81A9-90A0-4BD1-88DD-712F8DED252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A887357-E2F0-4398-8953-19B66B039881}" type="slidenum">
              <a:rPr lang="en-US" altLang="en-US" sz="1400" b="0">
                <a:latin typeface="Arial" panose="020B0604020202020204" pitchFamily="34" charset="0"/>
              </a:rPr>
              <a:pPr algn="r" eaLnBrk="1" hangingPunct="1"/>
              <a:t>187</a:t>
            </a:fld>
            <a:endParaRPr lang="en-US" altLang="en-US" sz="1400" b="0">
              <a:latin typeface="Arial" panose="020B0604020202020204" pitchFamily="34" charset="0"/>
            </a:endParaRPr>
          </a:p>
        </p:txBody>
      </p:sp>
      <p:sp>
        <p:nvSpPr>
          <p:cNvPr id="209924" name="Rectangle 2">
            <a:extLst>
              <a:ext uri="{FF2B5EF4-FFF2-40B4-BE49-F238E27FC236}">
                <a16:creationId xmlns:a16="http://schemas.microsoft.com/office/drawing/2014/main" id="{0B81E1D3-10C0-47D0-9EF0-63F09DEE53B7}"/>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F566B060-0D0D-4933-8BB1-3E2E8BA64375}"/>
              </a:ext>
            </a:extLst>
          </p:cNvPr>
          <p:cNvSpPr>
            <a:spLocks noGrp="1" noChangeArrowheads="1"/>
          </p:cNvSpPr>
          <p:nvPr>
            <p:ph type="body" idx="1"/>
          </p:nvPr>
        </p:nvSpPr>
        <p:spPr>
          <a:xfrm>
            <a:off x="0" y="566738"/>
            <a:ext cx="9144000" cy="6291262"/>
          </a:xfrm>
          <a:solidFill>
            <a:schemeClr val="bg1"/>
          </a:solidFill>
        </p:spPr>
        <p:txBody>
          <a:bodyPr/>
          <a:lstStyle/>
          <a:p>
            <a:pPr>
              <a:buFont typeface="Wingdings" panose="05000000000000000000" pitchFamily="2" charset="2"/>
              <a:buChar char="q"/>
            </a:pPr>
            <a:r>
              <a:rPr lang="en-US" altLang="en-US"/>
              <a:t>Flowers house the reproductive organs of the plant.  </a:t>
            </a:r>
          </a:p>
          <a:p>
            <a:pPr>
              <a:buFont typeface="Wingdings" panose="05000000000000000000" pitchFamily="2" charset="2"/>
              <a:buChar char="q"/>
            </a:pPr>
            <a:r>
              <a:rPr lang="en-US" altLang="en-US"/>
              <a:t>The male organs are called </a:t>
            </a:r>
            <a:r>
              <a:rPr lang="en-US" altLang="en-US" b="1"/>
              <a:t>anthers</a:t>
            </a:r>
            <a:r>
              <a:rPr lang="en-US" altLang="en-US"/>
              <a:t>.  </a:t>
            </a:r>
          </a:p>
          <a:p>
            <a:pPr>
              <a:buFont typeface="Wingdings" panose="05000000000000000000" pitchFamily="2" charset="2"/>
              <a:buChar char="q"/>
            </a:pPr>
            <a:r>
              <a:rPr lang="en-US" altLang="en-US"/>
              <a:t>The female organ is called a </a:t>
            </a:r>
            <a:r>
              <a:rPr lang="en-US" altLang="en-US" b="1"/>
              <a:t>pistil</a:t>
            </a:r>
            <a:r>
              <a:rPr lang="en-US" altLang="en-US"/>
              <a:t>.  </a:t>
            </a:r>
          </a:p>
          <a:p>
            <a:pPr>
              <a:buFont typeface="Wingdings" panose="05000000000000000000" pitchFamily="2" charset="2"/>
              <a:buChar char="q"/>
            </a:pPr>
            <a:r>
              <a:rPr lang="en-US" altLang="en-US"/>
              <a:t>In order to reproduce, flowering plants need animals called </a:t>
            </a:r>
            <a:r>
              <a:rPr lang="en-US" altLang="en-US" b="1"/>
              <a:t>pollinators.</a:t>
            </a:r>
          </a:p>
          <a:p>
            <a:pPr>
              <a:buFont typeface="Wingdings" panose="05000000000000000000" pitchFamily="2" charset="2"/>
              <a:buChar char="q"/>
            </a:pPr>
            <a:r>
              <a:rPr lang="en-US" altLang="en-US"/>
              <a:t>Pollinators carry pollen produced by the anthers of one plant to the pistil of another plant.</a:t>
            </a:r>
          </a:p>
          <a:p>
            <a:pPr>
              <a:buFont typeface="Wingdings" panose="05000000000000000000" pitchFamily="2" charset="2"/>
              <a:buChar char="q"/>
            </a:pPr>
            <a:r>
              <a:rPr lang="en-US" altLang="en-US"/>
              <a:t>In pollination, pollinators assist flowering plants with the production of offspring (in the form of seeds).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9D5B86F-628A-49B7-B579-8F88ECAC789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16B16A7-D5C1-41C7-B424-0B39CDA73258}" type="slidenum">
              <a:rPr lang="en-US" altLang="en-US" sz="1400" b="0">
                <a:latin typeface="Arial" panose="020B0604020202020204" pitchFamily="34" charset="0"/>
              </a:rPr>
              <a:pPr eaLnBrk="1" hangingPunct="1"/>
              <a:t>188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1609072-604A-4E07-B2CE-896D9ABCDE9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96211B5-ACFA-4D87-952C-F31B8B18758D}" type="slidenum">
              <a:rPr lang="en-US" altLang="en-US" sz="1400" b="0">
                <a:latin typeface="Arial" panose="020B0604020202020204" pitchFamily="34" charset="0"/>
              </a:rPr>
              <a:pPr algn="r" eaLnBrk="1" hangingPunct="1"/>
              <a:t>188</a:t>
            </a:fld>
            <a:endParaRPr lang="en-US" altLang="en-US" sz="1400" b="0">
              <a:latin typeface="Arial" panose="020B0604020202020204" pitchFamily="34" charset="0"/>
            </a:endParaRPr>
          </a:p>
        </p:txBody>
      </p:sp>
      <p:sp>
        <p:nvSpPr>
          <p:cNvPr id="210948" name="Rectangle 2">
            <a:extLst>
              <a:ext uri="{FF2B5EF4-FFF2-40B4-BE49-F238E27FC236}">
                <a16:creationId xmlns:a16="http://schemas.microsoft.com/office/drawing/2014/main" id="{AFC7431A-1E67-4775-B126-070EB7C702C0}"/>
              </a:ext>
            </a:extLst>
          </p:cNvPr>
          <p:cNvSpPr>
            <a:spLocks noGrp="1" noChangeArrowheads="1"/>
          </p:cNvSpPr>
          <p:nvPr>
            <p:ph type="title"/>
          </p:nvPr>
        </p:nvSpPr>
        <p:spPr>
          <a:xfrm>
            <a:off x="19050" y="0"/>
            <a:ext cx="9124950" cy="520700"/>
          </a:xfrm>
          <a:solidFill>
            <a:srgbClr val="00B050"/>
          </a:solidFill>
          <a:ln w="38100">
            <a:solidFill>
              <a:schemeClr val="tx1"/>
            </a:solidFill>
            <a:miter lim="800000"/>
            <a:headEnd/>
            <a:tailEnd/>
          </a:ln>
        </p:spPr>
        <p:txBody>
          <a:bodyPr/>
          <a:lstStyle/>
          <a:p>
            <a:r>
              <a:rPr lang="en-US" altLang="en-US" sz="2400" b="1">
                <a:solidFill>
                  <a:schemeClr val="bg1"/>
                </a:solidFill>
              </a:rPr>
              <a:t>Exercise 8a: Variation in Leaves &amp; Flowers</a:t>
            </a:r>
            <a:endParaRPr lang="en-US" altLang="en-US" sz="2400">
              <a:solidFill>
                <a:schemeClr val="bg1"/>
              </a:solidFill>
            </a:endParaRPr>
          </a:p>
        </p:txBody>
      </p:sp>
      <p:sp>
        <p:nvSpPr>
          <p:cNvPr id="3075" name="Rectangle 3">
            <a:extLst>
              <a:ext uri="{FF2B5EF4-FFF2-40B4-BE49-F238E27FC236}">
                <a16:creationId xmlns:a16="http://schemas.microsoft.com/office/drawing/2014/main" id="{E4A30FD8-6849-4F5D-984A-1109C931B6A9}"/>
              </a:ext>
            </a:extLst>
          </p:cNvPr>
          <p:cNvSpPr>
            <a:spLocks noGrp="1" noChangeArrowheads="1"/>
          </p:cNvSpPr>
          <p:nvPr>
            <p:ph type="body" idx="1"/>
          </p:nvPr>
        </p:nvSpPr>
        <p:spPr>
          <a:xfrm>
            <a:off x="0" y="549275"/>
            <a:ext cx="9144000" cy="6308725"/>
          </a:xfrm>
          <a:solidFill>
            <a:schemeClr val="bg1"/>
          </a:solidFill>
        </p:spPr>
        <p:txBody>
          <a:bodyPr/>
          <a:lstStyle/>
          <a:p>
            <a:pPr>
              <a:buFont typeface="Wingdings" panose="05000000000000000000" pitchFamily="2" charset="2"/>
              <a:buChar char="q"/>
            </a:pPr>
            <a:r>
              <a:rPr lang="en-US" altLang="en-US" sz="2700"/>
              <a:t>Pollinators are often species-specific, that is, they pollinate a specific set of species.  </a:t>
            </a:r>
          </a:p>
          <a:p>
            <a:pPr>
              <a:buFont typeface="Wingdings" panose="05000000000000000000" pitchFamily="2" charset="2"/>
              <a:buChar char="q"/>
            </a:pPr>
            <a:r>
              <a:rPr lang="en-US" altLang="en-US" sz="2700"/>
              <a:t>For example, hummingbirds may pollinate morning glories but they do not pollinate daisies.  </a:t>
            </a:r>
          </a:p>
          <a:p>
            <a:pPr>
              <a:buFont typeface="Wingdings" panose="05000000000000000000" pitchFamily="2" charset="2"/>
              <a:buChar char="q"/>
            </a:pPr>
            <a:r>
              <a:rPr lang="en-US" altLang="en-US" sz="2700"/>
              <a:t>Therefore, it is important that pollinators be able to recognize the flowers of the species they pollinate.  </a:t>
            </a:r>
          </a:p>
          <a:p>
            <a:pPr>
              <a:buFont typeface="Wingdings" panose="05000000000000000000" pitchFamily="2" charset="2"/>
              <a:buChar char="q"/>
            </a:pPr>
            <a:r>
              <a:rPr lang="en-US" altLang="en-US" sz="2700"/>
              <a:t>If a pollinator visits the wrong type of flower, then any pollen that it leaves behind is wasted.  </a:t>
            </a:r>
          </a:p>
          <a:p>
            <a:pPr>
              <a:buFont typeface="Wingdings" panose="05000000000000000000" pitchFamily="2" charset="2"/>
              <a:buChar char="q"/>
            </a:pPr>
            <a:r>
              <a:rPr lang="en-US" altLang="en-US" sz="2700"/>
              <a:t>Pollen is very costly to make, and is also species-specific. </a:t>
            </a:r>
          </a:p>
          <a:p>
            <a:pPr>
              <a:buFont typeface="Wingdings" panose="05000000000000000000" pitchFamily="2" charset="2"/>
              <a:buChar char="q"/>
            </a:pPr>
            <a:r>
              <a:rPr lang="en-US" altLang="en-US" sz="2700"/>
              <a:t>Seeds will not form if the wrong pollen is delivered to a pistil. </a:t>
            </a:r>
          </a:p>
          <a:p>
            <a:pPr>
              <a:buFont typeface="Wingdings" panose="05000000000000000000" pitchFamily="2" charset="2"/>
              <a:buChar char="q"/>
            </a:pPr>
            <a:r>
              <a:rPr lang="en-US" altLang="en-US" sz="2700"/>
              <a:t>Thus the flowers of a particular plant species have little variation.</a:t>
            </a:r>
          </a:p>
        </p:txBody>
      </p:sp>
      <p:sp>
        <p:nvSpPr>
          <p:cNvPr id="7" name="Action Button: Return 6">
            <a:hlinkClick r:id="rId2" action="ppaction://hlinksldjump" highlightClick="1"/>
            <a:extLst>
              <a:ext uri="{FF2B5EF4-FFF2-40B4-BE49-F238E27FC236}">
                <a16:creationId xmlns:a16="http://schemas.microsoft.com/office/drawing/2014/main" id="{C26A622E-3FA3-4E66-A7FE-3E555E5CA2F0}"/>
              </a:ext>
            </a:extLst>
          </p:cNvPr>
          <p:cNvSpPr>
            <a:spLocks noChangeArrowheads="1"/>
          </p:cNvSpPr>
          <p:nvPr/>
        </p:nvSpPr>
        <p:spPr bwMode="auto">
          <a:xfrm>
            <a:off x="8412163" y="685800"/>
            <a:ext cx="549275" cy="549275"/>
          </a:xfrm>
          <a:prstGeom prst="actionButtonReturn">
            <a:avLst/>
          </a:prstGeom>
          <a:solidFill>
            <a:srgbClr val="00B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54FEBD0-C366-457B-AF52-B170580C5C1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3F0AA4A-18E9-4B88-874C-0254BC66AB11}" type="slidenum">
              <a:rPr lang="en-US" altLang="en-US" sz="1400" b="0">
                <a:latin typeface="Arial" panose="020B0604020202020204" pitchFamily="34" charset="0"/>
              </a:rPr>
              <a:pPr eaLnBrk="1" hangingPunct="1"/>
              <a:t>189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7902D05-F661-4517-B066-EC3BA289C1E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BF80B71-B6A3-4973-BBDA-63DA4E6F9537}" type="slidenum">
              <a:rPr lang="en-US" altLang="en-US" sz="1400" b="0">
                <a:latin typeface="Arial" panose="020B0604020202020204" pitchFamily="34" charset="0"/>
              </a:rPr>
              <a:pPr algn="r" eaLnBrk="1" hangingPunct="1"/>
              <a:t>189</a:t>
            </a:fld>
            <a:endParaRPr lang="en-US" altLang="en-US" sz="1400" b="0">
              <a:latin typeface="Arial" panose="020B0604020202020204" pitchFamily="34" charset="0"/>
            </a:endParaRPr>
          </a:p>
        </p:txBody>
      </p:sp>
      <p:sp>
        <p:nvSpPr>
          <p:cNvPr id="211972" name="Rectangle 2">
            <a:extLst>
              <a:ext uri="{FF2B5EF4-FFF2-40B4-BE49-F238E27FC236}">
                <a16:creationId xmlns:a16="http://schemas.microsoft.com/office/drawing/2014/main" id="{DFE9D0A5-3419-48D6-8F33-3D76343D1446}"/>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AD60107D-2A5D-4F4A-A64E-BFF256B9A92E}"/>
              </a:ext>
            </a:extLst>
          </p:cNvPr>
          <p:cNvSpPr>
            <a:spLocks noGrp="1" noChangeArrowheads="1"/>
          </p:cNvSpPr>
          <p:nvPr>
            <p:ph type="body" idx="1"/>
          </p:nvPr>
        </p:nvSpPr>
        <p:spPr>
          <a:xfrm>
            <a:off x="0" y="549275"/>
            <a:ext cx="9144000" cy="6308725"/>
          </a:xfrm>
          <a:solidFill>
            <a:schemeClr val="bg1"/>
          </a:solidFill>
        </p:spPr>
        <p:txBody>
          <a:bodyPr/>
          <a:lstStyle/>
          <a:p>
            <a:pPr>
              <a:buFont typeface="Wingdings" panose="05000000000000000000" pitchFamily="2" charset="2"/>
              <a:buChar char="q"/>
            </a:pPr>
            <a:r>
              <a:rPr lang="en-US" altLang="en-US" sz="2300"/>
              <a:t>Are you left-handed or right-handed? </a:t>
            </a:r>
          </a:p>
          <a:p>
            <a:pPr>
              <a:buFont typeface="Wingdings" panose="05000000000000000000" pitchFamily="2" charset="2"/>
              <a:buChar char="q"/>
            </a:pPr>
            <a:r>
              <a:rPr lang="en-US" altLang="en-US" sz="2300"/>
              <a:t>Although they don’t have hands, interestingly, snails also have a form of “handedness,” based on the direction of the opening of their shell.  </a:t>
            </a:r>
          </a:p>
          <a:p>
            <a:pPr>
              <a:buFont typeface="Wingdings" panose="05000000000000000000" pitchFamily="2" charset="2"/>
              <a:buChar char="q"/>
            </a:pPr>
            <a:r>
              <a:rPr lang="en-US" altLang="en-US" sz="2300"/>
              <a:t>How can you tell if the spiral of a snail is left-handed or right-handed?  </a:t>
            </a:r>
          </a:p>
          <a:p>
            <a:pPr>
              <a:buFont typeface="Wingdings" panose="05000000000000000000" pitchFamily="2" charset="2"/>
              <a:buChar char="q"/>
            </a:pPr>
            <a:r>
              <a:rPr lang="en-US" altLang="en-US" sz="2300"/>
              <a:t>One way is to hold the shell so that the opening is towards you, and the apex (top of the spiral) is pointing upwards.  </a:t>
            </a:r>
          </a:p>
          <a:p>
            <a:pPr>
              <a:buFont typeface="Wingdings" panose="05000000000000000000" pitchFamily="2" charset="2"/>
              <a:buChar char="q"/>
            </a:pPr>
            <a:r>
              <a:rPr lang="en-US" altLang="en-US" sz="2300"/>
              <a:t>If the opening is pointed towards your left, your snail has a left-handed spiral.  </a:t>
            </a:r>
          </a:p>
          <a:p>
            <a:pPr>
              <a:buFont typeface="Wingdings" panose="05000000000000000000" pitchFamily="2" charset="2"/>
              <a:buChar char="q"/>
            </a:pPr>
            <a:r>
              <a:rPr lang="en-US" altLang="en-US" sz="2300"/>
              <a:t>If the opening is pointed towards your right, your snail has a right-handed spiral.  </a:t>
            </a:r>
          </a:p>
        </p:txBody>
      </p:sp>
      <p:pic>
        <p:nvPicPr>
          <p:cNvPr id="9" name="Picture 8">
            <a:extLst>
              <a:ext uri="{FF2B5EF4-FFF2-40B4-BE49-F238E27FC236}">
                <a16:creationId xmlns:a16="http://schemas.microsoft.com/office/drawing/2014/main" id="{F74DB64C-58CA-42ED-A5D0-B338466C75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846638"/>
            <a:ext cx="2208213"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29AF1FA3-0CB7-45D5-9A5B-A21BFE660B4F}"/>
              </a:ext>
            </a:extLst>
          </p:cNvPr>
          <p:cNvSpPr txBox="1">
            <a:spLocks noChangeArrowheads="1"/>
          </p:cNvSpPr>
          <p:nvPr/>
        </p:nvSpPr>
        <p:spPr bwMode="auto">
          <a:xfrm>
            <a:off x="152400" y="5580063"/>
            <a:ext cx="3048000" cy="449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spcBef>
                <a:spcPct val="20000"/>
              </a:spcBef>
            </a:pPr>
            <a:r>
              <a:rPr lang="en-US" altLang="en-US" sz="2300">
                <a:solidFill>
                  <a:srgbClr val="00B050"/>
                </a:solidFill>
                <a:latin typeface="Arial" panose="020B0604020202020204" pitchFamily="34" charset="0"/>
              </a:rPr>
              <a:t>Left-handed spiral</a:t>
            </a:r>
          </a:p>
        </p:txBody>
      </p:sp>
      <p:sp>
        <p:nvSpPr>
          <p:cNvPr id="11" name="Rectangle 3">
            <a:extLst>
              <a:ext uri="{FF2B5EF4-FFF2-40B4-BE49-F238E27FC236}">
                <a16:creationId xmlns:a16="http://schemas.microsoft.com/office/drawing/2014/main" id="{4F8E391F-170D-4448-ADED-E75F5B2996FC}"/>
              </a:ext>
            </a:extLst>
          </p:cNvPr>
          <p:cNvSpPr txBox="1">
            <a:spLocks noChangeArrowheads="1"/>
          </p:cNvSpPr>
          <p:nvPr/>
        </p:nvSpPr>
        <p:spPr bwMode="auto">
          <a:xfrm>
            <a:off x="5546725" y="5580063"/>
            <a:ext cx="3048000" cy="449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spcBef>
                <a:spcPct val="20000"/>
              </a:spcBef>
            </a:pPr>
            <a:r>
              <a:rPr lang="en-US" altLang="en-US" sz="2300">
                <a:solidFill>
                  <a:srgbClr val="00B050"/>
                </a:solidFill>
                <a:latin typeface="Arial" panose="020B0604020202020204" pitchFamily="34" charset="0"/>
              </a:rPr>
              <a:t>Right-handed spiral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FAD714D-A953-4B32-A3CD-B5A96D0EE5B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B20712D-762F-4DE5-B6CF-0761C4E8A5F9}" type="slidenum">
              <a:rPr lang="en-US" altLang="en-US" sz="1400" b="0">
                <a:latin typeface="Arial" panose="020B0604020202020204" pitchFamily="34" charset="0"/>
              </a:rPr>
              <a:pPr eaLnBrk="1" hangingPunct="1"/>
              <a:t>19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8E374C5-1F05-472D-82B8-5A208535DCA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598EA41-B3AC-4F15-A156-4D97B25D77EC}" type="slidenum">
              <a:rPr lang="en-US" altLang="en-US" sz="1400" b="0">
                <a:latin typeface="Arial" panose="020B0604020202020204" pitchFamily="34" charset="0"/>
              </a:rPr>
              <a:pPr algn="r" eaLnBrk="1" hangingPunct="1"/>
              <a:t>19</a:t>
            </a:fld>
            <a:endParaRPr lang="en-US" altLang="en-US" sz="1400" b="0">
              <a:latin typeface="Arial" panose="020B0604020202020204" pitchFamily="34" charset="0"/>
            </a:endParaRPr>
          </a:p>
        </p:txBody>
      </p:sp>
      <p:sp>
        <p:nvSpPr>
          <p:cNvPr id="37892" name="Rectangle 2">
            <a:extLst>
              <a:ext uri="{FF2B5EF4-FFF2-40B4-BE49-F238E27FC236}">
                <a16:creationId xmlns:a16="http://schemas.microsoft.com/office/drawing/2014/main" id="{CB64FA28-3E28-4341-9B8C-915570626C2D}"/>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23DD38E4-D097-41A9-8E5D-9931D3C09554}"/>
              </a:ext>
            </a:extLst>
          </p:cNvPr>
          <p:cNvSpPr>
            <a:spLocks noGrp="1" noChangeArrowheads="1"/>
          </p:cNvSpPr>
          <p:nvPr>
            <p:ph type="body" idx="1"/>
          </p:nvPr>
        </p:nvSpPr>
        <p:spPr>
          <a:xfrm>
            <a:off x="152400" y="533400"/>
            <a:ext cx="8839200" cy="6188075"/>
          </a:xfrm>
          <a:solidFill>
            <a:schemeClr val="bg1"/>
          </a:solidFill>
        </p:spPr>
        <p:txBody>
          <a:bodyPr/>
          <a:lstStyle/>
          <a:p>
            <a:pPr>
              <a:buFont typeface="Wingdings" panose="05000000000000000000" pitchFamily="2" charset="2"/>
              <a:buChar char="q"/>
            </a:pPr>
            <a:r>
              <a:rPr lang="en-US" altLang="en-US" sz="2800"/>
              <a:t>Now, </a:t>
            </a:r>
            <a:r>
              <a:rPr lang="en-US" altLang="en-US" sz="2800" b="1"/>
              <a:t>you</a:t>
            </a:r>
            <a:r>
              <a:rPr lang="en-US" altLang="en-US" sz="2800"/>
              <a:t> should answer the following questions, based on your class data: </a:t>
            </a:r>
          </a:p>
          <a:p>
            <a:pPr lvl="1">
              <a:buFont typeface="Wingdings" panose="05000000000000000000" pitchFamily="2" charset="2"/>
              <a:buChar char="q"/>
            </a:pPr>
            <a:r>
              <a:rPr lang="en-US" altLang="en-US"/>
              <a:t>Which characteristic was used by the </a:t>
            </a:r>
            <a:r>
              <a:rPr lang="en-US" altLang="en-US" i="1"/>
              <a:t>most</a:t>
            </a:r>
            <a:r>
              <a:rPr lang="en-US" altLang="en-US"/>
              <a:t> students? </a:t>
            </a:r>
          </a:p>
          <a:p>
            <a:pPr lvl="1">
              <a:buFont typeface="Wingdings" panose="05000000000000000000" pitchFamily="2" charset="2"/>
              <a:buChar char="q"/>
            </a:pPr>
            <a:r>
              <a:rPr lang="en-US" altLang="en-US"/>
              <a:t>How many students used that characteristic to find their leaves?  </a:t>
            </a:r>
          </a:p>
          <a:p>
            <a:pPr>
              <a:buFont typeface="Wingdings" panose="05000000000000000000" pitchFamily="2" charset="2"/>
              <a:buChar char="q"/>
            </a:pPr>
            <a:r>
              <a:rPr lang="en-US" altLang="en-US" sz="2800"/>
              <a:t>You will use this number to determine the range of your vertical scale for your graph. </a:t>
            </a:r>
          </a:p>
          <a:p>
            <a:pPr>
              <a:buFont typeface="Wingdings" panose="05000000000000000000" pitchFamily="2" charset="2"/>
              <a:buChar char="q"/>
            </a:pPr>
            <a:r>
              <a:rPr lang="en-US" altLang="en-US" sz="2800"/>
              <a:t>Your vertical scale will begin at 0 and increase at equal intervals as you go up the vertical axis. Your largest number will be greater than or equal to the number of students in the group of the ‘most-used’ characteristic.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10E9CAF-51AB-4F15-8F68-9D7C847A423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0F007B9-9F6C-46FB-995E-CCB37E5BE5D3}" type="slidenum">
              <a:rPr lang="en-US" altLang="en-US" sz="1400" b="0">
                <a:latin typeface="Arial" panose="020B0604020202020204" pitchFamily="34" charset="0"/>
              </a:rPr>
              <a:pPr eaLnBrk="1" hangingPunct="1"/>
              <a:t>190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4A46880-8C94-48B3-A841-206A1BE7803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399C6DF-2B64-4171-8F26-EDAD3DCE7E36}" type="slidenum">
              <a:rPr lang="en-US" altLang="en-US" sz="1400" b="0">
                <a:latin typeface="Arial" panose="020B0604020202020204" pitchFamily="34" charset="0"/>
              </a:rPr>
              <a:pPr algn="r" eaLnBrk="1" hangingPunct="1"/>
              <a:t>190</a:t>
            </a:fld>
            <a:endParaRPr lang="en-US" altLang="en-US" sz="1400" b="0">
              <a:latin typeface="Arial" panose="020B0604020202020204" pitchFamily="34" charset="0"/>
            </a:endParaRPr>
          </a:p>
        </p:txBody>
      </p:sp>
      <p:sp>
        <p:nvSpPr>
          <p:cNvPr id="212996" name="Rectangle 2">
            <a:extLst>
              <a:ext uri="{FF2B5EF4-FFF2-40B4-BE49-F238E27FC236}">
                <a16:creationId xmlns:a16="http://schemas.microsoft.com/office/drawing/2014/main" id="{EB9489E8-4985-4459-8BBC-C7DE6711568C}"/>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C89AC842-E2E2-417D-8B4A-5E2193BB1AAA}"/>
              </a:ext>
            </a:extLst>
          </p:cNvPr>
          <p:cNvSpPr>
            <a:spLocks noGrp="1" noChangeArrowheads="1"/>
          </p:cNvSpPr>
          <p:nvPr>
            <p:ph type="body" idx="1"/>
          </p:nvPr>
        </p:nvSpPr>
        <p:spPr>
          <a:xfrm>
            <a:off x="0" y="549275"/>
            <a:ext cx="9144000" cy="6308725"/>
          </a:xfrm>
          <a:solidFill>
            <a:schemeClr val="bg1"/>
          </a:solidFill>
        </p:spPr>
        <p:txBody>
          <a:bodyPr/>
          <a:lstStyle/>
          <a:p>
            <a:pPr>
              <a:buFont typeface="Wingdings" panose="05000000000000000000" pitchFamily="2" charset="2"/>
              <a:buChar char="q"/>
            </a:pPr>
            <a:r>
              <a:rPr lang="en-US" altLang="en-US" sz="2300"/>
              <a:t>Another way to determine a snail’s handedness is to hold the shell in the same position, and place a finger in the groove of the spiral at the apex.  </a:t>
            </a:r>
          </a:p>
          <a:p>
            <a:pPr>
              <a:buFont typeface="Wingdings" panose="05000000000000000000" pitchFamily="2" charset="2"/>
              <a:buChar char="q"/>
            </a:pPr>
            <a:r>
              <a:rPr lang="en-US" altLang="en-US" sz="2300"/>
              <a:t>Trace this groove with your finger so that you are moving along the spiral path towards the opening in the shell.  </a:t>
            </a:r>
          </a:p>
          <a:p>
            <a:pPr>
              <a:buFont typeface="Wingdings" panose="05000000000000000000" pitchFamily="2" charset="2"/>
              <a:buChar char="q"/>
            </a:pPr>
            <a:r>
              <a:rPr lang="en-US" altLang="en-US" sz="2300"/>
              <a:t>If your finger moves in a clockwise path along the groove, your snail has a right-handed spiral.  </a:t>
            </a:r>
          </a:p>
          <a:p>
            <a:pPr>
              <a:buFont typeface="Wingdings" panose="05000000000000000000" pitchFamily="2" charset="2"/>
              <a:buChar char="q"/>
            </a:pPr>
            <a:r>
              <a:rPr lang="en-US" altLang="en-US" sz="2300"/>
              <a:t>If the path your finger traveled was counterclockwise, the spiral of the shell is left-handed.  </a:t>
            </a:r>
          </a:p>
          <a:p>
            <a:pPr>
              <a:buFont typeface="Wingdings" panose="05000000000000000000" pitchFamily="2" charset="2"/>
              <a:buChar char="q"/>
            </a:pPr>
            <a:r>
              <a:rPr lang="en-US" altLang="en-US" sz="2300"/>
              <a:t>Examine the figure below for an illustration of shells with left-handed and right-handed spirals.</a:t>
            </a:r>
          </a:p>
        </p:txBody>
      </p:sp>
      <p:pic>
        <p:nvPicPr>
          <p:cNvPr id="8" name="Picture 7">
            <a:extLst>
              <a:ext uri="{FF2B5EF4-FFF2-40B4-BE49-F238E27FC236}">
                <a16:creationId xmlns:a16="http://schemas.microsoft.com/office/drawing/2014/main" id="{896A467F-9210-45F7-965D-EC68504DCA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846638"/>
            <a:ext cx="2208213"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A36FADE1-8F93-46CF-8019-CC1D9181C4CE}"/>
              </a:ext>
            </a:extLst>
          </p:cNvPr>
          <p:cNvSpPr txBox="1">
            <a:spLocks noChangeArrowheads="1"/>
          </p:cNvSpPr>
          <p:nvPr/>
        </p:nvSpPr>
        <p:spPr bwMode="auto">
          <a:xfrm>
            <a:off x="152400" y="5580063"/>
            <a:ext cx="3048000" cy="449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spcBef>
                <a:spcPct val="20000"/>
              </a:spcBef>
            </a:pPr>
            <a:r>
              <a:rPr lang="en-US" altLang="en-US" sz="2300">
                <a:solidFill>
                  <a:srgbClr val="00B050"/>
                </a:solidFill>
                <a:latin typeface="Arial" panose="020B0604020202020204" pitchFamily="34" charset="0"/>
              </a:rPr>
              <a:t>Left-handed spiral</a:t>
            </a:r>
          </a:p>
        </p:txBody>
      </p:sp>
      <p:sp>
        <p:nvSpPr>
          <p:cNvPr id="9" name="Rectangle 3">
            <a:extLst>
              <a:ext uri="{FF2B5EF4-FFF2-40B4-BE49-F238E27FC236}">
                <a16:creationId xmlns:a16="http://schemas.microsoft.com/office/drawing/2014/main" id="{82AD08FC-180F-4364-9F91-8C760B70EECF}"/>
              </a:ext>
            </a:extLst>
          </p:cNvPr>
          <p:cNvSpPr txBox="1">
            <a:spLocks noChangeArrowheads="1"/>
          </p:cNvSpPr>
          <p:nvPr/>
        </p:nvSpPr>
        <p:spPr bwMode="auto">
          <a:xfrm>
            <a:off x="5546725" y="5580063"/>
            <a:ext cx="3048000" cy="449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spcBef>
                <a:spcPct val="20000"/>
              </a:spcBef>
            </a:pPr>
            <a:r>
              <a:rPr lang="en-US" altLang="en-US" sz="2300">
                <a:solidFill>
                  <a:srgbClr val="00B050"/>
                </a:solidFill>
                <a:latin typeface="Arial" panose="020B0604020202020204" pitchFamily="34" charset="0"/>
              </a:rPr>
              <a:t>Right-handed spiral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89E4D5F-3B54-4212-A924-6891BA718D2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6ED5C8D-0D34-4D13-88E5-97505FDFD991}" type="slidenum">
              <a:rPr lang="en-US" altLang="en-US" sz="1400" b="0">
                <a:latin typeface="Arial" panose="020B0604020202020204" pitchFamily="34" charset="0"/>
              </a:rPr>
              <a:pPr eaLnBrk="1" hangingPunct="1"/>
              <a:t>191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C64E235-CC2F-4305-A357-F4BDBAD91B0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A632646-B52F-4A4F-BD3A-6C9D1E0B8071}" type="slidenum">
              <a:rPr lang="en-US" altLang="en-US" sz="1400" b="0">
                <a:latin typeface="Arial" panose="020B0604020202020204" pitchFamily="34" charset="0"/>
              </a:rPr>
              <a:pPr algn="r" eaLnBrk="1" hangingPunct="1"/>
              <a:t>191</a:t>
            </a:fld>
            <a:endParaRPr lang="en-US" altLang="en-US" sz="1400" b="0">
              <a:latin typeface="Arial" panose="020B0604020202020204" pitchFamily="34" charset="0"/>
            </a:endParaRPr>
          </a:p>
        </p:txBody>
      </p:sp>
      <p:sp>
        <p:nvSpPr>
          <p:cNvPr id="214020" name="Rectangle 2">
            <a:extLst>
              <a:ext uri="{FF2B5EF4-FFF2-40B4-BE49-F238E27FC236}">
                <a16:creationId xmlns:a16="http://schemas.microsoft.com/office/drawing/2014/main" id="{974BE96A-5DCE-478B-B506-489120226D54}"/>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28A811D2-F05B-4568-BE33-B58BD50531A4}"/>
              </a:ext>
            </a:extLst>
          </p:cNvPr>
          <p:cNvSpPr>
            <a:spLocks noGrp="1" noChangeArrowheads="1"/>
          </p:cNvSpPr>
          <p:nvPr>
            <p:ph type="body" idx="1"/>
          </p:nvPr>
        </p:nvSpPr>
        <p:spPr>
          <a:xfrm>
            <a:off x="0" y="549275"/>
            <a:ext cx="4953000" cy="6308725"/>
          </a:xfrm>
          <a:solidFill>
            <a:schemeClr val="bg1"/>
          </a:solidFill>
        </p:spPr>
        <p:txBody>
          <a:bodyPr/>
          <a:lstStyle/>
          <a:p>
            <a:pPr>
              <a:buFont typeface="Wingdings" panose="05000000000000000000" pitchFamily="2" charset="2"/>
              <a:buChar char="q"/>
            </a:pPr>
            <a:r>
              <a:rPr lang="en-US" altLang="en-US" sz="2300"/>
              <a:t>As a snail grows, it makes its shell “house” bigger to hold its larger body.   </a:t>
            </a:r>
          </a:p>
          <a:p>
            <a:pPr>
              <a:buFont typeface="Wingdings" panose="05000000000000000000" pitchFamily="2" charset="2"/>
              <a:buChar char="q"/>
            </a:pPr>
            <a:r>
              <a:rPr lang="en-US" altLang="en-US" sz="2300"/>
              <a:t>The smallest inner coil of the shell is called the </a:t>
            </a:r>
            <a:r>
              <a:rPr lang="en-US" altLang="en-US" sz="2300" b="1">
                <a:solidFill>
                  <a:srgbClr val="00B050"/>
                </a:solidFill>
              </a:rPr>
              <a:t>apex</a:t>
            </a:r>
            <a:r>
              <a:rPr lang="en-US" altLang="en-US" sz="2300" b="1"/>
              <a:t>. </a:t>
            </a:r>
            <a:r>
              <a:rPr lang="en-US" altLang="en-US" sz="2300"/>
              <a:t> It is what remains of the original shell the snail formed before it hatched.  </a:t>
            </a:r>
          </a:p>
          <a:p>
            <a:pPr>
              <a:buFont typeface="Wingdings" panose="05000000000000000000" pitchFamily="2" charset="2"/>
              <a:buChar char="q"/>
            </a:pPr>
            <a:r>
              <a:rPr lang="en-US" altLang="en-US" sz="2300"/>
              <a:t>Notice the spiral </a:t>
            </a:r>
            <a:r>
              <a:rPr lang="en-US" altLang="en-US" sz="2300" b="1">
                <a:solidFill>
                  <a:srgbClr val="00B050"/>
                </a:solidFill>
              </a:rPr>
              <a:t>suture</a:t>
            </a:r>
            <a:r>
              <a:rPr lang="en-US" altLang="en-US" sz="2300">
                <a:solidFill>
                  <a:srgbClr val="00B050"/>
                </a:solidFill>
              </a:rPr>
              <a:t> </a:t>
            </a:r>
            <a:r>
              <a:rPr lang="en-US" altLang="en-US" sz="2300"/>
              <a:t>(groove) on the snail’s shell.  </a:t>
            </a:r>
          </a:p>
          <a:p>
            <a:pPr>
              <a:buFont typeface="Wingdings" panose="05000000000000000000" pitchFamily="2" charset="2"/>
              <a:buChar char="q"/>
            </a:pPr>
            <a:r>
              <a:rPr lang="en-US" altLang="en-US" sz="2300"/>
              <a:t>If you place your finger in the groove at the shell’s apex, and follow its path, you will see that the shell gets bigger and wider as you move along the groove.  </a:t>
            </a:r>
          </a:p>
          <a:p>
            <a:pPr>
              <a:buFont typeface="Wingdings" panose="05000000000000000000" pitchFamily="2" charset="2"/>
              <a:buChar char="q"/>
            </a:pPr>
            <a:r>
              <a:rPr lang="en-US" altLang="en-US" sz="2300"/>
              <a:t>This reflects the way the snail made it shell larger and larger by adding new material as it grew.</a:t>
            </a:r>
          </a:p>
        </p:txBody>
      </p:sp>
      <p:pic>
        <p:nvPicPr>
          <p:cNvPr id="214022" name="Picture 6">
            <a:extLst>
              <a:ext uri="{FF2B5EF4-FFF2-40B4-BE49-F238E27FC236}">
                <a16:creationId xmlns:a16="http://schemas.microsoft.com/office/drawing/2014/main" id="{EF95EBA2-0BFA-4D5A-8E2F-C0180D5476EA}"/>
              </a:ext>
            </a:extLst>
          </p:cNvPr>
          <p:cNvPicPr>
            <a:picLocks noChangeAspect="1"/>
          </p:cNvPicPr>
          <p:nvPr/>
        </p:nvPicPr>
        <p:blipFill>
          <a:blip r:embed="rId2">
            <a:extLst>
              <a:ext uri="{28A0092B-C50C-407E-A947-70E740481C1C}">
                <a14:useLocalDpi xmlns:a14="http://schemas.microsoft.com/office/drawing/2010/main" val="0"/>
              </a:ext>
            </a:extLst>
          </a:blip>
          <a:srcRect l="2844" r="3185"/>
          <a:stretch>
            <a:fillRect/>
          </a:stretch>
        </p:blipFill>
        <p:spPr bwMode="auto">
          <a:xfrm>
            <a:off x="4876800" y="2438400"/>
            <a:ext cx="4179888"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3AADE0D-2D65-4DF7-A228-225E5BCE574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D41291B-AA52-4212-BFF5-F2C91EE7ABE4}" type="slidenum">
              <a:rPr lang="en-US" altLang="en-US" sz="1400" b="0">
                <a:latin typeface="Arial" panose="020B0604020202020204" pitchFamily="34" charset="0"/>
              </a:rPr>
              <a:pPr eaLnBrk="1" hangingPunct="1"/>
              <a:t>192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EE54AE4-1370-4DA5-B4EC-472C7A6E527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E70D15B-7624-4012-BF9F-9172F122DC30}" type="slidenum">
              <a:rPr lang="en-US" altLang="en-US" sz="1400" b="0">
                <a:latin typeface="Arial" panose="020B0604020202020204" pitchFamily="34" charset="0"/>
              </a:rPr>
              <a:pPr algn="r" eaLnBrk="1" hangingPunct="1"/>
              <a:t>192</a:t>
            </a:fld>
            <a:endParaRPr lang="en-US" altLang="en-US" sz="1400" b="0">
              <a:latin typeface="Arial" panose="020B0604020202020204" pitchFamily="34" charset="0"/>
            </a:endParaRPr>
          </a:p>
        </p:txBody>
      </p:sp>
      <p:sp>
        <p:nvSpPr>
          <p:cNvPr id="215044" name="Rectangle 2">
            <a:extLst>
              <a:ext uri="{FF2B5EF4-FFF2-40B4-BE49-F238E27FC236}">
                <a16:creationId xmlns:a16="http://schemas.microsoft.com/office/drawing/2014/main" id="{F1C514BB-752B-45FB-9CC9-B7E00DA8B4A3}"/>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E5BCA902-CC64-4822-BA27-D125B77619D6}"/>
              </a:ext>
            </a:extLst>
          </p:cNvPr>
          <p:cNvSpPr>
            <a:spLocks noGrp="1" noChangeArrowheads="1"/>
          </p:cNvSpPr>
          <p:nvPr>
            <p:ph type="body" idx="1"/>
          </p:nvPr>
        </p:nvSpPr>
        <p:spPr>
          <a:xfrm>
            <a:off x="0" y="549275"/>
            <a:ext cx="9144000" cy="6308725"/>
          </a:xfrm>
          <a:solidFill>
            <a:schemeClr val="bg1"/>
          </a:solidFill>
        </p:spPr>
        <p:txBody>
          <a:bodyPr/>
          <a:lstStyle/>
          <a:p>
            <a:pPr>
              <a:buFont typeface="Wingdings" panose="05000000000000000000" pitchFamily="2" charset="2"/>
              <a:buChar char="q"/>
            </a:pPr>
            <a:r>
              <a:rPr lang="en-US" altLang="en-US" sz="2400"/>
              <a:t>Aside from whether they are left- or right-handed, snail shells are also differentiated by their shape and size.   </a:t>
            </a:r>
          </a:p>
          <a:p>
            <a:pPr>
              <a:buFont typeface="Wingdings" panose="05000000000000000000" pitchFamily="2" charset="2"/>
              <a:buChar char="q"/>
            </a:pPr>
            <a:r>
              <a:rPr lang="en-US" altLang="en-US" sz="2400"/>
              <a:t>Look at the shells in your sample and notice their many different forms.  </a:t>
            </a:r>
          </a:p>
          <a:p>
            <a:pPr>
              <a:buFont typeface="Wingdings" panose="05000000000000000000" pitchFamily="2" charset="2"/>
              <a:buChar char="q"/>
            </a:pPr>
            <a:r>
              <a:rPr lang="en-US" altLang="en-US" sz="2400"/>
              <a:t>Biologists that study shells measure their features so that they can be </a:t>
            </a:r>
            <a:r>
              <a:rPr lang="en-US" altLang="en-US" sz="2400" b="1"/>
              <a:t>quantified, </a:t>
            </a:r>
            <a:r>
              <a:rPr lang="en-US" altLang="en-US" sz="2400"/>
              <a:t>or described with numbers.  </a:t>
            </a:r>
          </a:p>
          <a:p>
            <a:pPr>
              <a:buFont typeface="Wingdings" panose="05000000000000000000" pitchFamily="2" charset="2"/>
              <a:buChar char="q"/>
            </a:pPr>
            <a:r>
              <a:rPr lang="en-US" altLang="en-US" sz="2400"/>
              <a:t>Today you will play the role of a </a:t>
            </a:r>
            <a:r>
              <a:rPr lang="en-US" altLang="en-US" sz="2400" b="1"/>
              <a:t>conchologist</a:t>
            </a:r>
            <a:r>
              <a:rPr lang="en-US" altLang="en-US" sz="2400"/>
              <a:t> (pronounced con-KAH-luh-gist), or scientist that studies shells.  </a:t>
            </a:r>
          </a:p>
          <a:p>
            <a:pPr>
              <a:buFont typeface="Wingdings" panose="05000000000000000000" pitchFamily="2" charset="2"/>
              <a:buChar char="q"/>
            </a:pPr>
            <a:r>
              <a:rPr lang="en-US" altLang="en-US" sz="2400"/>
              <a:t>You will measure the shells in your sample so that you can quantify their features.  </a:t>
            </a:r>
          </a:p>
          <a:p>
            <a:pPr>
              <a:buFont typeface="Wingdings" panose="05000000000000000000" pitchFamily="2" charset="2"/>
              <a:buChar char="q"/>
            </a:pPr>
            <a:r>
              <a:rPr lang="en-US" altLang="en-US" sz="2400"/>
              <a:t>Examine your sample of snail shells.  </a:t>
            </a:r>
          </a:p>
          <a:p>
            <a:pPr>
              <a:buFont typeface="Wingdings" panose="05000000000000000000" pitchFamily="2" charset="2"/>
              <a:buChar char="q"/>
            </a:pPr>
            <a:r>
              <a:rPr lang="en-US" altLang="en-US" sz="2400"/>
              <a:t>You may notice lots of variation amongst these shells, in terms of size, color, texture, etc., but what about shape?  </a:t>
            </a:r>
          </a:p>
          <a:p>
            <a:pPr>
              <a:buFont typeface="Wingdings" panose="05000000000000000000" pitchFamily="2" charset="2"/>
              <a:buChar char="q"/>
            </a:pPr>
            <a:r>
              <a:rPr lang="en-US" altLang="en-US" sz="2400"/>
              <a:t>Can you divide your sample of shells into several groups according to their general shape?</a:t>
            </a: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3676F21-2252-4FF6-AF47-A7CC3F385EB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A0BA487-E4EF-49FB-ABE0-DA0FCAB941C2}" type="slidenum">
              <a:rPr lang="en-US" altLang="en-US" sz="1400" b="0">
                <a:latin typeface="Arial" panose="020B0604020202020204" pitchFamily="34" charset="0"/>
              </a:rPr>
              <a:pPr eaLnBrk="1" hangingPunct="1"/>
              <a:t>193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28E321F-3045-4011-AC19-5F003052F40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063C8A6-D85C-4D88-8FF9-2CFA40C73CC3}" type="slidenum">
              <a:rPr lang="en-US" altLang="en-US" sz="1400" b="0">
                <a:latin typeface="Arial" panose="020B0604020202020204" pitchFamily="34" charset="0"/>
              </a:rPr>
              <a:pPr algn="r" eaLnBrk="1" hangingPunct="1"/>
              <a:t>193</a:t>
            </a:fld>
            <a:endParaRPr lang="en-US" altLang="en-US" sz="1400" b="0">
              <a:latin typeface="Arial" panose="020B0604020202020204" pitchFamily="34" charset="0"/>
            </a:endParaRPr>
          </a:p>
        </p:txBody>
      </p:sp>
      <p:sp>
        <p:nvSpPr>
          <p:cNvPr id="216068" name="Rectangle 2">
            <a:extLst>
              <a:ext uri="{FF2B5EF4-FFF2-40B4-BE49-F238E27FC236}">
                <a16:creationId xmlns:a16="http://schemas.microsoft.com/office/drawing/2014/main" id="{D822D848-E33D-4034-A427-91D406AFA166}"/>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DCF55CA9-2CF7-4E0E-ACA9-0D4FD99AB5F3}"/>
              </a:ext>
            </a:extLst>
          </p:cNvPr>
          <p:cNvSpPr>
            <a:spLocks noGrp="1" noChangeArrowheads="1"/>
          </p:cNvSpPr>
          <p:nvPr>
            <p:ph type="body" idx="1"/>
          </p:nvPr>
        </p:nvSpPr>
        <p:spPr>
          <a:xfrm>
            <a:off x="0" y="549275"/>
            <a:ext cx="9144000" cy="6308725"/>
          </a:xfrm>
          <a:solidFill>
            <a:schemeClr val="bg1"/>
          </a:solidFill>
        </p:spPr>
        <p:txBody>
          <a:bodyPr/>
          <a:lstStyle/>
          <a:p>
            <a:pPr>
              <a:buFont typeface="Wingdings" panose="05000000000000000000" pitchFamily="2" charset="2"/>
              <a:buChar char="q"/>
            </a:pPr>
            <a:r>
              <a:rPr lang="en-US" altLang="en-US" sz="2600"/>
              <a:t>Separate the collection of shells into several piles, by placing shells that share similar shapes together.  </a:t>
            </a:r>
          </a:p>
          <a:p>
            <a:pPr>
              <a:buFont typeface="Wingdings" panose="05000000000000000000" pitchFamily="2" charset="2"/>
              <a:buChar char="q"/>
            </a:pPr>
            <a:r>
              <a:rPr lang="en-US" altLang="en-US" sz="2600"/>
              <a:t>Try to come up with a name to describe each shape group.    </a:t>
            </a:r>
          </a:p>
          <a:p>
            <a:pPr>
              <a:buFont typeface="Wingdings" panose="05000000000000000000" pitchFamily="2" charset="2"/>
              <a:buChar char="q"/>
            </a:pPr>
            <a:r>
              <a:rPr lang="en-US" altLang="en-US" sz="2600"/>
              <a:t>After you have grouped the shells according to shape, examine the shells within each shape group to see how they vary in size.  </a:t>
            </a:r>
          </a:p>
          <a:p>
            <a:pPr>
              <a:buFont typeface="Wingdings" panose="05000000000000000000" pitchFamily="2" charset="2"/>
              <a:buChar char="q"/>
            </a:pPr>
            <a:r>
              <a:rPr lang="en-US" altLang="en-US" sz="2600"/>
              <a:t>Position the shells within each shape group according to their apparent size from smallest to largest.  	</a:t>
            </a:r>
          </a:p>
          <a:p>
            <a:pPr>
              <a:buFont typeface="Wingdings" panose="05000000000000000000" pitchFamily="2" charset="2"/>
              <a:buChar char="q"/>
            </a:pPr>
            <a:r>
              <a:rPr lang="en-US" altLang="en-US" sz="2600"/>
              <a:t>After you have ordered the shells in each shape group according to apparent size, measure each shell’s size.  </a:t>
            </a:r>
          </a:p>
          <a:p>
            <a:pPr>
              <a:buFont typeface="Wingdings" panose="05000000000000000000" pitchFamily="2" charset="2"/>
              <a:buChar char="q"/>
            </a:pPr>
            <a:r>
              <a:rPr lang="en-US" altLang="en-US" sz="2600"/>
              <a:t>There is more than one way to measure a shell’s size.  Choose one of the possible measures of shell size listed on the following slides, &amp; measure this for each shell.  </a:t>
            </a:r>
          </a:p>
          <a:p>
            <a:pPr>
              <a:buFont typeface="Wingdings" panose="05000000000000000000" pitchFamily="2" charset="2"/>
              <a:buChar char="q"/>
            </a:pP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0403EBB-AC53-4CF7-95AF-5F049D65C54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CFDA149-88A4-4A54-87E2-BDB8C578DFC2}" type="slidenum">
              <a:rPr lang="en-US" altLang="en-US" sz="1400" b="0">
                <a:latin typeface="Arial" panose="020B0604020202020204" pitchFamily="34" charset="0"/>
              </a:rPr>
              <a:pPr eaLnBrk="1" hangingPunct="1"/>
              <a:t>194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FA669B7-9529-416A-BA28-6F39DC29D0F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B37E619-2B2F-4B00-8A0A-6914FC445A08}" type="slidenum">
              <a:rPr lang="en-US" altLang="en-US" sz="1400" b="0">
                <a:latin typeface="Arial" panose="020B0604020202020204" pitchFamily="34" charset="0"/>
              </a:rPr>
              <a:pPr algn="r" eaLnBrk="1" hangingPunct="1"/>
              <a:t>194</a:t>
            </a:fld>
            <a:endParaRPr lang="en-US" altLang="en-US" sz="1400" b="0">
              <a:latin typeface="Arial" panose="020B0604020202020204" pitchFamily="34" charset="0"/>
            </a:endParaRPr>
          </a:p>
        </p:txBody>
      </p:sp>
      <p:sp>
        <p:nvSpPr>
          <p:cNvPr id="217092" name="Rectangle 2">
            <a:extLst>
              <a:ext uri="{FF2B5EF4-FFF2-40B4-BE49-F238E27FC236}">
                <a16:creationId xmlns:a16="http://schemas.microsoft.com/office/drawing/2014/main" id="{87E641C7-158D-4C24-AE57-45EAE6595F93}"/>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064B938D-3EB9-4734-ACFE-64EF8234ED15}"/>
              </a:ext>
            </a:extLst>
          </p:cNvPr>
          <p:cNvSpPr>
            <a:spLocks noGrp="1" noChangeArrowheads="1"/>
          </p:cNvSpPr>
          <p:nvPr>
            <p:ph type="body" idx="1"/>
          </p:nvPr>
        </p:nvSpPr>
        <p:spPr>
          <a:xfrm>
            <a:off x="0" y="549275"/>
            <a:ext cx="9144000" cy="6308725"/>
          </a:xfrm>
          <a:solidFill>
            <a:schemeClr val="bg1"/>
          </a:solidFill>
        </p:spPr>
        <p:txBody>
          <a:bodyPr/>
          <a:lstStyle/>
          <a:p>
            <a:pPr>
              <a:buFont typeface="Wingdings" panose="05000000000000000000" pitchFamily="2" charset="2"/>
              <a:buChar char="q"/>
            </a:pPr>
            <a:r>
              <a:rPr lang="en-US" altLang="en-US" sz="2300" b="1"/>
              <a:t>Number of whorls: </a:t>
            </a:r>
            <a:r>
              <a:rPr lang="en-US" altLang="en-US" sz="2300"/>
              <a:t>This is the number of full rotations of the spiral path of the shell as you move from the apex to the opening.  To calculate the number of whorls place your finger on the spiral groove at the apex of the shell and trace its path.  Count how many full circles you make as you follow the path to the shell's opening.  Estimate partial rotations as you near the opening as fractions of a full rotation (for example, 0.25, 0.5, etc.).  </a:t>
            </a:r>
          </a:p>
          <a:p>
            <a:pPr>
              <a:buFont typeface="Wingdings" panose="05000000000000000000" pitchFamily="2" charset="2"/>
              <a:buChar char="q"/>
            </a:pPr>
            <a:r>
              <a:rPr lang="en-US" altLang="en-US" sz="2300" b="1"/>
              <a:t>Width and/or height of the aperture (opening)</a:t>
            </a:r>
            <a:endParaRPr lang="en-US" altLang="en-US" sz="2300"/>
          </a:p>
          <a:p>
            <a:pPr>
              <a:buFont typeface="Wingdings" panose="05000000000000000000" pitchFamily="2" charset="2"/>
              <a:buChar char="q"/>
            </a:pPr>
            <a:r>
              <a:rPr lang="en-US" altLang="en-US" sz="2300" b="1"/>
              <a:t>Shell height: </a:t>
            </a:r>
            <a:r>
              <a:rPr lang="en-US" altLang="en-US" sz="2300"/>
              <a:t>Hold the shell so that the opening is facing you, and the apex is facing upwards.  The height of the shell is the straight-line distance from the very bottom to the top of the shell when held in this position.</a:t>
            </a:r>
          </a:p>
          <a:p>
            <a:pPr>
              <a:buFont typeface="Wingdings" panose="05000000000000000000" pitchFamily="2" charset="2"/>
              <a:buChar char="q"/>
            </a:pPr>
            <a:r>
              <a:rPr lang="en-US" altLang="en-US" sz="2300" b="1"/>
              <a:t>Shell width:  </a:t>
            </a:r>
            <a:r>
              <a:rPr lang="en-US" altLang="en-US" sz="2300"/>
              <a:t>With the shell held in the same position as above, measure the greatest straight line distance across the shell.</a:t>
            </a:r>
          </a:p>
          <a:p>
            <a:pPr>
              <a:buFont typeface="Wingdings" panose="05000000000000000000" pitchFamily="2" charset="2"/>
              <a:buChar char="q"/>
            </a:pPr>
            <a:r>
              <a:rPr lang="en-US" altLang="en-US" sz="2300" b="1"/>
              <a:t>Greatest shell circumference:  </a:t>
            </a:r>
            <a:r>
              <a:rPr lang="en-US" altLang="en-US" sz="2300"/>
              <a:t>Wrap a piece of string around the widest part of the shell, then straighten out the string and measure the part that wrapped all the way around the shell at this point.  </a:t>
            </a:r>
          </a:p>
          <a:p>
            <a:pPr>
              <a:buFont typeface="Wingdings" panose="05000000000000000000" pitchFamily="2" charset="2"/>
              <a:buChar char="q"/>
            </a:pP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C4A74F4-49AF-4173-881A-4BF176CB1A0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04CE0AD-505E-426B-A9FD-764027BE951B}" type="slidenum">
              <a:rPr lang="en-US" altLang="en-US" sz="1400" b="0">
                <a:latin typeface="Arial" panose="020B0604020202020204" pitchFamily="34" charset="0"/>
              </a:rPr>
              <a:pPr eaLnBrk="1" hangingPunct="1"/>
              <a:t>195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3C31764-32AA-41A4-840D-C078CE1256E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3E636F6-A932-425D-BCAD-C28CBE154F4B}" type="slidenum">
              <a:rPr lang="en-US" altLang="en-US" sz="1400" b="0">
                <a:latin typeface="Arial" panose="020B0604020202020204" pitchFamily="34" charset="0"/>
              </a:rPr>
              <a:pPr algn="r" eaLnBrk="1" hangingPunct="1"/>
              <a:t>195</a:t>
            </a:fld>
            <a:endParaRPr lang="en-US" altLang="en-US" sz="1400" b="0">
              <a:latin typeface="Arial" panose="020B0604020202020204" pitchFamily="34" charset="0"/>
            </a:endParaRPr>
          </a:p>
        </p:txBody>
      </p:sp>
      <p:sp>
        <p:nvSpPr>
          <p:cNvPr id="218116" name="Rectangle 2">
            <a:extLst>
              <a:ext uri="{FF2B5EF4-FFF2-40B4-BE49-F238E27FC236}">
                <a16:creationId xmlns:a16="http://schemas.microsoft.com/office/drawing/2014/main" id="{F3015376-9FBE-455E-9F57-AA364B0052F7}"/>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BD5CB0D0-B28D-4C03-A215-2CDE75088EE7}"/>
              </a:ext>
            </a:extLst>
          </p:cNvPr>
          <p:cNvSpPr>
            <a:spLocks noGrp="1" noRot="1" noChangeAspect="1" noMove="1" noResize="1" noEditPoints="1" noAdjustHandles="1" noChangeArrowheads="1" noChangeShapeType="1" noTextEdit="1"/>
          </p:cNvSpPr>
          <p:nvPr>
            <p:ph type="body" idx="1"/>
          </p:nvPr>
        </p:nvSpPr>
        <p:spPr>
          <a:xfrm>
            <a:off x="2" y="549274"/>
            <a:ext cx="9143998" cy="6308725"/>
          </a:xfrm>
          <a:blipFill rotWithShape="1">
            <a:blip r:embed="rId2"/>
            <a:stretch>
              <a:fillRect l="-933" t="-676" r="-1467" b="-1643"/>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7F41CA9-91C5-4057-81C6-09100E78B3C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69E769D-9123-4238-8037-AC9E81F6D0C8}" type="slidenum">
              <a:rPr lang="en-US" altLang="en-US" sz="1400" b="0">
                <a:latin typeface="Arial" panose="020B0604020202020204" pitchFamily="34" charset="0"/>
              </a:rPr>
              <a:pPr eaLnBrk="1" hangingPunct="1"/>
              <a:t>196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61896FF-2D91-47CF-99D3-0D69C2AA3DF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DA49441-43C8-4A0E-8ED8-ACD52F98FC24}" type="slidenum">
              <a:rPr lang="en-US" altLang="en-US" sz="1400" b="0">
                <a:latin typeface="Arial" panose="020B0604020202020204" pitchFamily="34" charset="0"/>
              </a:rPr>
              <a:pPr algn="r" eaLnBrk="1" hangingPunct="1"/>
              <a:t>196</a:t>
            </a:fld>
            <a:endParaRPr lang="en-US" altLang="en-US" sz="1400" b="0">
              <a:latin typeface="Arial" panose="020B0604020202020204" pitchFamily="34" charset="0"/>
            </a:endParaRPr>
          </a:p>
        </p:txBody>
      </p:sp>
      <p:sp>
        <p:nvSpPr>
          <p:cNvPr id="219140" name="Rectangle 2">
            <a:extLst>
              <a:ext uri="{FF2B5EF4-FFF2-40B4-BE49-F238E27FC236}">
                <a16:creationId xmlns:a16="http://schemas.microsoft.com/office/drawing/2014/main" id="{FBC0F73B-1F25-4F58-A98B-64A11DB2802D}"/>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D7DD70A7-93FB-4FEA-9747-F04C7C7426D0}"/>
              </a:ext>
            </a:extLst>
          </p:cNvPr>
          <p:cNvSpPr>
            <a:spLocks noGrp="1" noChangeArrowheads="1"/>
          </p:cNvSpPr>
          <p:nvPr>
            <p:ph type="body" idx="1"/>
          </p:nvPr>
        </p:nvSpPr>
        <p:spPr>
          <a:xfrm>
            <a:off x="0" y="549275"/>
            <a:ext cx="9144000" cy="6308725"/>
          </a:xfrm>
          <a:solidFill>
            <a:schemeClr val="bg1"/>
          </a:solidFill>
        </p:spPr>
        <p:txBody>
          <a:bodyPr/>
          <a:lstStyle/>
          <a:p>
            <a:pPr>
              <a:buFont typeface="Wingdings" pitchFamily="2" charset="2"/>
              <a:buChar char="q"/>
              <a:defRPr/>
            </a:pPr>
            <a:r>
              <a:rPr lang="en-US" sz="2400" dirty="0"/>
              <a:t>Make a table in which to record each shell’s apparent size ranking (1 being the smallest), and its size measurement.  See the table below for an example.</a:t>
            </a:r>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endParaRPr lang="en-US" sz="2400" dirty="0"/>
          </a:p>
          <a:p>
            <a:pPr>
              <a:buFont typeface="Wingdings" pitchFamily="2" charset="2"/>
              <a:buChar char="q"/>
              <a:defRPr/>
            </a:pPr>
            <a:r>
              <a:rPr lang="en-US" sz="2400" b="1" dirty="0"/>
              <a:t>Now try to answer the following question:</a:t>
            </a:r>
          </a:p>
          <a:p>
            <a:pPr marL="0" indent="0">
              <a:buFontTx/>
              <a:buNone/>
              <a:defRPr/>
            </a:pPr>
            <a:endParaRPr lang="en-US" sz="2400" b="1" dirty="0"/>
          </a:p>
          <a:p>
            <a:pPr marL="0" indent="0">
              <a:buFontTx/>
              <a:buNone/>
              <a:defRPr/>
            </a:pPr>
            <a:r>
              <a:rPr lang="en-US" sz="2400" b="1" dirty="0"/>
              <a:t>Q7. </a:t>
            </a:r>
            <a:r>
              <a:rPr lang="en-US" sz="2400" dirty="0"/>
              <a:t>Does your ranking according to apparent size agree with your size measurements?  Why might your visual rankings differ than rankings based on your measurements?</a:t>
            </a:r>
          </a:p>
          <a:p>
            <a:pPr marL="0" indent="0">
              <a:buFontTx/>
              <a:buNone/>
              <a:defRPr/>
            </a:pPr>
            <a:endParaRPr lang="en-US" sz="2300" dirty="0"/>
          </a:p>
          <a:p>
            <a:pPr marL="0" indent="0">
              <a:buFontTx/>
              <a:buNone/>
              <a:defRPr/>
            </a:pPr>
            <a:endParaRPr lang="en-US" sz="2300" dirty="0"/>
          </a:p>
          <a:p>
            <a:pPr>
              <a:buFont typeface="Wingdings" pitchFamily="2" charset="2"/>
              <a:buChar char="q"/>
              <a:defRPr/>
            </a:pPr>
            <a:endParaRPr lang="en-US" sz="2300" dirty="0"/>
          </a:p>
        </p:txBody>
      </p:sp>
      <p:graphicFrame>
        <p:nvGraphicFramePr>
          <p:cNvPr id="2" name="Table 1">
            <a:extLst>
              <a:ext uri="{FF2B5EF4-FFF2-40B4-BE49-F238E27FC236}">
                <a16:creationId xmlns:a16="http://schemas.microsoft.com/office/drawing/2014/main" id="{6077C7C8-BD44-4732-BD4A-0D4E8F5FD57D}"/>
              </a:ext>
            </a:extLst>
          </p:cNvPr>
          <p:cNvGraphicFramePr>
            <a:graphicFrameLocks noGrp="1"/>
          </p:cNvGraphicFramePr>
          <p:nvPr/>
        </p:nvGraphicFramePr>
        <p:xfrm>
          <a:off x="1295400" y="1828800"/>
          <a:ext cx="6172200" cy="1828800"/>
        </p:xfrm>
        <a:graphic>
          <a:graphicData uri="http://schemas.openxmlformats.org/drawingml/2006/table">
            <a:tbl>
              <a:tblPr firstRow="1" firstCol="1" bandRow="1">
                <a:tableStyleId>{F5AB1C69-6EDB-4FF4-983F-18BD219EF322}</a:tableStyleId>
              </a:tblPr>
              <a:tblGrid>
                <a:gridCol w="1056496">
                  <a:extLst>
                    <a:ext uri="{9D8B030D-6E8A-4147-A177-3AD203B41FA5}">
                      <a16:colId xmlns:a16="http://schemas.microsoft.com/office/drawing/2014/main" val="20000"/>
                    </a:ext>
                  </a:extLst>
                </a:gridCol>
                <a:gridCol w="5115704">
                  <a:extLst>
                    <a:ext uri="{9D8B030D-6E8A-4147-A177-3AD203B41FA5}">
                      <a16:colId xmlns:a16="http://schemas.microsoft.com/office/drawing/2014/main" val="20001"/>
                    </a:ext>
                  </a:extLst>
                </a:gridCol>
              </a:tblGrid>
              <a:tr h="0">
                <a:tc>
                  <a:txBody>
                    <a:bodyPr/>
                    <a:lstStyle/>
                    <a:p>
                      <a:pPr marL="0" marR="0" algn="ctr">
                        <a:spcBef>
                          <a:spcPts val="0"/>
                        </a:spcBef>
                        <a:spcAft>
                          <a:spcPts val="0"/>
                        </a:spcAft>
                      </a:pPr>
                      <a:r>
                        <a:rPr lang="en-US" sz="2400" dirty="0">
                          <a:solidFill>
                            <a:schemeClr val="bg1"/>
                          </a:solidFill>
                          <a:effectLst/>
                        </a:rPr>
                        <a:t>Rank</a:t>
                      </a:r>
                      <a:endParaRPr lang="en-US" sz="2400" dirty="0">
                        <a:solidFill>
                          <a:schemeClr val="bg1"/>
                        </a:solidFill>
                        <a:effectLst/>
                        <a:latin typeface="Times New Roman"/>
                        <a:ea typeface="Times New Roman"/>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gn="ctr">
                        <a:spcBef>
                          <a:spcPts val="0"/>
                        </a:spcBef>
                        <a:spcAft>
                          <a:spcPts val="0"/>
                        </a:spcAft>
                      </a:pPr>
                      <a:r>
                        <a:rPr lang="en-US" sz="2400" dirty="0">
                          <a:solidFill>
                            <a:schemeClr val="bg1"/>
                          </a:solidFill>
                          <a:effectLst/>
                        </a:rPr>
                        <a:t>Size measurement (# of whorls)</a:t>
                      </a:r>
                      <a:endParaRPr lang="en-US" sz="2400" dirty="0">
                        <a:solidFill>
                          <a:schemeClr val="bg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400">
                          <a:solidFill>
                            <a:schemeClr val="tx1"/>
                          </a:solidFill>
                          <a:effectLst/>
                        </a:rPr>
                        <a:t>1</a:t>
                      </a:r>
                      <a:endParaRPr lang="en-US" sz="24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rPr>
                        <a:t>1.25</a:t>
                      </a:r>
                      <a:endParaRPr lang="en-US" sz="24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2400">
                          <a:solidFill>
                            <a:schemeClr val="tx1"/>
                          </a:solidFill>
                          <a:effectLst/>
                        </a:rPr>
                        <a:t>2</a:t>
                      </a:r>
                      <a:endParaRPr lang="en-US" sz="24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a:solidFill>
                            <a:schemeClr val="tx1"/>
                          </a:solidFill>
                          <a:effectLst/>
                        </a:rPr>
                        <a:t>2.75</a:t>
                      </a:r>
                      <a:endParaRPr lang="en-US" sz="24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2400">
                          <a:solidFill>
                            <a:schemeClr val="tx1"/>
                          </a:solidFill>
                          <a:effectLst/>
                        </a:rPr>
                        <a:t>3</a:t>
                      </a:r>
                      <a:endParaRPr lang="en-US" sz="24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a:solidFill>
                            <a:schemeClr val="tx1"/>
                          </a:solidFill>
                          <a:effectLst/>
                        </a:rPr>
                        <a:t>3</a:t>
                      </a:r>
                      <a:endParaRPr lang="en-US" sz="24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2400">
                          <a:solidFill>
                            <a:schemeClr val="tx1"/>
                          </a:solidFill>
                          <a:effectLst/>
                        </a:rPr>
                        <a:t>4</a:t>
                      </a:r>
                      <a:endParaRPr lang="en-US" sz="24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400" dirty="0">
                          <a:solidFill>
                            <a:schemeClr val="tx1"/>
                          </a:solidFill>
                          <a:effectLst/>
                        </a:rPr>
                        <a:t>3.5</a:t>
                      </a:r>
                      <a:endParaRPr lang="en-US" sz="24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5C54FEB-9FA8-4D7B-AC5A-E3D305FECEA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086D625-A59B-43D8-8158-C29248999309}" type="slidenum">
              <a:rPr lang="en-US" altLang="en-US" sz="1400" b="0">
                <a:latin typeface="Arial" panose="020B0604020202020204" pitchFamily="34" charset="0"/>
              </a:rPr>
              <a:pPr eaLnBrk="1" hangingPunct="1"/>
              <a:t>197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36E9262-5FE2-401C-A36C-8F65F5C90B2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F1B0DFA-2A61-411D-A550-6CE4977FAD11}" type="slidenum">
              <a:rPr lang="en-US" altLang="en-US" sz="1400" b="0">
                <a:latin typeface="Arial" panose="020B0604020202020204" pitchFamily="34" charset="0"/>
              </a:rPr>
              <a:pPr algn="r" eaLnBrk="1" hangingPunct="1"/>
              <a:t>197</a:t>
            </a:fld>
            <a:endParaRPr lang="en-US" altLang="en-US" sz="1400" b="0">
              <a:latin typeface="Arial" panose="020B0604020202020204" pitchFamily="34" charset="0"/>
            </a:endParaRPr>
          </a:p>
        </p:txBody>
      </p:sp>
      <p:sp>
        <p:nvSpPr>
          <p:cNvPr id="220164" name="Rectangle 2">
            <a:extLst>
              <a:ext uri="{FF2B5EF4-FFF2-40B4-BE49-F238E27FC236}">
                <a16:creationId xmlns:a16="http://schemas.microsoft.com/office/drawing/2014/main" id="{56CEE7E5-632D-45F2-AAE3-4F8264C44E5A}"/>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192BB38E-555D-4C3D-A251-23602734C718}"/>
              </a:ext>
            </a:extLst>
          </p:cNvPr>
          <p:cNvSpPr>
            <a:spLocks noGrp="1" noRot="1" noChangeAspect="1" noMove="1" noResize="1" noEditPoints="1" noAdjustHandles="1" noChangeArrowheads="1" noChangeShapeType="1" noTextEdit="1"/>
          </p:cNvSpPr>
          <p:nvPr>
            <p:ph type="body" idx="1"/>
          </p:nvPr>
        </p:nvSpPr>
        <p:spPr>
          <a:xfrm>
            <a:off x="2" y="549274"/>
            <a:ext cx="9143998" cy="6308725"/>
          </a:xfrm>
          <a:blipFill rotWithShape="1">
            <a:blip r:embed="rId2"/>
            <a:stretch>
              <a:fillRect l="-933" t="-676" r="-1800" b="-386"/>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D939C24-7167-4158-B4D4-A885B817DCA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312EE17-47CD-4B5E-82DA-09DF40A89A96}" type="slidenum">
              <a:rPr lang="en-US" altLang="en-US" sz="1400" b="0">
                <a:latin typeface="Arial" panose="020B0604020202020204" pitchFamily="34" charset="0"/>
              </a:rPr>
              <a:pPr eaLnBrk="1" hangingPunct="1"/>
              <a:t>198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436A957-A6A2-4273-A5CE-305389C9B0E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ADA2346-08C7-4580-A799-3EDA81512557}" type="slidenum">
              <a:rPr lang="en-US" altLang="en-US" sz="1400" b="0">
                <a:latin typeface="Arial" panose="020B0604020202020204" pitchFamily="34" charset="0"/>
              </a:rPr>
              <a:pPr algn="r" eaLnBrk="1" hangingPunct="1"/>
              <a:t>198</a:t>
            </a:fld>
            <a:endParaRPr lang="en-US" altLang="en-US" sz="1400" b="0">
              <a:latin typeface="Arial" panose="020B0604020202020204" pitchFamily="34" charset="0"/>
            </a:endParaRPr>
          </a:p>
        </p:txBody>
      </p:sp>
      <p:sp>
        <p:nvSpPr>
          <p:cNvPr id="221188" name="Rectangle 2">
            <a:extLst>
              <a:ext uri="{FF2B5EF4-FFF2-40B4-BE49-F238E27FC236}">
                <a16:creationId xmlns:a16="http://schemas.microsoft.com/office/drawing/2014/main" id="{DB6B29DB-4C66-41FE-84B9-09FE0C77582F}"/>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308F73CE-1712-45B1-A346-15F00A86AEAF}"/>
              </a:ext>
            </a:extLst>
          </p:cNvPr>
          <p:cNvSpPr>
            <a:spLocks noGrp="1" noRot="1" noChangeAspect="1" noMove="1" noResize="1" noEditPoints="1" noAdjustHandles="1" noChangeArrowheads="1" noChangeShapeType="1" noTextEdit="1"/>
          </p:cNvSpPr>
          <p:nvPr>
            <p:ph type="body" idx="1"/>
          </p:nvPr>
        </p:nvSpPr>
        <p:spPr>
          <a:xfrm>
            <a:off x="2" y="549274"/>
            <a:ext cx="9143998" cy="6308725"/>
          </a:xfrm>
          <a:blipFill rotWithShape="1">
            <a:blip r:embed="rId2"/>
            <a:stretch>
              <a:fillRect l="-1000" t="-676" r="-1067" b="-386"/>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E5C9441-CC4E-4867-80CB-A0F373481F1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DD5E78B-E35F-452C-A01E-27B90379C409}" type="slidenum">
              <a:rPr lang="en-US" altLang="en-US" sz="1400" b="0">
                <a:latin typeface="Arial" panose="020B0604020202020204" pitchFamily="34" charset="0"/>
              </a:rPr>
              <a:pPr eaLnBrk="1" hangingPunct="1"/>
              <a:t>199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AC535AF-A6BE-452A-A431-D158DDB83D8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F5E9E1C-7319-4C8A-9156-2F9FB52F28D1}" type="slidenum">
              <a:rPr lang="en-US" altLang="en-US" sz="1400" b="0">
                <a:latin typeface="Arial" panose="020B0604020202020204" pitchFamily="34" charset="0"/>
              </a:rPr>
              <a:pPr algn="r" eaLnBrk="1" hangingPunct="1"/>
              <a:t>199</a:t>
            </a:fld>
            <a:endParaRPr lang="en-US" altLang="en-US" sz="1400" b="0">
              <a:latin typeface="Arial" panose="020B0604020202020204" pitchFamily="34" charset="0"/>
            </a:endParaRPr>
          </a:p>
        </p:txBody>
      </p:sp>
      <p:sp>
        <p:nvSpPr>
          <p:cNvPr id="222212" name="Rectangle 2">
            <a:extLst>
              <a:ext uri="{FF2B5EF4-FFF2-40B4-BE49-F238E27FC236}">
                <a16:creationId xmlns:a16="http://schemas.microsoft.com/office/drawing/2014/main" id="{91529EB6-C7E3-4597-8AEB-D1DEFD6062F0}"/>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9E8350FB-3FBA-4AF9-8FA6-6CF545AA6C4D}"/>
              </a:ext>
            </a:extLst>
          </p:cNvPr>
          <p:cNvSpPr>
            <a:spLocks noGrp="1" noRot="1" noChangeAspect="1" noMove="1" noResize="1" noEditPoints="1" noAdjustHandles="1" noChangeArrowheads="1" noChangeShapeType="1" noTextEdit="1"/>
          </p:cNvSpPr>
          <p:nvPr>
            <p:ph type="body" idx="1"/>
          </p:nvPr>
        </p:nvSpPr>
        <p:spPr>
          <a:xfrm>
            <a:off x="2" y="549274"/>
            <a:ext cx="9143998" cy="6308725"/>
          </a:xfrm>
          <a:blipFill rotWithShape="1">
            <a:blip r:embed="rId2"/>
            <a:stretch>
              <a:fillRect l="-1000" t="-676" r="-1200"/>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2CC90CF-B8DA-47F3-993B-EDFE707FA2AF}"/>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4B2D9EE-8C43-4456-A5B0-76956EAD49DC}" type="slidenum">
              <a:rPr lang="en-US" altLang="en-US" sz="1400" b="0">
                <a:latin typeface="Arial" panose="020B0604020202020204" pitchFamily="34" charset="0"/>
              </a:rPr>
              <a:pPr eaLnBrk="1" hangingPunct="1"/>
              <a:t>2</a:t>
            </a:fld>
            <a:endParaRPr lang="en-US" altLang="en-US" sz="1400" b="0">
              <a:latin typeface="Arial" panose="020B0604020202020204" pitchFamily="34" charset="0"/>
            </a:endParaRPr>
          </a:p>
        </p:txBody>
      </p:sp>
      <p:pic>
        <p:nvPicPr>
          <p:cNvPr id="20483" name="Picture 12" descr="dogs-hope-collage">
            <a:extLst>
              <a:ext uri="{FF2B5EF4-FFF2-40B4-BE49-F238E27FC236}">
                <a16:creationId xmlns:a16="http://schemas.microsoft.com/office/drawing/2014/main" id="{F57B03EF-69FD-4173-A4D4-4FB054985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8575"/>
            <a:ext cx="5562600" cy="5351463"/>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62" name="Rectangle 14">
            <a:extLst>
              <a:ext uri="{FF2B5EF4-FFF2-40B4-BE49-F238E27FC236}">
                <a16:creationId xmlns:a16="http://schemas.microsoft.com/office/drawing/2014/main" id="{1CD90B21-9577-44AC-8A90-F6792C5339F0}"/>
              </a:ext>
            </a:extLst>
          </p:cNvPr>
          <p:cNvSpPr>
            <a:spLocks noChangeArrowheads="1"/>
          </p:cNvSpPr>
          <p:nvPr/>
        </p:nvSpPr>
        <p:spPr bwMode="auto">
          <a:xfrm>
            <a:off x="152400" y="228600"/>
            <a:ext cx="8763000" cy="769938"/>
          </a:xfrm>
          <a:prstGeom prst="rect">
            <a:avLst/>
          </a:prstGeom>
          <a:noFill/>
          <a:ln w="9525">
            <a:noFill/>
            <a:miter lim="800000"/>
            <a:headEnd/>
            <a:tailEnd/>
          </a:ln>
          <a:effectLst/>
        </p:spPr>
        <p:txBody>
          <a:bodyPr>
            <a:spAutoFit/>
          </a:bodyPr>
          <a:lstStyle/>
          <a:p>
            <a:pPr algn="ctr">
              <a:defRPr/>
            </a:pPr>
            <a:r>
              <a:rPr lang="en-US" sz="4400" dirty="0">
                <a:solidFill>
                  <a:schemeClr val="bg1"/>
                </a:solidFill>
                <a:latin typeface="+mj-lt"/>
                <a:cs typeface="+mn-cs"/>
              </a:rPr>
              <a:t>UNIT 8: EVERYTHING VARIES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7D85EF5-976D-4B38-AAE5-E1DFE80D77B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AB91B16-2BAB-4D81-AFCE-7A23BA915473}" type="slidenum">
              <a:rPr lang="en-US" altLang="en-US" sz="1400" b="0">
                <a:latin typeface="Arial" panose="020B0604020202020204" pitchFamily="34" charset="0"/>
              </a:rPr>
              <a:pPr eaLnBrk="1" hangingPunct="1"/>
              <a:t>20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FF7D138-5ED7-482F-96ED-0752AD1BD75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B994190-5171-4000-AFF4-846E034EDB1F}" type="slidenum">
              <a:rPr lang="en-US" altLang="en-US" sz="1400" b="0">
                <a:latin typeface="Arial" panose="020B0604020202020204" pitchFamily="34" charset="0"/>
              </a:rPr>
              <a:pPr algn="r" eaLnBrk="1" hangingPunct="1"/>
              <a:t>20</a:t>
            </a:fld>
            <a:endParaRPr lang="en-US" altLang="en-US" sz="1400" b="0">
              <a:latin typeface="Arial" panose="020B0604020202020204" pitchFamily="34" charset="0"/>
            </a:endParaRPr>
          </a:p>
        </p:txBody>
      </p:sp>
      <p:sp>
        <p:nvSpPr>
          <p:cNvPr id="38916" name="Rectangle 2">
            <a:extLst>
              <a:ext uri="{FF2B5EF4-FFF2-40B4-BE49-F238E27FC236}">
                <a16:creationId xmlns:a16="http://schemas.microsoft.com/office/drawing/2014/main" id="{C02C5732-8067-456F-808C-E8442025241E}"/>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E7F6F94A-F6F8-4F5A-AA27-C07326C96DAD}"/>
              </a:ext>
            </a:extLst>
          </p:cNvPr>
          <p:cNvSpPr>
            <a:spLocks noGrp="1" noChangeArrowheads="1"/>
          </p:cNvSpPr>
          <p:nvPr>
            <p:ph type="body" idx="1"/>
          </p:nvPr>
        </p:nvSpPr>
        <p:spPr>
          <a:xfrm>
            <a:off x="152400" y="533400"/>
            <a:ext cx="8839200" cy="6188075"/>
          </a:xfrm>
          <a:solidFill>
            <a:schemeClr val="bg1"/>
          </a:solidFill>
        </p:spPr>
        <p:txBody>
          <a:bodyPr/>
          <a:lstStyle/>
          <a:p>
            <a:pPr>
              <a:buFont typeface="Wingdings" panose="05000000000000000000" pitchFamily="2" charset="2"/>
              <a:buChar char="q"/>
            </a:pPr>
            <a:r>
              <a:rPr lang="en-US" altLang="en-US" sz="2400"/>
              <a:t>Determine your interval size so that your graph clearly displays the data and the related labeling. </a:t>
            </a:r>
          </a:p>
          <a:p>
            <a:pPr>
              <a:buFont typeface="Wingdings" panose="05000000000000000000" pitchFamily="2" charset="2"/>
              <a:buChar char="q"/>
            </a:pPr>
            <a:r>
              <a:rPr lang="en-US" altLang="en-US" sz="2400"/>
              <a:t>For example, suppose 17 students used leaf </a:t>
            </a:r>
            <a:r>
              <a:rPr lang="en-US" altLang="en-US" sz="2400" i="1"/>
              <a:t>shape </a:t>
            </a:r>
            <a:r>
              <a:rPr lang="en-US" altLang="en-US" sz="2400"/>
              <a:t>as the primary characteristic to find their leaves. </a:t>
            </a:r>
          </a:p>
          <a:p>
            <a:pPr>
              <a:buFont typeface="Wingdings" panose="05000000000000000000" pitchFamily="2" charset="2"/>
              <a:buChar char="q"/>
            </a:pPr>
            <a:r>
              <a:rPr lang="en-US" altLang="en-US" sz="2400"/>
              <a:t>You might decide to count by 2’s on your vertical scale, and since the largest number you need to show is 17, your last number on the vertical scale might be 18. </a:t>
            </a:r>
          </a:p>
          <a:p>
            <a:pPr>
              <a:buFont typeface="Wingdings" panose="05000000000000000000" pitchFamily="2" charset="2"/>
              <a:buChar char="q"/>
            </a:pPr>
            <a:r>
              <a:rPr lang="en-US" altLang="en-US" sz="2400"/>
              <a:t>There is really no need to go much beyond 18 on the graph since your largest number is 17. </a:t>
            </a:r>
          </a:p>
          <a:p>
            <a:pPr>
              <a:buFont typeface="Wingdings" panose="05000000000000000000" pitchFamily="2" charset="2"/>
              <a:buChar char="q"/>
            </a:pPr>
            <a:r>
              <a:rPr lang="en-US" altLang="en-US" sz="2400"/>
              <a:t>If the largest number you need to show is 18 and you are using an interval of 2, you can stop at 18 or you might go one interval beyond 18 and stop at 20. </a:t>
            </a:r>
          </a:p>
          <a:p>
            <a:pPr>
              <a:buFont typeface="Wingdings" panose="05000000000000000000" pitchFamily="2" charset="2"/>
              <a:buChar char="q"/>
            </a:pPr>
            <a:r>
              <a:rPr lang="en-US" altLang="en-US" sz="2400"/>
              <a:t>Whatever interval you choose, be sure your graph is large enough to clearly indicate comparisons of your data, but also fit on your paper.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27D12C7-8CB6-42DD-882E-3F17E538564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2337A6B-FEBC-4FAD-860E-76981E6D5A0F}" type="slidenum">
              <a:rPr lang="en-US" altLang="en-US" sz="1400" b="0">
                <a:latin typeface="Arial" panose="020B0604020202020204" pitchFamily="34" charset="0"/>
              </a:rPr>
              <a:pPr eaLnBrk="1" hangingPunct="1"/>
              <a:t>200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C3639A4-B53E-4EFD-B27E-3CB57D180B9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0A3A9AF-7FCA-48A6-8B71-B749D222F2BF}" type="slidenum">
              <a:rPr lang="en-US" altLang="en-US" sz="1400" b="0">
                <a:latin typeface="Arial" panose="020B0604020202020204" pitchFamily="34" charset="0"/>
              </a:rPr>
              <a:pPr algn="r" eaLnBrk="1" hangingPunct="1"/>
              <a:t>200</a:t>
            </a:fld>
            <a:endParaRPr lang="en-US" altLang="en-US" sz="1400" b="0">
              <a:latin typeface="Arial" panose="020B0604020202020204" pitchFamily="34" charset="0"/>
            </a:endParaRPr>
          </a:p>
        </p:txBody>
      </p:sp>
      <p:sp>
        <p:nvSpPr>
          <p:cNvPr id="223236" name="Rectangle 2">
            <a:extLst>
              <a:ext uri="{FF2B5EF4-FFF2-40B4-BE49-F238E27FC236}">
                <a16:creationId xmlns:a16="http://schemas.microsoft.com/office/drawing/2014/main" id="{61EF3802-0A44-41D7-9C94-BE80104EC332}"/>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2752DE90-8449-4B43-87EC-0EE76CA53BAF}"/>
              </a:ext>
            </a:extLst>
          </p:cNvPr>
          <p:cNvSpPr>
            <a:spLocks noGrp="1" noRot="1" noChangeAspect="1" noMove="1" noResize="1" noEditPoints="1" noAdjustHandles="1" noChangeArrowheads="1" noChangeShapeType="1" noTextEdit="1"/>
          </p:cNvSpPr>
          <p:nvPr>
            <p:ph type="body" idx="1"/>
          </p:nvPr>
        </p:nvSpPr>
        <p:spPr>
          <a:xfrm>
            <a:off x="2" y="549274"/>
            <a:ext cx="9143998" cy="6308725"/>
          </a:xfrm>
          <a:blipFill rotWithShape="1">
            <a:blip r:embed="rId2"/>
            <a:stretch>
              <a:fillRect l="-1333" t="-966" r="-2400"/>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D335D2F-3E36-4221-8CD3-F886BCA9B00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6FB8ACA-3B76-465A-99B4-0011882598A1}" type="slidenum">
              <a:rPr lang="en-US" altLang="en-US" sz="1400" b="0">
                <a:latin typeface="Arial" panose="020B0604020202020204" pitchFamily="34" charset="0"/>
              </a:rPr>
              <a:pPr eaLnBrk="1" hangingPunct="1"/>
              <a:t>201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DAC7304-54A0-40A3-B4E0-6E145CE8387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070D0DB-ACC2-4BA7-A876-4083B6A799EF}" type="slidenum">
              <a:rPr lang="en-US" altLang="en-US" sz="1400" b="0">
                <a:latin typeface="Arial" panose="020B0604020202020204" pitchFamily="34" charset="0"/>
              </a:rPr>
              <a:pPr algn="r" eaLnBrk="1" hangingPunct="1"/>
              <a:t>201</a:t>
            </a:fld>
            <a:endParaRPr lang="en-US" altLang="en-US" sz="1400" b="0">
              <a:latin typeface="Arial" panose="020B0604020202020204" pitchFamily="34" charset="0"/>
            </a:endParaRPr>
          </a:p>
        </p:txBody>
      </p:sp>
      <p:sp>
        <p:nvSpPr>
          <p:cNvPr id="224260" name="Rectangle 2">
            <a:extLst>
              <a:ext uri="{FF2B5EF4-FFF2-40B4-BE49-F238E27FC236}">
                <a16:creationId xmlns:a16="http://schemas.microsoft.com/office/drawing/2014/main" id="{5EF4D9CD-4B7C-4080-9835-D6948329A429}"/>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B0CC6E39-2BA6-44EF-9BBC-2FA27516E9AE}"/>
              </a:ext>
            </a:extLst>
          </p:cNvPr>
          <p:cNvSpPr>
            <a:spLocks noGrp="1" noChangeArrowheads="1"/>
          </p:cNvSpPr>
          <p:nvPr>
            <p:ph type="body" idx="1"/>
          </p:nvPr>
        </p:nvSpPr>
        <p:spPr>
          <a:xfrm>
            <a:off x="0" y="549275"/>
            <a:ext cx="9144000" cy="6308725"/>
          </a:xfrm>
          <a:solidFill>
            <a:schemeClr val="bg1"/>
          </a:solidFill>
        </p:spPr>
        <p:txBody>
          <a:bodyPr/>
          <a:lstStyle/>
          <a:p>
            <a:pPr>
              <a:buFont typeface="Wingdings" panose="05000000000000000000" pitchFamily="2" charset="2"/>
              <a:buChar char="q"/>
            </a:pPr>
            <a:r>
              <a:rPr lang="en-US" altLang="en-US" sz="2800"/>
              <a:t>Suppose that we ranked a sample of five shells according to their whorl numbers and then organized this data in a table like the one pictured below.</a:t>
            </a:r>
          </a:p>
          <a:p>
            <a:pPr>
              <a:buFont typeface="Wingdings" panose="05000000000000000000" pitchFamily="2" charset="2"/>
              <a:buChar char="q"/>
            </a:pPr>
            <a:endParaRPr lang="en-US" altLang="en-US" sz="2800"/>
          </a:p>
          <a:p>
            <a:pPr>
              <a:buFont typeface="Wingdings" panose="05000000000000000000" pitchFamily="2" charset="2"/>
              <a:buChar char="q"/>
            </a:pPr>
            <a:endParaRPr lang="en-US" altLang="en-US" sz="2800"/>
          </a:p>
          <a:p>
            <a:pPr>
              <a:buFont typeface="Wingdings" panose="05000000000000000000" pitchFamily="2" charset="2"/>
              <a:buChar char="q"/>
            </a:pPr>
            <a:endParaRPr lang="en-US" altLang="en-US" sz="2800"/>
          </a:p>
          <a:p>
            <a:pPr>
              <a:buFont typeface="Wingdings" panose="05000000000000000000" pitchFamily="2" charset="2"/>
              <a:buChar char="q"/>
            </a:pPr>
            <a:endParaRPr lang="en-US" altLang="en-US" sz="2800"/>
          </a:p>
          <a:p>
            <a:pPr>
              <a:buFont typeface="Wingdings" panose="05000000000000000000" pitchFamily="2" charset="2"/>
              <a:buChar char="q"/>
            </a:pPr>
            <a:endParaRPr lang="en-US" altLang="en-US" sz="2800"/>
          </a:p>
          <a:p>
            <a:pPr>
              <a:buFont typeface="Wingdings" panose="05000000000000000000" pitchFamily="2" charset="2"/>
              <a:buChar char="q"/>
            </a:pPr>
            <a:endParaRPr lang="en-US" altLang="en-US" sz="2800"/>
          </a:p>
          <a:p>
            <a:pPr>
              <a:buFont typeface="Wingdings" panose="05000000000000000000" pitchFamily="2" charset="2"/>
              <a:buChar char="q"/>
            </a:pPr>
            <a:endParaRPr lang="en-US" altLang="en-US" sz="2800"/>
          </a:p>
          <a:p>
            <a:pPr>
              <a:buFont typeface="Wingdings" panose="05000000000000000000" pitchFamily="2" charset="2"/>
              <a:buChar char="q"/>
            </a:pPr>
            <a:r>
              <a:rPr lang="en-US" altLang="en-US" sz="2800"/>
              <a:t>To complete the table we need to find the factor by which the whorl number increases from one shell to the next.  </a:t>
            </a:r>
            <a:endParaRPr lang="en-US" altLang="en-US" sz="2400"/>
          </a:p>
        </p:txBody>
      </p:sp>
      <p:graphicFrame>
        <p:nvGraphicFramePr>
          <p:cNvPr id="2" name="Table 1">
            <a:extLst>
              <a:ext uri="{FF2B5EF4-FFF2-40B4-BE49-F238E27FC236}">
                <a16:creationId xmlns:a16="http://schemas.microsoft.com/office/drawing/2014/main" id="{36C3C03E-A450-4691-967D-219F03F401A6}"/>
              </a:ext>
            </a:extLst>
          </p:cNvPr>
          <p:cNvGraphicFramePr>
            <a:graphicFrameLocks noGrp="1"/>
          </p:cNvGraphicFramePr>
          <p:nvPr/>
        </p:nvGraphicFramePr>
        <p:xfrm>
          <a:off x="228600" y="2133600"/>
          <a:ext cx="8763000" cy="2944813"/>
        </p:xfrm>
        <a:graphic>
          <a:graphicData uri="http://schemas.openxmlformats.org/drawingml/2006/table">
            <a:tbl>
              <a:tblPr firstRow="1" firstCol="1" bandRow="1">
                <a:tableStyleId>{F5AB1C69-6EDB-4FF4-983F-18BD219EF322}</a:tableStyleId>
              </a:tblPr>
              <a:tblGrid>
                <a:gridCol w="1476947">
                  <a:extLst>
                    <a:ext uri="{9D8B030D-6E8A-4147-A177-3AD203B41FA5}">
                      <a16:colId xmlns:a16="http://schemas.microsoft.com/office/drawing/2014/main" val="20000"/>
                    </a:ext>
                  </a:extLst>
                </a:gridCol>
                <a:gridCol w="7286053">
                  <a:extLst>
                    <a:ext uri="{9D8B030D-6E8A-4147-A177-3AD203B41FA5}">
                      <a16:colId xmlns:a16="http://schemas.microsoft.com/office/drawing/2014/main" val="20001"/>
                    </a:ext>
                  </a:extLst>
                </a:gridCol>
              </a:tblGrid>
              <a:tr h="867554">
                <a:tc>
                  <a:txBody>
                    <a:bodyPr/>
                    <a:lstStyle/>
                    <a:p>
                      <a:pPr marL="0" marR="0" algn="ctr">
                        <a:lnSpc>
                          <a:spcPct val="115000"/>
                        </a:lnSpc>
                        <a:spcBef>
                          <a:spcPts val="0"/>
                        </a:spcBef>
                        <a:spcAft>
                          <a:spcPts val="0"/>
                        </a:spcAft>
                        <a:tabLst>
                          <a:tab pos="685800" algn="l"/>
                        </a:tabLst>
                      </a:pPr>
                      <a:endParaRPr lang="en-US" sz="2600" dirty="0">
                        <a:solidFill>
                          <a:schemeClr val="bg1"/>
                        </a:solidFill>
                        <a:effectLst/>
                      </a:endParaRPr>
                    </a:p>
                    <a:p>
                      <a:pPr marL="0" marR="0" algn="ctr">
                        <a:lnSpc>
                          <a:spcPct val="115000"/>
                        </a:lnSpc>
                        <a:spcBef>
                          <a:spcPts val="0"/>
                        </a:spcBef>
                        <a:spcAft>
                          <a:spcPts val="0"/>
                        </a:spcAft>
                        <a:tabLst>
                          <a:tab pos="685800" algn="l"/>
                        </a:tabLst>
                      </a:pPr>
                      <a:r>
                        <a:rPr lang="en-US" sz="2600" dirty="0">
                          <a:solidFill>
                            <a:schemeClr val="bg1"/>
                          </a:solidFill>
                          <a:effectLst/>
                        </a:rPr>
                        <a:t>Whorl #</a:t>
                      </a:r>
                      <a:endParaRPr lang="en-US" sz="2600" dirty="0">
                        <a:solidFill>
                          <a:schemeClr val="bg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gn="ctr">
                        <a:lnSpc>
                          <a:spcPct val="115000"/>
                        </a:lnSpc>
                        <a:spcBef>
                          <a:spcPts val="0"/>
                        </a:spcBef>
                        <a:spcAft>
                          <a:spcPts val="0"/>
                        </a:spcAft>
                        <a:tabLst>
                          <a:tab pos="685800" algn="l"/>
                        </a:tabLst>
                      </a:pPr>
                      <a:r>
                        <a:rPr lang="en-US" sz="2600" dirty="0">
                          <a:solidFill>
                            <a:schemeClr val="bg1"/>
                          </a:solidFill>
                          <a:effectLst/>
                        </a:rPr>
                        <a:t>Factor by which the whorl number increases</a:t>
                      </a:r>
                    </a:p>
                    <a:p>
                      <a:pPr marL="0" marR="0" algn="ctr">
                        <a:lnSpc>
                          <a:spcPct val="115000"/>
                        </a:lnSpc>
                        <a:spcBef>
                          <a:spcPts val="0"/>
                        </a:spcBef>
                        <a:spcAft>
                          <a:spcPts val="0"/>
                        </a:spcAft>
                        <a:tabLst>
                          <a:tab pos="685800" algn="l"/>
                        </a:tabLst>
                      </a:pPr>
                      <a:r>
                        <a:rPr lang="en-US" sz="2600" dirty="0">
                          <a:solidFill>
                            <a:schemeClr val="bg1"/>
                          </a:solidFill>
                          <a:effectLst/>
                        </a:rPr>
                        <a:t>(relative to next smaller shell)</a:t>
                      </a:r>
                      <a:endParaRPr lang="en-US" sz="2600" dirty="0">
                        <a:solidFill>
                          <a:schemeClr val="bg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extLst>
                  <a:ext uri="{0D108BD9-81ED-4DB2-BD59-A6C34878D82A}">
                    <a16:rowId xmlns:a16="http://schemas.microsoft.com/office/drawing/2014/main" val="10000"/>
                  </a:ext>
                </a:extLst>
              </a:tr>
              <a:tr h="415452">
                <a:tc>
                  <a:txBody>
                    <a:bodyPr/>
                    <a:lstStyle/>
                    <a:p>
                      <a:pPr marL="0" marR="0" algn="ctr">
                        <a:lnSpc>
                          <a:spcPct val="115000"/>
                        </a:lnSpc>
                        <a:spcBef>
                          <a:spcPts val="0"/>
                        </a:spcBef>
                        <a:spcAft>
                          <a:spcPts val="0"/>
                        </a:spcAft>
                        <a:tabLst>
                          <a:tab pos="685800" algn="l"/>
                        </a:tabLst>
                      </a:pPr>
                      <a:r>
                        <a:rPr lang="en-US" sz="2600" dirty="0">
                          <a:solidFill>
                            <a:schemeClr val="tx1"/>
                          </a:solidFill>
                          <a:effectLst/>
                        </a:rPr>
                        <a:t>1</a:t>
                      </a:r>
                      <a:endParaRPr lang="en-US" sz="26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600" dirty="0">
                          <a:solidFill>
                            <a:schemeClr val="tx1"/>
                          </a:solidFill>
                          <a:effectLst/>
                        </a:rPr>
                        <a:t> </a:t>
                      </a:r>
                      <a:endParaRPr lang="en-US" sz="26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5452">
                <a:tc>
                  <a:txBody>
                    <a:bodyPr/>
                    <a:lstStyle/>
                    <a:p>
                      <a:pPr marL="0" marR="0" algn="ctr">
                        <a:lnSpc>
                          <a:spcPct val="115000"/>
                        </a:lnSpc>
                        <a:spcBef>
                          <a:spcPts val="0"/>
                        </a:spcBef>
                        <a:spcAft>
                          <a:spcPts val="0"/>
                        </a:spcAft>
                        <a:tabLst>
                          <a:tab pos="685800" algn="l"/>
                        </a:tabLst>
                      </a:pPr>
                      <a:r>
                        <a:rPr lang="en-US" sz="2600" dirty="0">
                          <a:solidFill>
                            <a:schemeClr val="tx1"/>
                          </a:solidFill>
                          <a:effectLst/>
                        </a:rPr>
                        <a:t>2</a:t>
                      </a:r>
                      <a:endParaRPr lang="en-US" sz="26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600" dirty="0">
                          <a:solidFill>
                            <a:schemeClr val="tx1"/>
                          </a:solidFill>
                          <a:effectLst/>
                        </a:rPr>
                        <a:t> </a:t>
                      </a:r>
                      <a:endParaRPr lang="en-US" sz="26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15452">
                <a:tc>
                  <a:txBody>
                    <a:bodyPr/>
                    <a:lstStyle/>
                    <a:p>
                      <a:pPr marL="0" marR="0" algn="ctr">
                        <a:lnSpc>
                          <a:spcPct val="115000"/>
                        </a:lnSpc>
                        <a:spcBef>
                          <a:spcPts val="0"/>
                        </a:spcBef>
                        <a:spcAft>
                          <a:spcPts val="0"/>
                        </a:spcAft>
                        <a:tabLst>
                          <a:tab pos="685800" algn="l"/>
                        </a:tabLst>
                      </a:pPr>
                      <a:r>
                        <a:rPr lang="en-US" sz="2600" dirty="0">
                          <a:solidFill>
                            <a:schemeClr val="tx1"/>
                          </a:solidFill>
                          <a:effectLst/>
                        </a:rPr>
                        <a:t>2.5</a:t>
                      </a:r>
                      <a:endParaRPr lang="en-US" sz="26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600" dirty="0">
                          <a:solidFill>
                            <a:schemeClr val="tx1"/>
                          </a:solidFill>
                          <a:effectLst/>
                        </a:rPr>
                        <a:t> </a:t>
                      </a:r>
                      <a:endParaRPr lang="en-US" sz="26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15452">
                <a:tc>
                  <a:txBody>
                    <a:bodyPr/>
                    <a:lstStyle/>
                    <a:p>
                      <a:pPr marL="0" marR="0" algn="ctr">
                        <a:lnSpc>
                          <a:spcPct val="115000"/>
                        </a:lnSpc>
                        <a:spcBef>
                          <a:spcPts val="0"/>
                        </a:spcBef>
                        <a:spcAft>
                          <a:spcPts val="0"/>
                        </a:spcAft>
                        <a:tabLst>
                          <a:tab pos="685800" algn="l"/>
                        </a:tabLst>
                      </a:pPr>
                      <a:r>
                        <a:rPr lang="en-US" sz="2600" dirty="0">
                          <a:solidFill>
                            <a:schemeClr val="tx1"/>
                          </a:solidFill>
                          <a:effectLst/>
                        </a:rPr>
                        <a:t>3.25</a:t>
                      </a:r>
                      <a:endParaRPr lang="en-US" sz="26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600">
                          <a:solidFill>
                            <a:schemeClr val="tx1"/>
                          </a:solidFill>
                          <a:effectLst/>
                        </a:rPr>
                        <a:t> </a:t>
                      </a:r>
                      <a:endParaRPr lang="en-US" sz="26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15452">
                <a:tc>
                  <a:txBody>
                    <a:bodyPr/>
                    <a:lstStyle/>
                    <a:p>
                      <a:pPr marL="0" marR="0" algn="ctr">
                        <a:lnSpc>
                          <a:spcPct val="115000"/>
                        </a:lnSpc>
                        <a:spcBef>
                          <a:spcPts val="0"/>
                        </a:spcBef>
                        <a:spcAft>
                          <a:spcPts val="0"/>
                        </a:spcAft>
                        <a:tabLst>
                          <a:tab pos="685800" algn="l"/>
                        </a:tabLst>
                      </a:pPr>
                      <a:r>
                        <a:rPr lang="en-US" sz="2600" dirty="0">
                          <a:solidFill>
                            <a:schemeClr val="tx1"/>
                          </a:solidFill>
                          <a:effectLst/>
                        </a:rPr>
                        <a:t>3.5</a:t>
                      </a:r>
                      <a:endParaRPr lang="en-US" sz="26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600" dirty="0">
                          <a:solidFill>
                            <a:schemeClr val="tx1"/>
                          </a:solidFill>
                          <a:effectLst/>
                        </a:rPr>
                        <a:t> </a:t>
                      </a:r>
                      <a:endParaRPr lang="en-US" sz="26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B234DD3-C18C-40A8-B59B-A8582BD8C96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A626800-CB44-4215-BC52-63B7AFE65AE3}" type="slidenum">
              <a:rPr lang="en-US" altLang="en-US" sz="1400" b="0">
                <a:latin typeface="Arial" panose="020B0604020202020204" pitchFamily="34" charset="0"/>
              </a:rPr>
              <a:pPr eaLnBrk="1" hangingPunct="1"/>
              <a:t>202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C8199A0-F84B-4348-A181-3E4CE449BF1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649F431-96D9-4630-B1D3-70AD7908A7D5}" type="slidenum">
              <a:rPr lang="en-US" altLang="en-US" sz="1400" b="0">
                <a:latin typeface="Arial" panose="020B0604020202020204" pitchFamily="34" charset="0"/>
              </a:rPr>
              <a:pPr algn="r" eaLnBrk="1" hangingPunct="1"/>
              <a:t>202</a:t>
            </a:fld>
            <a:endParaRPr lang="en-US" altLang="en-US" sz="1400" b="0">
              <a:latin typeface="Arial" panose="020B0604020202020204" pitchFamily="34" charset="0"/>
            </a:endParaRPr>
          </a:p>
        </p:txBody>
      </p:sp>
      <p:sp>
        <p:nvSpPr>
          <p:cNvPr id="225284" name="Rectangle 2">
            <a:extLst>
              <a:ext uri="{FF2B5EF4-FFF2-40B4-BE49-F238E27FC236}">
                <a16:creationId xmlns:a16="http://schemas.microsoft.com/office/drawing/2014/main" id="{4077BB64-90AE-486F-91CD-A1079E5D29DE}"/>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5700AE62-06B1-4952-8567-10F7C2495A17}"/>
              </a:ext>
            </a:extLst>
          </p:cNvPr>
          <p:cNvSpPr>
            <a:spLocks noGrp="1" noRot="1" noChangeAspect="1" noMove="1" noResize="1" noEditPoints="1" noAdjustHandles="1" noChangeArrowheads="1" noChangeShapeType="1" noTextEdit="1"/>
          </p:cNvSpPr>
          <p:nvPr>
            <p:ph type="body" idx="1"/>
          </p:nvPr>
        </p:nvSpPr>
        <p:spPr>
          <a:xfrm>
            <a:off x="36165" y="575106"/>
            <a:ext cx="9143998" cy="6308725"/>
          </a:xfrm>
          <a:blipFill rotWithShape="1">
            <a:blip r:embed="rId2"/>
            <a:stretch>
              <a:fillRect l="-800" t="-676" r="-1600"/>
            </a:stretch>
          </a:blipFill>
          <a:ln>
            <a:miter lim="800000"/>
            <a:headEnd/>
            <a:tailEnd/>
          </a:ln>
        </p:spPr>
        <p:txBody>
          <a:bodyPr/>
          <a:lstStyle/>
          <a:p>
            <a:r>
              <a:rPr lang="en-US">
                <a:noFill/>
              </a:rPr>
              <a:t> </a:t>
            </a:r>
          </a:p>
        </p:txBody>
      </p:sp>
      <p:graphicFrame>
        <p:nvGraphicFramePr>
          <p:cNvPr id="2" name="Table 1">
            <a:extLst>
              <a:ext uri="{FF2B5EF4-FFF2-40B4-BE49-F238E27FC236}">
                <a16:creationId xmlns:a16="http://schemas.microsoft.com/office/drawing/2014/main" id="{186EE6F1-273B-49AB-BC5E-05DAA86BDC8E}"/>
              </a:ext>
            </a:extLst>
          </p:cNvPr>
          <p:cNvGraphicFramePr>
            <a:graphicFrameLocks noGrp="1"/>
          </p:cNvGraphicFramePr>
          <p:nvPr/>
        </p:nvGraphicFramePr>
        <p:xfrm>
          <a:off x="1143000" y="4432300"/>
          <a:ext cx="6710363" cy="2454275"/>
        </p:xfrm>
        <a:graphic>
          <a:graphicData uri="http://schemas.openxmlformats.org/drawingml/2006/table">
            <a:tbl>
              <a:tblPr firstRow="1" firstCol="1" bandRow="1">
                <a:tableStyleId>{F5AB1C69-6EDB-4FF4-983F-18BD219EF322}</a:tableStyleId>
              </a:tblPr>
              <a:tblGrid>
                <a:gridCol w="1130989">
                  <a:extLst>
                    <a:ext uri="{9D8B030D-6E8A-4147-A177-3AD203B41FA5}">
                      <a16:colId xmlns:a16="http://schemas.microsoft.com/office/drawing/2014/main" val="20000"/>
                    </a:ext>
                  </a:extLst>
                </a:gridCol>
                <a:gridCol w="5579374">
                  <a:extLst>
                    <a:ext uri="{9D8B030D-6E8A-4147-A177-3AD203B41FA5}">
                      <a16:colId xmlns:a16="http://schemas.microsoft.com/office/drawing/2014/main" val="20001"/>
                    </a:ext>
                  </a:extLst>
                </a:gridCol>
              </a:tblGrid>
              <a:tr h="723066">
                <a:tc>
                  <a:txBody>
                    <a:bodyPr/>
                    <a:lstStyle/>
                    <a:p>
                      <a:pPr marL="0" marR="0" algn="ctr">
                        <a:lnSpc>
                          <a:spcPct val="115000"/>
                        </a:lnSpc>
                        <a:spcBef>
                          <a:spcPts val="0"/>
                        </a:spcBef>
                        <a:spcAft>
                          <a:spcPts val="0"/>
                        </a:spcAft>
                        <a:tabLst>
                          <a:tab pos="685800" algn="l"/>
                        </a:tabLst>
                      </a:pPr>
                      <a:endParaRPr lang="en-US" sz="2200" dirty="0">
                        <a:solidFill>
                          <a:schemeClr val="bg1"/>
                        </a:solidFill>
                        <a:effectLst/>
                      </a:endParaRPr>
                    </a:p>
                    <a:p>
                      <a:pPr marL="0" marR="0" algn="ctr">
                        <a:lnSpc>
                          <a:spcPct val="115000"/>
                        </a:lnSpc>
                        <a:spcBef>
                          <a:spcPts val="0"/>
                        </a:spcBef>
                        <a:spcAft>
                          <a:spcPts val="0"/>
                        </a:spcAft>
                        <a:tabLst>
                          <a:tab pos="685800" algn="l"/>
                        </a:tabLst>
                      </a:pPr>
                      <a:r>
                        <a:rPr lang="en-US" sz="2200" dirty="0">
                          <a:solidFill>
                            <a:schemeClr val="bg1"/>
                          </a:solidFill>
                          <a:effectLst/>
                        </a:rPr>
                        <a:t>Whorl #</a:t>
                      </a:r>
                      <a:endParaRPr lang="en-US" sz="2200" dirty="0">
                        <a:solidFill>
                          <a:schemeClr val="bg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gn="ctr">
                        <a:lnSpc>
                          <a:spcPct val="115000"/>
                        </a:lnSpc>
                        <a:spcBef>
                          <a:spcPts val="0"/>
                        </a:spcBef>
                        <a:spcAft>
                          <a:spcPts val="0"/>
                        </a:spcAft>
                        <a:tabLst>
                          <a:tab pos="685800" algn="l"/>
                        </a:tabLst>
                      </a:pPr>
                      <a:r>
                        <a:rPr lang="en-US" sz="2200" dirty="0">
                          <a:solidFill>
                            <a:schemeClr val="bg1"/>
                          </a:solidFill>
                          <a:effectLst/>
                        </a:rPr>
                        <a:t>Factor by which the whorl number increases</a:t>
                      </a:r>
                    </a:p>
                    <a:p>
                      <a:pPr marL="0" marR="0" algn="ctr">
                        <a:lnSpc>
                          <a:spcPct val="115000"/>
                        </a:lnSpc>
                        <a:spcBef>
                          <a:spcPts val="0"/>
                        </a:spcBef>
                        <a:spcAft>
                          <a:spcPts val="0"/>
                        </a:spcAft>
                        <a:tabLst>
                          <a:tab pos="685800" algn="l"/>
                        </a:tabLst>
                      </a:pPr>
                      <a:r>
                        <a:rPr lang="en-US" sz="2200" dirty="0">
                          <a:solidFill>
                            <a:schemeClr val="bg1"/>
                          </a:solidFill>
                          <a:effectLst/>
                        </a:rPr>
                        <a:t>(relative to next smaller shell)</a:t>
                      </a:r>
                      <a:endParaRPr lang="en-US" sz="2200" dirty="0">
                        <a:solidFill>
                          <a:schemeClr val="bg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extLst>
                  <a:ext uri="{0D108BD9-81ED-4DB2-BD59-A6C34878D82A}">
                    <a16:rowId xmlns:a16="http://schemas.microsoft.com/office/drawing/2014/main" val="10000"/>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1</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 Not applicable</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2</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 2</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2.5</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1.25 </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3.25</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a:solidFill>
                            <a:schemeClr val="tx1"/>
                          </a:solidFill>
                          <a:effectLst/>
                        </a:rPr>
                        <a:t> </a:t>
                      </a:r>
                      <a:endParaRPr lang="en-US" sz="220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3.5</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 </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17FC928-8CAC-4DE2-8F30-ED4D62C3C90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13F9821-D773-44C0-9080-0DD203695CAA}" type="slidenum">
              <a:rPr lang="en-US" altLang="en-US" sz="1400" b="0">
                <a:latin typeface="Arial" panose="020B0604020202020204" pitchFamily="34" charset="0"/>
              </a:rPr>
              <a:pPr eaLnBrk="1" hangingPunct="1"/>
              <a:t>203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B220356-A87E-4939-8F36-EF2D0BF7969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B6193B6-70DE-40F4-B7AC-46703A6102B9}" type="slidenum">
              <a:rPr lang="en-US" altLang="en-US" sz="1400" b="0">
                <a:latin typeface="Arial" panose="020B0604020202020204" pitchFamily="34" charset="0"/>
              </a:rPr>
              <a:pPr algn="r" eaLnBrk="1" hangingPunct="1"/>
              <a:t>203</a:t>
            </a:fld>
            <a:endParaRPr lang="en-US" altLang="en-US" sz="1400" b="0">
              <a:latin typeface="Arial" panose="020B0604020202020204" pitchFamily="34" charset="0"/>
            </a:endParaRPr>
          </a:p>
        </p:txBody>
      </p:sp>
      <p:sp>
        <p:nvSpPr>
          <p:cNvPr id="226308" name="Rectangle 2">
            <a:extLst>
              <a:ext uri="{FF2B5EF4-FFF2-40B4-BE49-F238E27FC236}">
                <a16:creationId xmlns:a16="http://schemas.microsoft.com/office/drawing/2014/main" id="{95EAAB88-40ED-4153-AB44-6F54D6C85D79}"/>
              </a:ext>
            </a:extLst>
          </p:cNvPr>
          <p:cNvSpPr>
            <a:spLocks noGrp="1" noChangeArrowheads="1"/>
          </p:cNvSpPr>
          <p:nvPr>
            <p:ph type="title"/>
          </p:nvPr>
        </p:nvSpPr>
        <p:spPr>
          <a:xfrm>
            <a:off x="19050" y="0"/>
            <a:ext cx="9124950" cy="520700"/>
          </a:xfrm>
          <a:solidFill>
            <a:srgbClr val="006600"/>
          </a:solidFill>
          <a:ln w="38100">
            <a:solidFill>
              <a:schemeClr val="tx1"/>
            </a:solidFill>
            <a:miter lim="800000"/>
            <a:headEnd/>
            <a:tailEnd/>
          </a:ln>
        </p:spPr>
        <p:txBody>
          <a:bodyPr/>
          <a:lstStyle/>
          <a:p>
            <a:r>
              <a:rPr lang="en-US" altLang="en-US" sz="2400" b="1">
                <a:solidFill>
                  <a:schemeClr val="bg1"/>
                </a:solidFill>
              </a:rPr>
              <a:t>Exercise 8b: Variation in Snail Shells</a:t>
            </a:r>
            <a:endParaRPr lang="en-US" altLang="en-US" sz="2400">
              <a:solidFill>
                <a:schemeClr val="bg1"/>
              </a:solidFill>
            </a:endParaRPr>
          </a:p>
        </p:txBody>
      </p:sp>
      <p:sp>
        <p:nvSpPr>
          <p:cNvPr id="3075" name="Rectangle 3">
            <a:extLst>
              <a:ext uri="{FF2B5EF4-FFF2-40B4-BE49-F238E27FC236}">
                <a16:creationId xmlns:a16="http://schemas.microsoft.com/office/drawing/2014/main" id="{E9AABD5C-1B5E-4537-9486-7F66820D60D1}"/>
              </a:ext>
            </a:extLst>
          </p:cNvPr>
          <p:cNvSpPr>
            <a:spLocks noGrp="1" noChangeArrowheads="1"/>
          </p:cNvSpPr>
          <p:nvPr>
            <p:ph type="body" idx="1"/>
          </p:nvPr>
        </p:nvSpPr>
        <p:spPr>
          <a:xfrm>
            <a:off x="28575" y="3781425"/>
            <a:ext cx="9144000" cy="2701925"/>
          </a:xfrm>
          <a:solidFill>
            <a:schemeClr val="bg1"/>
          </a:solidFill>
        </p:spPr>
        <p:txBody>
          <a:bodyPr/>
          <a:lstStyle/>
          <a:p>
            <a:pPr>
              <a:buFont typeface="Wingdings" pitchFamily="2" charset="2"/>
              <a:buChar char="q"/>
              <a:defRPr/>
            </a:pPr>
            <a:r>
              <a:rPr lang="en-US" dirty="0"/>
              <a:t>Complete the table above, and then construct a similar table for each of your shell shape groups to show the factor by which the size measurement that you chose increased from one shell to the next.  </a:t>
            </a:r>
          </a:p>
          <a:p>
            <a:pPr>
              <a:defRPr/>
            </a:pPr>
            <a:endParaRPr lang="en-US" sz="2300" dirty="0"/>
          </a:p>
          <a:p>
            <a:pPr>
              <a:defRPr/>
            </a:pPr>
            <a:endParaRPr lang="en-US" sz="2400" dirty="0"/>
          </a:p>
          <a:p>
            <a:pPr marL="0" indent="0" algn="ctr">
              <a:buFontTx/>
              <a:buNone/>
              <a:defRPr/>
            </a:pPr>
            <a:endParaRPr lang="en-US" sz="2400" b="1" dirty="0"/>
          </a:p>
          <a:p>
            <a:pPr marL="0" indent="0">
              <a:buFontTx/>
              <a:buNone/>
              <a:defRPr/>
            </a:pPr>
            <a:endParaRPr lang="en-US" sz="2400" dirty="0"/>
          </a:p>
          <a:p>
            <a:pPr>
              <a:defRPr/>
            </a:pPr>
            <a:endParaRPr lang="en-US" sz="2400" dirty="0"/>
          </a:p>
          <a:p>
            <a:pPr marL="0" indent="0">
              <a:buFontTx/>
              <a:buNone/>
              <a:defRPr/>
            </a:pPr>
            <a:endParaRPr lang="en-US" sz="2300" dirty="0"/>
          </a:p>
          <a:p>
            <a:pPr marL="0" indent="0">
              <a:buFontTx/>
              <a:buNone/>
              <a:defRPr/>
            </a:pPr>
            <a:endParaRPr lang="en-US" sz="2300" dirty="0"/>
          </a:p>
          <a:p>
            <a:pPr>
              <a:buFont typeface="Wingdings" pitchFamily="2" charset="2"/>
              <a:buChar char="q"/>
              <a:defRPr/>
            </a:pPr>
            <a:endParaRPr lang="en-US" sz="2300" dirty="0"/>
          </a:p>
        </p:txBody>
      </p:sp>
      <p:graphicFrame>
        <p:nvGraphicFramePr>
          <p:cNvPr id="2" name="Table 1">
            <a:extLst>
              <a:ext uri="{FF2B5EF4-FFF2-40B4-BE49-F238E27FC236}">
                <a16:creationId xmlns:a16="http://schemas.microsoft.com/office/drawing/2014/main" id="{C345E672-BE1B-40A5-A0B1-016B71049551}"/>
              </a:ext>
            </a:extLst>
          </p:cNvPr>
          <p:cNvGraphicFramePr>
            <a:graphicFrameLocks noGrp="1"/>
          </p:cNvGraphicFramePr>
          <p:nvPr/>
        </p:nvGraphicFramePr>
        <p:xfrm>
          <a:off x="1143000" y="685800"/>
          <a:ext cx="6710363" cy="2454275"/>
        </p:xfrm>
        <a:graphic>
          <a:graphicData uri="http://schemas.openxmlformats.org/drawingml/2006/table">
            <a:tbl>
              <a:tblPr firstRow="1" firstCol="1" bandRow="1">
                <a:tableStyleId>{F5AB1C69-6EDB-4FF4-983F-18BD219EF322}</a:tableStyleId>
              </a:tblPr>
              <a:tblGrid>
                <a:gridCol w="1130989">
                  <a:extLst>
                    <a:ext uri="{9D8B030D-6E8A-4147-A177-3AD203B41FA5}">
                      <a16:colId xmlns:a16="http://schemas.microsoft.com/office/drawing/2014/main" val="20000"/>
                    </a:ext>
                  </a:extLst>
                </a:gridCol>
                <a:gridCol w="5579374">
                  <a:extLst>
                    <a:ext uri="{9D8B030D-6E8A-4147-A177-3AD203B41FA5}">
                      <a16:colId xmlns:a16="http://schemas.microsoft.com/office/drawing/2014/main" val="20001"/>
                    </a:ext>
                  </a:extLst>
                </a:gridCol>
              </a:tblGrid>
              <a:tr h="723066">
                <a:tc>
                  <a:txBody>
                    <a:bodyPr/>
                    <a:lstStyle/>
                    <a:p>
                      <a:pPr marL="0" marR="0" algn="ctr">
                        <a:lnSpc>
                          <a:spcPct val="115000"/>
                        </a:lnSpc>
                        <a:spcBef>
                          <a:spcPts val="0"/>
                        </a:spcBef>
                        <a:spcAft>
                          <a:spcPts val="0"/>
                        </a:spcAft>
                        <a:tabLst>
                          <a:tab pos="685800" algn="l"/>
                        </a:tabLst>
                      </a:pPr>
                      <a:endParaRPr lang="en-US" sz="2200" dirty="0">
                        <a:solidFill>
                          <a:schemeClr val="bg1"/>
                        </a:solidFill>
                        <a:effectLst/>
                      </a:endParaRPr>
                    </a:p>
                    <a:p>
                      <a:pPr marL="0" marR="0" algn="ctr">
                        <a:lnSpc>
                          <a:spcPct val="115000"/>
                        </a:lnSpc>
                        <a:spcBef>
                          <a:spcPts val="0"/>
                        </a:spcBef>
                        <a:spcAft>
                          <a:spcPts val="0"/>
                        </a:spcAft>
                        <a:tabLst>
                          <a:tab pos="685800" algn="l"/>
                        </a:tabLst>
                      </a:pPr>
                      <a:r>
                        <a:rPr lang="en-US" sz="2200" dirty="0">
                          <a:solidFill>
                            <a:schemeClr val="bg1"/>
                          </a:solidFill>
                          <a:effectLst/>
                        </a:rPr>
                        <a:t>Whorl #</a:t>
                      </a:r>
                      <a:endParaRPr lang="en-US" sz="2200" dirty="0">
                        <a:solidFill>
                          <a:schemeClr val="bg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c>
                  <a:txBody>
                    <a:bodyPr/>
                    <a:lstStyle/>
                    <a:p>
                      <a:pPr marL="0" marR="0" algn="ctr">
                        <a:lnSpc>
                          <a:spcPct val="115000"/>
                        </a:lnSpc>
                        <a:spcBef>
                          <a:spcPts val="0"/>
                        </a:spcBef>
                        <a:spcAft>
                          <a:spcPts val="0"/>
                        </a:spcAft>
                        <a:tabLst>
                          <a:tab pos="685800" algn="l"/>
                        </a:tabLst>
                      </a:pPr>
                      <a:r>
                        <a:rPr lang="en-US" sz="2200" dirty="0">
                          <a:solidFill>
                            <a:schemeClr val="bg1"/>
                          </a:solidFill>
                          <a:effectLst/>
                        </a:rPr>
                        <a:t>Factor by which the whorl number increases</a:t>
                      </a:r>
                    </a:p>
                    <a:p>
                      <a:pPr marL="0" marR="0" algn="ctr">
                        <a:lnSpc>
                          <a:spcPct val="115000"/>
                        </a:lnSpc>
                        <a:spcBef>
                          <a:spcPts val="0"/>
                        </a:spcBef>
                        <a:spcAft>
                          <a:spcPts val="0"/>
                        </a:spcAft>
                        <a:tabLst>
                          <a:tab pos="685800" algn="l"/>
                        </a:tabLst>
                      </a:pPr>
                      <a:r>
                        <a:rPr lang="en-US" sz="2200" dirty="0">
                          <a:solidFill>
                            <a:schemeClr val="bg1"/>
                          </a:solidFill>
                          <a:effectLst/>
                        </a:rPr>
                        <a:t>(relative to next smaller shell)</a:t>
                      </a:r>
                      <a:endParaRPr lang="en-US" sz="2200" dirty="0">
                        <a:solidFill>
                          <a:schemeClr val="bg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extLst>
                  <a:ext uri="{0D108BD9-81ED-4DB2-BD59-A6C34878D82A}">
                    <a16:rowId xmlns:a16="http://schemas.microsoft.com/office/drawing/2014/main" val="10000"/>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1</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 Not applicable</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2</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 2</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2.5</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1.25 </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3.25</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a:solidFill>
                            <a:schemeClr val="tx1"/>
                          </a:solidFill>
                          <a:effectLst/>
                        </a:rPr>
                        <a:t> </a:t>
                      </a:r>
                      <a:endParaRPr lang="en-US" sz="220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46242">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3.5</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tabLst>
                          <a:tab pos="685800" algn="l"/>
                        </a:tabLst>
                      </a:pPr>
                      <a:r>
                        <a:rPr lang="en-US" sz="2200" dirty="0">
                          <a:solidFill>
                            <a:schemeClr val="tx1"/>
                          </a:solidFill>
                          <a:effectLst/>
                        </a:rPr>
                        <a:t> </a:t>
                      </a:r>
                      <a:endParaRPr lang="en-US" sz="2200" dirty="0">
                        <a:solidFill>
                          <a:schemeClr val="tx1"/>
                        </a:solidFill>
                        <a:effectLst/>
                        <a:latin typeface="Times New Roman"/>
                        <a:ea typeface="Times New Roman"/>
                      </a:endParaRPr>
                    </a:p>
                  </a:txBody>
                  <a:tcPr marL="68583" marR="6858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Action Button: Return 6">
            <a:hlinkClick r:id="rId2" action="ppaction://hlinksldjump" highlightClick="1"/>
            <a:extLst>
              <a:ext uri="{FF2B5EF4-FFF2-40B4-BE49-F238E27FC236}">
                <a16:creationId xmlns:a16="http://schemas.microsoft.com/office/drawing/2014/main" id="{3ADAF287-2D09-405F-BA59-420267C8C402}"/>
              </a:ext>
            </a:extLst>
          </p:cNvPr>
          <p:cNvSpPr>
            <a:spLocks noChangeArrowheads="1"/>
          </p:cNvSpPr>
          <p:nvPr/>
        </p:nvSpPr>
        <p:spPr bwMode="auto">
          <a:xfrm>
            <a:off x="8305800" y="5970588"/>
            <a:ext cx="549275" cy="549275"/>
          </a:xfrm>
          <a:prstGeom prst="actionButtonReturn">
            <a:avLst/>
          </a:prstGeom>
          <a:solidFill>
            <a:srgbClr val="00660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A56ED94-9A14-4B73-A896-4BECE877BD5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F655560-B5EF-4C53-8276-D166DABF1641}" type="slidenum">
              <a:rPr lang="en-US" altLang="en-US" sz="1400" b="0">
                <a:latin typeface="Arial" panose="020B0604020202020204" pitchFamily="34" charset="0"/>
              </a:rPr>
              <a:pPr eaLnBrk="1" hangingPunct="1"/>
              <a:t>204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31E5333-483E-4EEF-93DF-FF6744BA756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7F03496-5D05-4E22-A325-1F1D9FCB9BC6}" type="slidenum">
              <a:rPr lang="en-US" altLang="en-US" sz="1400" b="0">
                <a:latin typeface="Arial" panose="020B0604020202020204" pitchFamily="34" charset="0"/>
              </a:rPr>
              <a:pPr algn="r" eaLnBrk="1" hangingPunct="1"/>
              <a:t>204</a:t>
            </a:fld>
            <a:endParaRPr lang="en-US" altLang="en-US" sz="1400" b="0">
              <a:latin typeface="Arial" panose="020B0604020202020204" pitchFamily="34" charset="0"/>
            </a:endParaRPr>
          </a:p>
        </p:txBody>
      </p:sp>
      <p:sp>
        <p:nvSpPr>
          <p:cNvPr id="227332" name="Rectangle 2">
            <a:extLst>
              <a:ext uri="{FF2B5EF4-FFF2-40B4-BE49-F238E27FC236}">
                <a16:creationId xmlns:a16="http://schemas.microsoft.com/office/drawing/2014/main" id="{D288808C-970E-4D85-AB18-5705A8870160}"/>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solidFill>
                  <a:schemeClr val="tx1"/>
                </a:solidFill>
              </a:rPr>
              <a:t>Exercise 8b.2: Thinking about adaptive variation</a:t>
            </a:r>
            <a:endParaRPr lang="en-US" altLang="en-US" sz="2400">
              <a:solidFill>
                <a:schemeClr val="tx1"/>
              </a:solidFill>
            </a:endParaRPr>
          </a:p>
        </p:txBody>
      </p:sp>
      <p:sp>
        <p:nvSpPr>
          <p:cNvPr id="3075" name="Rectangle 3">
            <a:extLst>
              <a:ext uri="{FF2B5EF4-FFF2-40B4-BE49-F238E27FC236}">
                <a16:creationId xmlns:a16="http://schemas.microsoft.com/office/drawing/2014/main" id="{BA58E62D-E820-4940-ABDD-C6EE15570114}"/>
              </a:ext>
            </a:extLst>
          </p:cNvPr>
          <p:cNvSpPr>
            <a:spLocks noGrp="1" noChangeArrowheads="1"/>
          </p:cNvSpPr>
          <p:nvPr>
            <p:ph type="body" idx="1"/>
          </p:nvPr>
        </p:nvSpPr>
        <p:spPr>
          <a:xfrm>
            <a:off x="28575" y="533400"/>
            <a:ext cx="9144000" cy="6324600"/>
          </a:xfrm>
          <a:solidFill>
            <a:schemeClr val="bg1"/>
          </a:solidFill>
        </p:spPr>
        <p:txBody>
          <a:bodyPr/>
          <a:lstStyle/>
          <a:p>
            <a:pPr>
              <a:buFont typeface="Wingdings" pitchFamily="2" charset="2"/>
              <a:buChar char="q"/>
              <a:defRPr/>
            </a:pPr>
            <a:r>
              <a:rPr lang="en-US" sz="2300" dirty="0"/>
              <a:t>What can you learn about a snail’s lifestyle (i.e. where it lives, what it eats, how fast it moves, how it defends itself against predators, etc.) by examining the shape of its shell?  </a:t>
            </a:r>
          </a:p>
          <a:p>
            <a:pPr>
              <a:buFont typeface="Wingdings" pitchFamily="2" charset="2"/>
              <a:buChar char="q"/>
              <a:defRPr/>
            </a:pPr>
            <a:r>
              <a:rPr lang="en-US" sz="2300" dirty="0"/>
              <a:t>Does the shape of a snail’s shell serve a function, help the snail to accomplish particular tasks, or is the shape of the shell the result of the environment in which the snail lives?  </a:t>
            </a:r>
          </a:p>
          <a:p>
            <a:pPr>
              <a:buFont typeface="Wingdings" pitchFamily="2" charset="2"/>
              <a:buChar char="q"/>
              <a:defRPr/>
            </a:pPr>
            <a:r>
              <a:rPr lang="en-US" sz="2300" dirty="0"/>
              <a:t>Do other traits besides shape give you insight into a snail’s life?</a:t>
            </a:r>
          </a:p>
          <a:p>
            <a:pPr>
              <a:buFont typeface="Wingdings" pitchFamily="2" charset="2"/>
              <a:buChar char="q"/>
              <a:defRPr/>
            </a:pPr>
            <a:r>
              <a:rPr lang="en-US" sz="2300" dirty="0"/>
              <a:t>Pick a particular aspect of a snail’s lifestyle that interests you.</a:t>
            </a:r>
          </a:p>
          <a:p>
            <a:pPr>
              <a:buFont typeface="Wingdings" pitchFamily="2" charset="2"/>
              <a:buChar char="q"/>
              <a:defRPr/>
            </a:pPr>
            <a:r>
              <a:rPr lang="en-US" sz="2300" dirty="0"/>
              <a:t>Think of at least 2-3 traits that might be related to the lifestyle aspect that you chose.  On the following slide are listed a few examples of additional traits that you could measure, in addition to the size-related traits from earlier.  You may also measure any other traits that you think might be important.</a:t>
            </a:r>
          </a:p>
          <a:p>
            <a:pPr>
              <a:buFont typeface="Wingdings" pitchFamily="2" charset="2"/>
              <a:buChar char="q"/>
              <a:defRPr/>
            </a:pPr>
            <a:r>
              <a:rPr lang="en-US" sz="2300" dirty="0"/>
              <a:t>Measure these traits for each of your shells, and record this data in tables for each shape group, similar to the one below.  Use mm for linear measurements.</a:t>
            </a:r>
          </a:p>
          <a:p>
            <a:pPr>
              <a:defRPr/>
            </a:pPr>
            <a:endParaRPr lang="en-US" sz="2300" dirty="0"/>
          </a:p>
          <a:p>
            <a:pPr>
              <a:defRPr/>
            </a:pPr>
            <a:endParaRPr lang="en-US" sz="2300" dirty="0"/>
          </a:p>
          <a:p>
            <a:pPr marL="0" indent="0" algn="ctr">
              <a:buFontTx/>
              <a:buNone/>
              <a:defRPr/>
            </a:pPr>
            <a:endParaRPr lang="en-US" sz="2300" b="1" dirty="0"/>
          </a:p>
          <a:p>
            <a:pPr marL="0" indent="0">
              <a:buFontTx/>
              <a:buNone/>
              <a:defRPr/>
            </a:pPr>
            <a:endParaRPr lang="en-US" sz="2300" dirty="0"/>
          </a:p>
          <a:p>
            <a:pPr>
              <a:defRPr/>
            </a:pPr>
            <a:endParaRPr lang="en-US" sz="2300" dirty="0"/>
          </a:p>
          <a:p>
            <a:pPr marL="0" indent="0">
              <a:buFontTx/>
              <a:buNone/>
              <a:defRPr/>
            </a:pPr>
            <a:endParaRPr lang="en-US" sz="2300" dirty="0"/>
          </a:p>
          <a:p>
            <a:pPr marL="0" indent="0">
              <a:buFontTx/>
              <a:buNone/>
              <a:defRPr/>
            </a:pPr>
            <a:endParaRPr lang="en-US" sz="2300" dirty="0"/>
          </a:p>
          <a:p>
            <a:pPr>
              <a:buFont typeface="Wingdings" pitchFamily="2" charset="2"/>
              <a:buChar char="q"/>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AF75BCE-94EC-485B-94AC-63CFAD80B28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6519398-A6AC-4AB7-91BA-4CE71A11D39F}" type="slidenum">
              <a:rPr lang="en-US" altLang="en-US" sz="1400" b="0">
                <a:latin typeface="Arial" panose="020B0604020202020204" pitchFamily="34" charset="0"/>
              </a:rPr>
              <a:pPr eaLnBrk="1" hangingPunct="1"/>
              <a:t>205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51EB8B3-B67A-4C88-9721-321DEF4AF3D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D5B1FF9-0AD7-460D-A0E0-E4A5F12669ED}" type="slidenum">
              <a:rPr lang="en-US" altLang="en-US" sz="1400" b="0">
                <a:latin typeface="Arial" panose="020B0604020202020204" pitchFamily="34" charset="0"/>
              </a:rPr>
              <a:pPr algn="r" eaLnBrk="1" hangingPunct="1"/>
              <a:t>205</a:t>
            </a:fld>
            <a:endParaRPr lang="en-US" altLang="en-US" sz="1400" b="0">
              <a:latin typeface="Arial" panose="020B0604020202020204" pitchFamily="34" charset="0"/>
            </a:endParaRPr>
          </a:p>
        </p:txBody>
      </p:sp>
      <p:sp>
        <p:nvSpPr>
          <p:cNvPr id="228356" name="Rectangle 2">
            <a:extLst>
              <a:ext uri="{FF2B5EF4-FFF2-40B4-BE49-F238E27FC236}">
                <a16:creationId xmlns:a16="http://schemas.microsoft.com/office/drawing/2014/main" id="{E7BD48A4-EC64-4571-884B-66D316075E89}"/>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solidFill>
                  <a:schemeClr val="tx1"/>
                </a:solidFill>
              </a:rPr>
              <a:t>Exercise 8b.2: Thinking about adaptive variation</a:t>
            </a:r>
            <a:endParaRPr lang="en-US" altLang="en-US" sz="2400">
              <a:solidFill>
                <a:schemeClr val="tx1"/>
              </a:solidFill>
            </a:endParaRPr>
          </a:p>
        </p:txBody>
      </p:sp>
      <p:sp>
        <p:nvSpPr>
          <p:cNvPr id="3075" name="Rectangle 3">
            <a:extLst>
              <a:ext uri="{FF2B5EF4-FFF2-40B4-BE49-F238E27FC236}">
                <a16:creationId xmlns:a16="http://schemas.microsoft.com/office/drawing/2014/main" id="{33E595F0-6313-4856-8D1C-2AA2B1EFC738}"/>
              </a:ext>
            </a:extLst>
          </p:cNvPr>
          <p:cNvSpPr>
            <a:spLocks noGrp="1" noChangeArrowheads="1"/>
          </p:cNvSpPr>
          <p:nvPr>
            <p:ph type="body" idx="1"/>
          </p:nvPr>
        </p:nvSpPr>
        <p:spPr>
          <a:xfrm>
            <a:off x="28575" y="533400"/>
            <a:ext cx="9144000" cy="6324600"/>
          </a:xfrm>
          <a:solidFill>
            <a:schemeClr val="bg1"/>
          </a:solidFill>
        </p:spPr>
        <p:txBody>
          <a:bodyPr/>
          <a:lstStyle/>
          <a:p>
            <a:pPr marL="0" indent="0">
              <a:buFontTx/>
              <a:buNone/>
              <a:defRPr/>
            </a:pPr>
            <a:r>
              <a:rPr lang="en-US" b="1" u="sng" dirty="0"/>
              <a:t>Other measurements:</a:t>
            </a:r>
            <a:endParaRPr lang="en-US" dirty="0"/>
          </a:p>
          <a:p>
            <a:pPr>
              <a:buFont typeface="Wingdings" pitchFamily="2" charset="2"/>
              <a:buChar char="q"/>
              <a:defRPr/>
            </a:pPr>
            <a:r>
              <a:rPr lang="en-US" sz="2800" b="1" dirty="0"/>
              <a:t>Color variation:  </a:t>
            </a:r>
            <a:r>
              <a:rPr lang="en-US" sz="2800" dirty="0"/>
              <a:t>Some shells are a solid color, while others are variegated.  A possible quantitative measure of the variation in shell color would be to count the number of colors on the shell.  </a:t>
            </a:r>
          </a:p>
          <a:p>
            <a:pPr>
              <a:buFont typeface="Wingdings" pitchFamily="2" charset="2"/>
              <a:buChar char="q"/>
              <a:defRPr/>
            </a:pPr>
            <a:r>
              <a:rPr lang="en-US" sz="2800" b="1" dirty="0"/>
              <a:t>Relative height:</a:t>
            </a:r>
            <a:r>
              <a:rPr lang="en-US" sz="2800" dirty="0"/>
              <a:t>  This is simply the height of the shell divided by its width.  This number could actually tell someone about the shape of a shell without them even seeing it!  Large values of this ratio indicate that a shell is long and thin, while small values of this ratio indicate that a shell is short and flat.</a:t>
            </a:r>
          </a:p>
          <a:p>
            <a:pPr>
              <a:buFont typeface="Wingdings" pitchFamily="2" charset="2"/>
              <a:buChar char="q"/>
              <a:defRPr/>
            </a:pPr>
            <a:r>
              <a:rPr lang="en-US" sz="2800" dirty="0"/>
              <a:t>Go to the next slide for a few other ideas of other measurements.</a:t>
            </a:r>
            <a:endParaRPr lang="en-US" sz="2300" dirty="0"/>
          </a:p>
          <a:p>
            <a:pPr>
              <a:defRPr/>
            </a:pPr>
            <a:endParaRPr lang="en-US" sz="2300" dirty="0"/>
          </a:p>
          <a:p>
            <a:pPr marL="0" indent="0" algn="ctr">
              <a:buFontTx/>
              <a:buNone/>
              <a:defRPr/>
            </a:pPr>
            <a:endParaRPr lang="en-US" sz="2300" b="1" dirty="0"/>
          </a:p>
          <a:p>
            <a:pPr marL="0" indent="0">
              <a:buFontTx/>
              <a:buNone/>
              <a:defRPr/>
            </a:pPr>
            <a:endParaRPr lang="en-US" sz="2300" dirty="0"/>
          </a:p>
          <a:p>
            <a:pPr>
              <a:defRPr/>
            </a:pPr>
            <a:endParaRPr lang="en-US" sz="2300" dirty="0"/>
          </a:p>
          <a:p>
            <a:pPr marL="0" indent="0">
              <a:buFontTx/>
              <a:buNone/>
              <a:defRPr/>
            </a:pPr>
            <a:endParaRPr lang="en-US" sz="2300" dirty="0"/>
          </a:p>
          <a:p>
            <a:pPr marL="0" indent="0">
              <a:buFontTx/>
              <a:buNone/>
              <a:defRPr/>
            </a:pPr>
            <a:endParaRPr lang="en-US" sz="2300" dirty="0"/>
          </a:p>
          <a:p>
            <a:pPr>
              <a:buFont typeface="Wingdings" pitchFamily="2" charset="2"/>
              <a:buChar char="q"/>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0336CE6-AF5F-44A0-9E73-66C896F518C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7B1456C-8B06-4758-9D02-DD7C1A3F0F71}" type="slidenum">
              <a:rPr lang="en-US" altLang="en-US" sz="1400" b="0">
                <a:latin typeface="Arial" panose="020B0604020202020204" pitchFamily="34" charset="0"/>
              </a:rPr>
              <a:pPr eaLnBrk="1" hangingPunct="1"/>
              <a:t>206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11683F0C-2C47-4067-AF0C-BC026732CDF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FD4A6D4-5C28-4BDB-A68F-7ED5435369C9}" type="slidenum">
              <a:rPr lang="en-US" altLang="en-US" sz="1400" b="0">
                <a:latin typeface="Arial" panose="020B0604020202020204" pitchFamily="34" charset="0"/>
              </a:rPr>
              <a:pPr algn="r" eaLnBrk="1" hangingPunct="1"/>
              <a:t>206</a:t>
            </a:fld>
            <a:endParaRPr lang="en-US" altLang="en-US" sz="1400" b="0">
              <a:latin typeface="Arial" panose="020B0604020202020204" pitchFamily="34" charset="0"/>
            </a:endParaRPr>
          </a:p>
        </p:txBody>
      </p:sp>
      <p:sp>
        <p:nvSpPr>
          <p:cNvPr id="229380" name="Rectangle 2">
            <a:extLst>
              <a:ext uri="{FF2B5EF4-FFF2-40B4-BE49-F238E27FC236}">
                <a16:creationId xmlns:a16="http://schemas.microsoft.com/office/drawing/2014/main" id="{08DA5CA7-FF1E-4932-8B34-D5CF11F2B07C}"/>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solidFill>
                  <a:schemeClr val="tx1"/>
                </a:solidFill>
              </a:rPr>
              <a:t>Exercise 8b.2: Thinking about adaptive variation</a:t>
            </a:r>
            <a:endParaRPr lang="en-US" altLang="en-US" sz="2400">
              <a:solidFill>
                <a:schemeClr val="tx1"/>
              </a:solidFill>
            </a:endParaRPr>
          </a:p>
        </p:txBody>
      </p:sp>
      <p:sp>
        <p:nvSpPr>
          <p:cNvPr id="3075" name="Rectangle 3">
            <a:extLst>
              <a:ext uri="{FF2B5EF4-FFF2-40B4-BE49-F238E27FC236}">
                <a16:creationId xmlns:a16="http://schemas.microsoft.com/office/drawing/2014/main" id="{2370F402-F329-4903-A01F-0456A21C1402}"/>
              </a:ext>
            </a:extLst>
          </p:cNvPr>
          <p:cNvSpPr>
            <a:spLocks noGrp="1" noChangeArrowheads="1"/>
          </p:cNvSpPr>
          <p:nvPr>
            <p:ph type="body" idx="1"/>
          </p:nvPr>
        </p:nvSpPr>
        <p:spPr>
          <a:xfrm>
            <a:off x="28575" y="533400"/>
            <a:ext cx="9144000" cy="6324600"/>
          </a:xfrm>
          <a:solidFill>
            <a:schemeClr val="bg1"/>
          </a:solidFill>
        </p:spPr>
        <p:txBody>
          <a:bodyPr/>
          <a:lstStyle/>
          <a:p>
            <a:pPr>
              <a:buFont typeface="Wingdings" pitchFamily="2" charset="2"/>
              <a:buChar char="q"/>
              <a:defRPr/>
            </a:pPr>
            <a:r>
              <a:rPr lang="en-US" sz="2400" b="1" dirty="0"/>
              <a:t>Whorl expansion rate:  </a:t>
            </a:r>
            <a:r>
              <a:rPr lang="en-US" sz="2400" dirty="0"/>
              <a:t>This is the factor by which the diameter of the aperture increases with a single rotation.   It may be difficult to measure the whorl expansion rate if your shell is intact and the whorls overlap.  However, there are many ways to estimate this rate.  For example, you could estimate the whorl expansion rate by dividing the height of the visible part of a particular whorl by the height of the visible part of the whorl formed before it (closer to the apex).</a:t>
            </a:r>
          </a:p>
          <a:p>
            <a:pPr>
              <a:buFont typeface="Wingdings" pitchFamily="2" charset="2"/>
              <a:buChar char="q"/>
              <a:defRPr/>
            </a:pPr>
            <a:r>
              <a:rPr lang="en-US" sz="2400" b="1" dirty="0"/>
              <a:t>Shell angle:</a:t>
            </a:r>
            <a:r>
              <a:rPr lang="en-US" sz="2400" dirty="0"/>
              <a:t>  This measurement also gives some information about the shape of a shell, and can be measured as the angle formed by the apex of the shell and the most external sutures on the shell.</a:t>
            </a:r>
          </a:p>
          <a:p>
            <a:pPr>
              <a:buFont typeface="Wingdings" pitchFamily="2" charset="2"/>
              <a:buChar char="q"/>
              <a:defRPr/>
            </a:pPr>
            <a:r>
              <a:rPr lang="en-US" sz="2400" b="1" dirty="0"/>
              <a:t>For an illustration of these measurements, as well as many other informative measures of shell shape, click </a:t>
            </a:r>
            <a:r>
              <a:rPr lang="en-US" sz="2400" b="1" dirty="0">
                <a:hlinkClick r:id="rId2"/>
              </a:rPr>
              <a:t>HERE </a:t>
            </a:r>
            <a:r>
              <a:rPr lang="en-US" sz="2400" b="1" dirty="0"/>
              <a:t>for  images, as well as descriptions on how to measure these traits.</a:t>
            </a:r>
            <a:endParaRPr lang="en-US" sz="2400" dirty="0"/>
          </a:p>
          <a:p>
            <a:pPr>
              <a:defRPr/>
            </a:pPr>
            <a:endParaRPr lang="en-US" sz="2300" dirty="0"/>
          </a:p>
          <a:p>
            <a:pPr>
              <a:defRPr/>
            </a:pPr>
            <a:endParaRPr lang="en-US" sz="2300" dirty="0"/>
          </a:p>
          <a:p>
            <a:pPr marL="0" indent="0" algn="ctr">
              <a:buFontTx/>
              <a:buNone/>
              <a:defRPr/>
            </a:pPr>
            <a:endParaRPr lang="en-US" sz="2300" b="1" dirty="0"/>
          </a:p>
          <a:p>
            <a:pPr marL="0" indent="0">
              <a:buFontTx/>
              <a:buNone/>
              <a:defRPr/>
            </a:pPr>
            <a:endParaRPr lang="en-US" sz="2300" dirty="0"/>
          </a:p>
          <a:p>
            <a:pPr>
              <a:defRPr/>
            </a:pPr>
            <a:endParaRPr lang="en-US" sz="2300" dirty="0"/>
          </a:p>
          <a:p>
            <a:pPr marL="0" indent="0">
              <a:buFontTx/>
              <a:buNone/>
              <a:defRPr/>
            </a:pPr>
            <a:endParaRPr lang="en-US" sz="2300" dirty="0"/>
          </a:p>
          <a:p>
            <a:pPr marL="0" indent="0">
              <a:buFontTx/>
              <a:buNone/>
              <a:defRPr/>
            </a:pPr>
            <a:endParaRPr lang="en-US" sz="2300" dirty="0"/>
          </a:p>
          <a:p>
            <a:pPr>
              <a:buFont typeface="Wingdings" pitchFamily="2" charset="2"/>
              <a:buChar char="q"/>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05E389F-0768-4BD8-A601-2E35D38CDF4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F7505A8-0692-4D39-AC8C-F9706C5F658C}" type="slidenum">
              <a:rPr lang="en-US" altLang="en-US" sz="1400" b="0">
                <a:latin typeface="Arial" panose="020B0604020202020204" pitchFamily="34" charset="0"/>
              </a:rPr>
              <a:pPr eaLnBrk="1" hangingPunct="1"/>
              <a:t>207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78E533A-B200-467E-9607-A0E124C861F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F6F67BF-00C3-4BD6-8CC5-3F96C3A294B5}" type="slidenum">
              <a:rPr lang="en-US" altLang="en-US" sz="1400" b="0">
                <a:latin typeface="Arial" panose="020B0604020202020204" pitchFamily="34" charset="0"/>
              </a:rPr>
              <a:pPr algn="r" eaLnBrk="1" hangingPunct="1"/>
              <a:t>207</a:t>
            </a:fld>
            <a:endParaRPr lang="en-US" altLang="en-US" sz="1400" b="0">
              <a:latin typeface="Arial" panose="020B0604020202020204" pitchFamily="34" charset="0"/>
            </a:endParaRPr>
          </a:p>
        </p:txBody>
      </p:sp>
      <p:sp>
        <p:nvSpPr>
          <p:cNvPr id="230404" name="Rectangle 2">
            <a:extLst>
              <a:ext uri="{FF2B5EF4-FFF2-40B4-BE49-F238E27FC236}">
                <a16:creationId xmlns:a16="http://schemas.microsoft.com/office/drawing/2014/main" id="{C3EA129D-B38E-4A92-9949-52BFBE267150}"/>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solidFill>
                  <a:schemeClr val="tx1"/>
                </a:solidFill>
              </a:rPr>
              <a:t>Exercise 8b.2: Thinking about adaptive variation</a:t>
            </a:r>
            <a:endParaRPr lang="en-US" altLang="en-US" sz="2400">
              <a:solidFill>
                <a:schemeClr val="tx1"/>
              </a:solidFill>
            </a:endParaRPr>
          </a:p>
        </p:txBody>
      </p:sp>
      <p:sp>
        <p:nvSpPr>
          <p:cNvPr id="3075" name="Rectangle 3">
            <a:extLst>
              <a:ext uri="{FF2B5EF4-FFF2-40B4-BE49-F238E27FC236}">
                <a16:creationId xmlns:a16="http://schemas.microsoft.com/office/drawing/2014/main" id="{C703B453-2F6A-4FBA-A540-0E94DF7ADA69}"/>
              </a:ext>
            </a:extLst>
          </p:cNvPr>
          <p:cNvSpPr>
            <a:spLocks noGrp="1" noChangeArrowheads="1"/>
          </p:cNvSpPr>
          <p:nvPr>
            <p:ph type="body" idx="1"/>
          </p:nvPr>
        </p:nvSpPr>
        <p:spPr>
          <a:xfrm>
            <a:off x="28575" y="533400"/>
            <a:ext cx="9144000" cy="6324600"/>
          </a:xfrm>
          <a:solidFill>
            <a:schemeClr val="bg1"/>
          </a:solidFill>
        </p:spPr>
        <p:txBody>
          <a:bodyPr/>
          <a:lstStyle/>
          <a:p>
            <a:pPr marL="0" indent="0">
              <a:buFontTx/>
              <a:buNone/>
              <a:defRPr/>
            </a:pPr>
            <a:r>
              <a:rPr lang="en-US" sz="2700" b="1" u="sng" dirty="0"/>
              <a:t>Looking for correlations:</a:t>
            </a:r>
            <a:endParaRPr lang="en-US" sz="2700" u="sng" dirty="0"/>
          </a:p>
          <a:p>
            <a:pPr>
              <a:buFont typeface="Wingdings" pitchFamily="2" charset="2"/>
              <a:buChar char="q"/>
              <a:defRPr/>
            </a:pPr>
            <a:r>
              <a:rPr lang="en-US" sz="2700" dirty="0"/>
              <a:t>After you have recorded your data, look to see if the traits you measured are correlated.  </a:t>
            </a:r>
          </a:p>
          <a:p>
            <a:pPr>
              <a:buFont typeface="Wingdings" pitchFamily="2" charset="2"/>
              <a:buChar char="q"/>
              <a:defRPr/>
            </a:pPr>
            <a:r>
              <a:rPr lang="en-US" sz="2700" dirty="0"/>
              <a:t>If one trait is usually large when another trait is large, then there is a positive correlation between the traits.  </a:t>
            </a:r>
          </a:p>
          <a:p>
            <a:pPr>
              <a:buFont typeface="Wingdings" pitchFamily="2" charset="2"/>
              <a:buChar char="q"/>
              <a:defRPr/>
            </a:pPr>
            <a:r>
              <a:rPr lang="en-US" sz="2700" dirty="0"/>
              <a:t>If one trait is usually small when another trait is large, then there is a negative correlation between the traits.   </a:t>
            </a:r>
          </a:p>
          <a:p>
            <a:pPr>
              <a:buFont typeface="Wingdings" pitchFamily="2" charset="2"/>
              <a:buChar char="q"/>
              <a:defRPr/>
            </a:pPr>
            <a:r>
              <a:rPr lang="en-US" sz="2700" dirty="0"/>
              <a:t>You may wish to create graphs or plots to better visualize and evaluate whether such relationships are present.</a:t>
            </a:r>
          </a:p>
          <a:p>
            <a:pPr>
              <a:buFont typeface="Wingdings" pitchFamily="2" charset="2"/>
              <a:buChar char="q"/>
              <a:defRPr/>
            </a:pPr>
            <a:r>
              <a:rPr lang="en-US" sz="2700" dirty="0"/>
              <a:t>If relationships exist between traits, are these relationships similar or consistent among different shape groups?  </a:t>
            </a:r>
          </a:p>
          <a:p>
            <a:pPr>
              <a:buFont typeface="Wingdings" pitchFamily="2" charset="2"/>
              <a:buChar char="q"/>
              <a:defRPr/>
            </a:pPr>
            <a:r>
              <a:rPr lang="en-US" sz="2700" dirty="0"/>
              <a:t>Why do you think this may or may not be the case?</a:t>
            </a:r>
          </a:p>
          <a:p>
            <a:pPr>
              <a:defRPr/>
            </a:pPr>
            <a:endParaRPr lang="en-US" sz="2300" dirty="0"/>
          </a:p>
          <a:p>
            <a:pPr>
              <a:defRPr/>
            </a:pPr>
            <a:endParaRPr lang="en-US" sz="2300" dirty="0"/>
          </a:p>
          <a:p>
            <a:pPr marL="0" indent="0" algn="ctr">
              <a:buFontTx/>
              <a:buNone/>
              <a:defRPr/>
            </a:pPr>
            <a:endParaRPr lang="en-US" sz="2300" b="1" dirty="0"/>
          </a:p>
          <a:p>
            <a:pPr marL="0" indent="0">
              <a:buFontTx/>
              <a:buNone/>
              <a:defRPr/>
            </a:pPr>
            <a:endParaRPr lang="en-US" sz="2300" dirty="0"/>
          </a:p>
          <a:p>
            <a:pPr>
              <a:defRPr/>
            </a:pPr>
            <a:endParaRPr lang="en-US" sz="2300" dirty="0"/>
          </a:p>
          <a:p>
            <a:pPr marL="0" indent="0">
              <a:buFontTx/>
              <a:buNone/>
              <a:defRPr/>
            </a:pPr>
            <a:endParaRPr lang="en-US" sz="2300" dirty="0"/>
          </a:p>
          <a:p>
            <a:pPr marL="0" indent="0">
              <a:buFontTx/>
              <a:buNone/>
              <a:defRPr/>
            </a:pPr>
            <a:endParaRPr lang="en-US" sz="2300" dirty="0"/>
          </a:p>
          <a:p>
            <a:pPr>
              <a:buFont typeface="Wingdings" pitchFamily="2" charset="2"/>
              <a:buChar char="q"/>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8423AE7-B7CF-4DA4-A4BE-B2E404E6FB6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8F9E4B0-96F0-4090-A822-06B050E82575}" type="slidenum">
              <a:rPr lang="en-US" altLang="en-US" sz="1400" b="0">
                <a:latin typeface="Arial" panose="020B0604020202020204" pitchFamily="34" charset="0"/>
              </a:rPr>
              <a:pPr eaLnBrk="1" hangingPunct="1"/>
              <a:t>208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F4F502C-0240-44FA-BAEB-8DCBC300148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844C0E0-1ED6-46C9-9E0B-E995ECC59B4E}" type="slidenum">
              <a:rPr lang="en-US" altLang="en-US" sz="1400" b="0">
                <a:latin typeface="Arial" panose="020B0604020202020204" pitchFamily="34" charset="0"/>
              </a:rPr>
              <a:pPr algn="r" eaLnBrk="1" hangingPunct="1"/>
              <a:t>208</a:t>
            </a:fld>
            <a:endParaRPr lang="en-US" altLang="en-US" sz="1400" b="0">
              <a:latin typeface="Arial" panose="020B0604020202020204" pitchFamily="34" charset="0"/>
            </a:endParaRPr>
          </a:p>
        </p:txBody>
      </p:sp>
      <p:sp>
        <p:nvSpPr>
          <p:cNvPr id="231428" name="Rectangle 2">
            <a:extLst>
              <a:ext uri="{FF2B5EF4-FFF2-40B4-BE49-F238E27FC236}">
                <a16:creationId xmlns:a16="http://schemas.microsoft.com/office/drawing/2014/main" id="{27845319-2193-45B6-A878-7AC6087BDA61}"/>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solidFill>
                  <a:schemeClr val="tx1"/>
                </a:solidFill>
              </a:rPr>
              <a:t>Exercise 8b.2: Thinking about adaptive variation</a:t>
            </a:r>
            <a:endParaRPr lang="en-US" altLang="en-US" sz="2400">
              <a:solidFill>
                <a:schemeClr val="tx1"/>
              </a:solidFill>
            </a:endParaRPr>
          </a:p>
        </p:txBody>
      </p:sp>
      <p:sp>
        <p:nvSpPr>
          <p:cNvPr id="3075" name="Rectangle 3">
            <a:extLst>
              <a:ext uri="{FF2B5EF4-FFF2-40B4-BE49-F238E27FC236}">
                <a16:creationId xmlns:a16="http://schemas.microsoft.com/office/drawing/2014/main" id="{A23FD06B-58BA-4605-BC0F-4EC48395869C}"/>
              </a:ext>
            </a:extLst>
          </p:cNvPr>
          <p:cNvSpPr>
            <a:spLocks noGrp="1" noChangeArrowheads="1"/>
          </p:cNvSpPr>
          <p:nvPr>
            <p:ph type="body" idx="1"/>
          </p:nvPr>
        </p:nvSpPr>
        <p:spPr>
          <a:xfrm>
            <a:off x="28575" y="533400"/>
            <a:ext cx="9144000" cy="6324600"/>
          </a:xfrm>
          <a:solidFill>
            <a:schemeClr val="bg1"/>
          </a:solidFill>
        </p:spPr>
        <p:txBody>
          <a:bodyPr/>
          <a:lstStyle/>
          <a:p>
            <a:pPr marL="0" indent="0">
              <a:buFontTx/>
              <a:buNone/>
              <a:defRPr/>
            </a:pPr>
            <a:r>
              <a:rPr lang="en-US" sz="2300" b="1" u="sng" dirty="0"/>
              <a:t>Further open-ended exploration:</a:t>
            </a:r>
            <a:r>
              <a:rPr lang="en-US" sz="2300" u="sng" dirty="0"/>
              <a:t> </a:t>
            </a:r>
          </a:p>
          <a:p>
            <a:pPr>
              <a:buFont typeface="Wingdings" pitchFamily="2" charset="2"/>
              <a:buChar char="q"/>
              <a:defRPr/>
            </a:pPr>
            <a:r>
              <a:rPr lang="en-US" sz="2300" dirty="0"/>
              <a:t>Using the shell identification guide on the next slides, find the species of snail that made each shell in your collection, and add this information in a new column in your tables.  </a:t>
            </a:r>
          </a:p>
          <a:p>
            <a:pPr>
              <a:buFont typeface="Wingdings" pitchFamily="2" charset="2"/>
              <a:buChar char="q"/>
              <a:defRPr/>
            </a:pPr>
            <a:r>
              <a:rPr lang="en-US" sz="2300" dirty="0"/>
              <a:t>Use the library or the internet to research these snail species.  As you research each snail species, try to answer the following questions:  </a:t>
            </a:r>
          </a:p>
          <a:p>
            <a:pPr>
              <a:buFont typeface="Wingdings" pitchFamily="2" charset="2"/>
              <a:buChar char="q"/>
              <a:defRPr/>
            </a:pPr>
            <a:r>
              <a:rPr lang="en-US" sz="2300" dirty="0"/>
              <a:t>Are the shell traits that you measured related to the lifestyle aspect that you chose to study?  </a:t>
            </a:r>
          </a:p>
          <a:p>
            <a:pPr>
              <a:buFont typeface="Wingdings" pitchFamily="2" charset="2"/>
              <a:buChar char="q"/>
              <a:defRPr/>
            </a:pPr>
            <a:r>
              <a:rPr lang="en-US" sz="2300" dirty="0"/>
              <a:t>If so, why might these traits be important?  </a:t>
            </a:r>
          </a:p>
          <a:p>
            <a:pPr>
              <a:buFont typeface="Wingdings" pitchFamily="2" charset="2"/>
              <a:buChar char="q"/>
              <a:defRPr/>
            </a:pPr>
            <a:r>
              <a:rPr lang="en-US" sz="2300" dirty="0"/>
              <a:t>How do they relate to your chosen aspect of snail lifestyle?  </a:t>
            </a:r>
          </a:p>
          <a:p>
            <a:pPr>
              <a:buFont typeface="Wingdings" pitchFamily="2" charset="2"/>
              <a:buChar char="q"/>
              <a:defRPr/>
            </a:pPr>
            <a:r>
              <a:rPr lang="en-US" sz="2300" dirty="0"/>
              <a:t>If not, can you find other aspects of the snails’ lifestyles that appear to be related to the traits you chose to measure?  </a:t>
            </a:r>
          </a:p>
          <a:p>
            <a:pPr>
              <a:buFont typeface="Wingdings" pitchFamily="2" charset="2"/>
              <a:buChar char="q"/>
              <a:defRPr/>
            </a:pPr>
            <a:r>
              <a:rPr lang="en-US" sz="2300" dirty="0"/>
              <a:t>Prepare a brief report of your findings to present to the rest of your class.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F9C5405-FD73-4926-9814-8A493213871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CA0C045-7FE3-417C-B022-0BA57974A3DF}" type="slidenum">
              <a:rPr lang="en-US" altLang="en-US" sz="1400" b="0">
                <a:latin typeface="Arial" panose="020B0604020202020204" pitchFamily="34" charset="0"/>
              </a:rPr>
              <a:pPr eaLnBrk="1" hangingPunct="1"/>
              <a:t>209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7639CC5-59AD-4181-8492-CDB47DBFEAB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7AC707E-DDA5-4F66-A677-97F39F44E948}" type="slidenum">
              <a:rPr lang="en-US" altLang="en-US" sz="1400" b="0">
                <a:latin typeface="Arial" panose="020B0604020202020204" pitchFamily="34" charset="0"/>
              </a:rPr>
              <a:pPr algn="r" eaLnBrk="1" hangingPunct="1"/>
              <a:t>209</a:t>
            </a:fld>
            <a:endParaRPr lang="en-US" altLang="en-US" sz="1400" b="0">
              <a:latin typeface="Arial" panose="020B0604020202020204" pitchFamily="34" charset="0"/>
            </a:endParaRPr>
          </a:p>
        </p:txBody>
      </p:sp>
      <p:sp>
        <p:nvSpPr>
          <p:cNvPr id="232452" name="Rectangle 2">
            <a:extLst>
              <a:ext uri="{FF2B5EF4-FFF2-40B4-BE49-F238E27FC236}">
                <a16:creationId xmlns:a16="http://schemas.microsoft.com/office/drawing/2014/main" id="{067B2CF0-5374-4501-87C3-F916185AB363}"/>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t>Guide to Snail Shells from Exercise 8</a:t>
            </a:r>
            <a:endParaRPr lang="en-US" altLang="en-US" sz="2400"/>
          </a:p>
        </p:txBody>
      </p:sp>
      <p:sp>
        <p:nvSpPr>
          <p:cNvPr id="232453" name="Rectangle 3">
            <a:extLst>
              <a:ext uri="{FF2B5EF4-FFF2-40B4-BE49-F238E27FC236}">
                <a16:creationId xmlns:a16="http://schemas.microsoft.com/office/drawing/2014/main" id="{8E22AB9B-609B-47DB-8724-2D79A99B5BAE}"/>
              </a:ext>
            </a:extLst>
          </p:cNvPr>
          <p:cNvSpPr>
            <a:spLocks noGrp="1" noChangeArrowheads="1"/>
          </p:cNvSpPr>
          <p:nvPr>
            <p:ph type="body" idx="1"/>
          </p:nvPr>
        </p:nvSpPr>
        <p:spPr>
          <a:xfrm>
            <a:off x="28575" y="533400"/>
            <a:ext cx="9144000" cy="6324600"/>
          </a:xfrm>
          <a:solidFill>
            <a:schemeClr val="bg1"/>
          </a:solidFill>
        </p:spPr>
        <p:txBody>
          <a:bodyPr/>
          <a:lstStyle/>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r>
              <a:rPr lang="en-US" altLang="en-US" sz="2400"/>
              <a:t>Snails in the genus </a:t>
            </a:r>
            <a:r>
              <a:rPr lang="en-US" altLang="en-US" sz="2400" i="1"/>
              <a:t>Nassarius</a:t>
            </a:r>
            <a:r>
              <a:rPr lang="en-US" altLang="en-US" sz="2400"/>
              <a:t> are saltwater snails that typically live in shallow waters.  They are scavengers that feed on films of algae and detritus (decaying organic material).  They are often seen in marine aquariums, where they help keep the glass clean.</a:t>
            </a:r>
          </a:p>
          <a:p>
            <a:pPr marL="0" indent="0">
              <a:buFontTx/>
              <a:buNone/>
            </a:pPr>
            <a:endParaRPr lang="en-US" altLang="en-US" sz="2300"/>
          </a:p>
          <a:p>
            <a:pPr marL="0" indent="0">
              <a:buFontTx/>
              <a:buNone/>
            </a:pPr>
            <a:endParaRPr lang="en-US" altLang="en-US" sz="2400"/>
          </a:p>
          <a:p>
            <a:pPr marL="0" indent="0">
              <a:buFontTx/>
              <a:buNone/>
            </a:pPr>
            <a:r>
              <a:rPr lang="en-US" altLang="en-US" sz="2400"/>
              <a:t>Striped nerite snails are in the family Neritidae.  These snails are found all over the world, but are most common in tropical areas.  They can live in marine and freshwater habitats, and are most often found in intertidal areas, where they are often exposed to the sun.  The majority of species in this family are herbivores that graze on algae, but some also have carnivorous diets, and eat larvae of flies on the roots of mangrove trees.</a:t>
            </a:r>
          </a:p>
          <a:p>
            <a:pPr marL="0" indent="0">
              <a:buFontTx/>
              <a:buNone/>
            </a:pPr>
            <a:endParaRPr lang="en-US" altLang="en-US" sz="2300"/>
          </a:p>
        </p:txBody>
      </p:sp>
      <p:pic>
        <p:nvPicPr>
          <p:cNvPr id="232454" name="Picture 6">
            <a:extLst>
              <a:ext uri="{FF2B5EF4-FFF2-40B4-BE49-F238E27FC236}">
                <a16:creationId xmlns:a16="http://schemas.microsoft.com/office/drawing/2014/main" id="{53E46016-FD43-430A-8DB3-315BFFA940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85800"/>
            <a:ext cx="127952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5" name="Picture 7">
            <a:extLst>
              <a:ext uri="{FF2B5EF4-FFF2-40B4-BE49-F238E27FC236}">
                <a16:creationId xmlns:a16="http://schemas.microsoft.com/office/drawing/2014/main" id="{A1D0B88F-7385-406E-8D91-9763D2A299E7}"/>
              </a:ext>
            </a:extLst>
          </p:cNvPr>
          <p:cNvPicPr>
            <a:picLocks noChangeAspect="1"/>
          </p:cNvPicPr>
          <p:nvPr/>
        </p:nvPicPr>
        <p:blipFill>
          <a:blip r:embed="rId3">
            <a:extLst>
              <a:ext uri="{28A0092B-C50C-407E-A947-70E740481C1C}">
                <a14:useLocalDpi xmlns:a14="http://schemas.microsoft.com/office/drawing/2010/main" val="0"/>
              </a:ext>
            </a:extLst>
          </a:blip>
          <a:srcRect t="16843" b="22807"/>
          <a:stretch>
            <a:fillRect/>
          </a:stretch>
        </p:blipFill>
        <p:spPr bwMode="auto">
          <a:xfrm>
            <a:off x="3573463" y="3429000"/>
            <a:ext cx="1289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6" name="Action Button: Forward or Next 1">
            <a:hlinkClick r:id="" action="ppaction://hlinkshowjump?jump=nextslide" highlightClick="1"/>
            <a:extLst>
              <a:ext uri="{FF2B5EF4-FFF2-40B4-BE49-F238E27FC236}">
                <a16:creationId xmlns:a16="http://schemas.microsoft.com/office/drawing/2014/main" id="{F62F125A-3429-40B4-B074-DB64E78DBFFD}"/>
              </a:ext>
            </a:extLst>
          </p:cNvPr>
          <p:cNvSpPr>
            <a:spLocks noChangeArrowheads="1"/>
          </p:cNvSpPr>
          <p:nvPr/>
        </p:nvSpPr>
        <p:spPr bwMode="auto">
          <a:xfrm>
            <a:off x="8686800" y="746125"/>
            <a:ext cx="457200" cy="457200"/>
          </a:xfrm>
          <a:prstGeom prst="actionButtonForwardNext">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350976C-9B23-46E1-8B15-0DB178991D2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826D3ED-F994-499F-8507-49D3EE1903BB}" type="slidenum">
              <a:rPr lang="en-US" altLang="en-US" sz="1400" b="0">
                <a:latin typeface="Arial" panose="020B0604020202020204" pitchFamily="34" charset="0"/>
              </a:rPr>
              <a:pPr eaLnBrk="1" hangingPunct="1"/>
              <a:t>21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619FAE7-8145-4F98-835F-FB26FB99684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F3E1779-2F33-4C34-BCC5-444F2D06DA99}" type="slidenum">
              <a:rPr lang="en-US" altLang="en-US" sz="1400" b="0">
                <a:latin typeface="Arial" panose="020B0604020202020204" pitchFamily="34" charset="0"/>
              </a:rPr>
              <a:pPr algn="r" eaLnBrk="1" hangingPunct="1"/>
              <a:t>21</a:t>
            </a:fld>
            <a:endParaRPr lang="en-US" altLang="en-US" sz="1400" b="0">
              <a:latin typeface="Arial" panose="020B0604020202020204" pitchFamily="34" charset="0"/>
            </a:endParaRPr>
          </a:p>
        </p:txBody>
      </p:sp>
      <p:sp>
        <p:nvSpPr>
          <p:cNvPr id="39940" name="Rectangle 2">
            <a:extLst>
              <a:ext uri="{FF2B5EF4-FFF2-40B4-BE49-F238E27FC236}">
                <a16:creationId xmlns:a16="http://schemas.microsoft.com/office/drawing/2014/main" id="{1A16C86A-189D-49ED-881A-F23F3A70CBD5}"/>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8223CC6F-9315-4DD2-9EBC-3DDD30659188}"/>
              </a:ext>
            </a:extLst>
          </p:cNvPr>
          <p:cNvSpPr>
            <a:spLocks noGrp="1" noChangeArrowheads="1"/>
          </p:cNvSpPr>
          <p:nvPr>
            <p:ph type="body" idx="1"/>
          </p:nvPr>
        </p:nvSpPr>
        <p:spPr>
          <a:xfrm>
            <a:off x="152400" y="533400"/>
            <a:ext cx="8839200" cy="6188075"/>
          </a:xfrm>
          <a:solidFill>
            <a:schemeClr val="bg1"/>
          </a:solidFill>
        </p:spPr>
        <p:txBody>
          <a:bodyPr/>
          <a:lstStyle/>
          <a:p>
            <a:pPr>
              <a:buFont typeface="Wingdings" panose="05000000000000000000" pitchFamily="2" charset="2"/>
              <a:buChar char="q"/>
            </a:pPr>
            <a:r>
              <a:rPr lang="en-US" altLang="en-US" sz="2300"/>
              <a:t>You will also make a second graph using the same data set, but this time comparing relative frequencies of students using certain characteristics rather than the numbers of students. </a:t>
            </a:r>
          </a:p>
          <a:p>
            <a:pPr>
              <a:buFont typeface="Wingdings" panose="05000000000000000000" pitchFamily="2" charset="2"/>
              <a:buChar char="q"/>
            </a:pPr>
            <a:r>
              <a:rPr lang="en-US" altLang="en-US" sz="2300"/>
              <a:t>Using the relative frequency data you have just found, construct a bar graph. The primary difference from your first graph will be your vertical scale, which will indicate relative frequencies rather than numbers of students as in your first graph. </a:t>
            </a:r>
          </a:p>
          <a:p>
            <a:pPr>
              <a:buFont typeface="Wingdings" panose="05000000000000000000" pitchFamily="2" charset="2"/>
              <a:buChar char="q"/>
            </a:pPr>
            <a:r>
              <a:rPr lang="en-US" altLang="en-US" sz="2300"/>
              <a:t>What was the largest relative frequency of any one characteristic? That largest relative frequency tells you how far up your vertical scale should go. For example, if your largest percentage is 0.393, you will not need to go any higher (or much higher) than that number on your vertical scale (Example: if your interval is 0.10, then you might stop at 0.40 if the largest relative frequency is 0.393). </a:t>
            </a:r>
          </a:p>
          <a:p>
            <a:pPr>
              <a:buFont typeface="Wingdings" panose="05000000000000000000" pitchFamily="2" charset="2"/>
              <a:buChar char="q"/>
            </a:pPr>
            <a:r>
              <a:rPr lang="en-US" altLang="en-US" sz="2300"/>
              <a:t>Determine your intervals for your vertical scale so that your graph is large enough to clearly indicate comparisons of your data, but also fit on your paper.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4AD6306-536E-45B7-94FD-7932E01A70B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6BF5C80-EB2C-4EE4-9F36-49143B2695BC}" type="slidenum">
              <a:rPr lang="en-US" altLang="en-US" sz="1400" b="0">
                <a:latin typeface="Arial" panose="020B0604020202020204" pitchFamily="34" charset="0"/>
              </a:rPr>
              <a:pPr eaLnBrk="1" hangingPunct="1"/>
              <a:t>210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364A3D6-2A6D-4B16-8B52-EC668BC8550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6F6FC72-D6F5-40FF-A99F-D3B94AF9A403}" type="slidenum">
              <a:rPr lang="en-US" altLang="en-US" sz="1400" b="0">
                <a:latin typeface="Arial" panose="020B0604020202020204" pitchFamily="34" charset="0"/>
              </a:rPr>
              <a:pPr algn="r" eaLnBrk="1" hangingPunct="1"/>
              <a:t>210</a:t>
            </a:fld>
            <a:endParaRPr lang="en-US" altLang="en-US" sz="1400" b="0">
              <a:latin typeface="Arial" panose="020B0604020202020204" pitchFamily="34" charset="0"/>
            </a:endParaRPr>
          </a:p>
        </p:txBody>
      </p:sp>
      <p:sp>
        <p:nvSpPr>
          <p:cNvPr id="233476" name="Rectangle 2">
            <a:extLst>
              <a:ext uri="{FF2B5EF4-FFF2-40B4-BE49-F238E27FC236}">
                <a16:creationId xmlns:a16="http://schemas.microsoft.com/office/drawing/2014/main" id="{F4AD68FA-6452-4C20-BFC4-8A1211020224}"/>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t>Guide to Snail Shells from Exercise 8</a:t>
            </a:r>
            <a:endParaRPr lang="en-US" altLang="en-US" sz="2400"/>
          </a:p>
        </p:txBody>
      </p:sp>
      <p:sp>
        <p:nvSpPr>
          <p:cNvPr id="233477" name="Rectangle 3">
            <a:extLst>
              <a:ext uri="{FF2B5EF4-FFF2-40B4-BE49-F238E27FC236}">
                <a16:creationId xmlns:a16="http://schemas.microsoft.com/office/drawing/2014/main" id="{0FD17A06-4985-4C53-9486-532E6789255F}"/>
              </a:ext>
            </a:extLst>
          </p:cNvPr>
          <p:cNvSpPr>
            <a:spLocks noGrp="1" noChangeArrowheads="1"/>
          </p:cNvSpPr>
          <p:nvPr>
            <p:ph type="body" idx="1"/>
          </p:nvPr>
        </p:nvSpPr>
        <p:spPr>
          <a:xfrm>
            <a:off x="28575" y="533400"/>
            <a:ext cx="9144000" cy="6324600"/>
          </a:xfrm>
          <a:solidFill>
            <a:schemeClr val="bg1"/>
          </a:solidFill>
        </p:spPr>
        <p:txBody>
          <a:bodyPr/>
          <a:lstStyle/>
          <a:p>
            <a:pPr marL="0" indent="0">
              <a:buFontTx/>
              <a:buNone/>
            </a:pPr>
            <a:endParaRPr lang="en-US" altLang="en-US" sz="2400"/>
          </a:p>
          <a:p>
            <a:pPr marL="0" indent="0">
              <a:buFontTx/>
              <a:buNone/>
            </a:pPr>
            <a:endParaRPr lang="en-US" altLang="en-US" sz="2400"/>
          </a:p>
          <a:p>
            <a:pPr marL="0" indent="0">
              <a:buFontTx/>
              <a:buNone/>
            </a:pPr>
            <a:endParaRPr lang="en-US" altLang="en-US" sz="2400"/>
          </a:p>
          <a:p>
            <a:pPr marL="0" indent="0">
              <a:buFontTx/>
              <a:buNone/>
            </a:pPr>
            <a:r>
              <a:rPr lang="en-US" altLang="en-US" sz="2400"/>
              <a:t>Species in the genus </a:t>
            </a:r>
            <a:r>
              <a:rPr lang="en-US" altLang="en-US" sz="2400" i="1"/>
              <a:t>Strombus</a:t>
            </a:r>
            <a:r>
              <a:rPr lang="en-US" altLang="en-US" sz="2400"/>
              <a:t> (the true conchs) live on muddy and sandy bottoms in marine habitats, and range from shallow waters to depths of over 160 feet.  They are mostly herbivores, feeding on algae and marine plants.  An unusual "leaping" motion is common in this genus, in which the conch digs the pointed end of their operculum (shell door) into the sand or mud, then thrusts its body forward with its muscular foot.</a:t>
            </a:r>
          </a:p>
          <a:p>
            <a:pPr marL="0" indent="0">
              <a:buFontTx/>
              <a:buNone/>
            </a:pPr>
            <a:endParaRPr lang="en-US" altLang="en-US" sz="2300"/>
          </a:p>
          <a:p>
            <a:pPr marL="0" indent="0">
              <a:buFontTx/>
              <a:buNone/>
            </a:pPr>
            <a:endParaRPr lang="en-US" altLang="en-US" sz="2400"/>
          </a:p>
          <a:p>
            <a:pPr marL="0" indent="0">
              <a:buFontTx/>
              <a:buNone/>
            </a:pPr>
            <a:r>
              <a:rPr lang="en-US" altLang="en-US" sz="2400"/>
              <a:t>The lettered olive (</a:t>
            </a:r>
            <a:r>
              <a:rPr lang="en-US" altLang="en-US" sz="2400" i="1"/>
              <a:t>Oliva sayana</a:t>
            </a:r>
            <a:r>
              <a:rPr lang="en-US" altLang="en-US" sz="2400"/>
              <a:t>) is a species native to North America.  This species typically lives near shore, on flat sandy areas, where they capture bivalves and small crustaceans for their carnivorous diet.  This species is the state shell of South Carolina.</a:t>
            </a:r>
          </a:p>
        </p:txBody>
      </p:sp>
      <p:sp>
        <p:nvSpPr>
          <p:cNvPr id="233478" name="Action Button: Forward or Next 1">
            <a:hlinkClick r:id="" action="ppaction://hlinkshowjump?jump=nextslide" highlightClick="1"/>
            <a:extLst>
              <a:ext uri="{FF2B5EF4-FFF2-40B4-BE49-F238E27FC236}">
                <a16:creationId xmlns:a16="http://schemas.microsoft.com/office/drawing/2014/main" id="{2ACCD22B-5CDE-41A2-9D5A-E5A3AF1D5126}"/>
              </a:ext>
            </a:extLst>
          </p:cNvPr>
          <p:cNvSpPr>
            <a:spLocks noChangeArrowheads="1"/>
          </p:cNvSpPr>
          <p:nvPr/>
        </p:nvSpPr>
        <p:spPr bwMode="auto">
          <a:xfrm>
            <a:off x="8686800" y="746125"/>
            <a:ext cx="457200" cy="457200"/>
          </a:xfrm>
          <a:prstGeom prst="actionButtonForwardNext">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pic>
        <p:nvPicPr>
          <p:cNvPr id="233479" name="Picture 8">
            <a:extLst>
              <a:ext uri="{FF2B5EF4-FFF2-40B4-BE49-F238E27FC236}">
                <a16:creationId xmlns:a16="http://schemas.microsoft.com/office/drawing/2014/main" id="{D03A1C23-F155-4103-9C2E-CCC629CCA14C}"/>
              </a:ext>
            </a:extLst>
          </p:cNvPr>
          <p:cNvPicPr>
            <a:picLocks noChangeAspect="1"/>
          </p:cNvPicPr>
          <p:nvPr/>
        </p:nvPicPr>
        <p:blipFill>
          <a:blip r:embed="rId2">
            <a:extLst>
              <a:ext uri="{28A0092B-C50C-407E-A947-70E740481C1C}">
                <a14:useLocalDpi xmlns:a14="http://schemas.microsoft.com/office/drawing/2010/main" val="0"/>
              </a:ext>
            </a:extLst>
          </a:blip>
          <a:srcRect t="10435"/>
          <a:stretch>
            <a:fillRect/>
          </a:stretch>
        </p:blipFill>
        <p:spPr bwMode="auto">
          <a:xfrm>
            <a:off x="3200400" y="623888"/>
            <a:ext cx="24685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80" name="Picture 10">
            <a:extLst>
              <a:ext uri="{FF2B5EF4-FFF2-40B4-BE49-F238E27FC236}">
                <a16:creationId xmlns:a16="http://schemas.microsoft.com/office/drawing/2014/main" id="{60A3ECA9-D962-4ED6-B7BA-015E8DD589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700" y="4114800"/>
            <a:ext cx="17018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1" name="Action Button: Back or Previous 2">
            <a:hlinkClick r:id="" action="ppaction://hlinkshowjump?jump=previousslide" highlightClick="1"/>
            <a:extLst>
              <a:ext uri="{FF2B5EF4-FFF2-40B4-BE49-F238E27FC236}">
                <a16:creationId xmlns:a16="http://schemas.microsoft.com/office/drawing/2014/main" id="{14E98B5D-5E11-4A28-A421-EDBE10A2923C}"/>
              </a:ext>
            </a:extLst>
          </p:cNvPr>
          <p:cNvSpPr>
            <a:spLocks noChangeArrowheads="1"/>
          </p:cNvSpPr>
          <p:nvPr/>
        </p:nvSpPr>
        <p:spPr bwMode="auto">
          <a:xfrm>
            <a:off x="8077200" y="746125"/>
            <a:ext cx="457200" cy="457200"/>
          </a:xfrm>
          <a:prstGeom prst="actionButtonBackPrevious">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95020E9-B2FC-4133-A330-A23930715FB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2AFE24E-14E6-44EA-BC6E-1E8C20002CB6}" type="slidenum">
              <a:rPr lang="en-US" altLang="en-US" sz="1400" b="0">
                <a:latin typeface="Arial" panose="020B0604020202020204" pitchFamily="34" charset="0"/>
              </a:rPr>
              <a:pPr eaLnBrk="1" hangingPunct="1"/>
              <a:t>211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AAFD527-28DE-4BC6-BE4A-6CD3ED4F75F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693E8F5-FD0C-4D28-89BE-A2DFAD671DE4}" type="slidenum">
              <a:rPr lang="en-US" altLang="en-US" sz="1400" b="0">
                <a:latin typeface="Arial" panose="020B0604020202020204" pitchFamily="34" charset="0"/>
              </a:rPr>
              <a:pPr algn="r" eaLnBrk="1" hangingPunct="1"/>
              <a:t>211</a:t>
            </a:fld>
            <a:endParaRPr lang="en-US" altLang="en-US" sz="1400" b="0">
              <a:latin typeface="Arial" panose="020B0604020202020204" pitchFamily="34" charset="0"/>
            </a:endParaRPr>
          </a:p>
        </p:txBody>
      </p:sp>
      <p:sp>
        <p:nvSpPr>
          <p:cNvPr id="234500" name="Rectangle 2">
            <a:extLst>
              <a:ext uri="{FF2B5EF4-FFF2-40B4-BE49-F238E27FC236}">
                <a16:creationId xmlns:a16="http://schemas.microsoft.com/office/drawing/2014/main" id="{D9F2D5BF-A20F-499C-B815-912AD850D8D2}"/>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t>Guide to Snail Shells from Exercise 8</a:t>
            </a:r>
            <a:endParaRPr lang="en-US" altLang="en-US" sz="2400"/>
          </a:p>
        </p:txBody>
      </p:sp>
      <p:sp>
        <p:nvSpPr>
          <p:cNvPr id="234501" name="Rectangle 3">
            <a:extLst>
              <a:ext uri="{FF2B5EF4-FFF2-40B4-BE49-F238E27FC236}">
                <a16:creationId xmlns:a16="http://schemas.microsoft.com/office/drawing/2014/main" id="{E762F510-BDBD-4B71-B6EE-682C2847E9FE}"/>
              </a:ext>
            </a:extLst>
          </p:cNvPr>
          <p:cNvSpPr>
            <a:spLocks noGrp="1" noChangeArrowheads="1"/>
          </p:cNvSpPr>
          <p:nvPr>
            <p:ph type="body" idx="1"/>
          </p:nvPr>
        </p:nvSpPr>
        <p:spPr>
          <a:xfrm>
            <a:off x="0" y="762000"/>
            <a:ext cx="9144000" cy="6096000"/>
          </a:xfrm>
          <a:solidFill>
            <a:schemeClr val="bg1"/>
          </a:solidFill>
        </p:spPr>
        <p:txBody>
          <a:bodyPr/>
          <a:lstStyle/>
          <a:p>
            <a:pPr marL="0" indent="0">
              <a:buFontTx/>
              <a:buNone/>
            </a:pPr>
            <a:endParaRPr lang="en-US" altLang="en-US" sz="2300"/>
          </a:p>
          <a:p>
            <a:pPr marL="0" indent="0">
              <a:buFontTx/>
              <a:buNone/>
            </a:pPr>
            <a:endParaRPr lang="en-US" altLang="en-US" sz="2300"/>
          </a:p>
          <a:p>
            <a:pPr marL="0" indent="0">
              <a:buFontTx/>
              <a:buNone/>
            </a:pPr>
            <a:r>
              <a:rPr lang="en-US" altLang="en-US" sz="2300"/>
              <a:t>Haitian Tree Snails (</a:t>
            </a:r>
            <a:r>
              <a:rPr lang="en-US" altLang="en-US" sz="2300" i="1"/>
              <a:t>Liguus virgineus</a:t>
            </a:r>
            <a:r>
              <a:rPr lang="en-US" altLang="en-US" sz="2300"/>
              <a:t>, sometimes also called candy cane snails) live in trees, where they feed on fungi, algae, and lichens.  During dry seasons, they glue themselves to the bark of a tree and seal their shells with the slimy mucus produced by their bodies, and aestivate, which is a term used to describe a period of summer dormancy (similar to hibernation in winter).  When the rainy season returns, the snails again become active.</a:t>
            </a:r>
          </a:p>
          <a:p>
            <a:pPr marL="0" indent="0">
              <a:buFontTx/>
              <a:buNone/>
            </a:pPr>
            <a:endParaRPr lang="en-US" altLang="en-US" sz="2300"/>
          </a:p>
          <a:p>
            <a:pPr marL="0" indent="0">
              <a:buFontTx/>
              <a:buNone/>
            </a:pPr>
            <a:endParaRPr lang="en-US" altLang="en-US" sz="2300"/>
          </a:p>
          <a:p>
            <a:pPr marL="0" indent="0">
              <a:buFontTx/>
              <a:buNone/>
            </a:pPr>
            <a:r>
              <a:rPr lang="en-US" altLang="en-US" sz="2300"/>
              <a:t>Sundial snails (in the family Architectonicidae) typically live in warm, shallow marine waters, on sandy bottoms.  They are found along the coasts of N. &amp; S. America, as well as in the Pacific.  Cnidarians such as sea anemones &amp; corals are the preferred food of these snails, which can be pests in marine aquaria.</a:t>
            </a:r>
          </a:p>
        </p:txBody>
      </p:sp>
      <p:sp>
        <p:nvSpPr>
          <p:cNvPr id="234502" name="Action Button: Forward or Next 1">
            <a:hlinkClick r:id="" action="ppaction://hlinkshowjump?jump=nextslide" highlightClick="1"/>
            <a:extLst>
              <a:ext uri="{FF2B5EF4-FFF2-40B4-BE49-F238E27FC236}">
                <a16:creationId xmlns:a16="http://schemas.microsoft.com/office/drawing/2014/main" id="{31291DF4-12E9-417E-B8D4-C032FFF87F87}"/>
              </a:ext>
            </a:extLst>
          </p:cNvPr>
          <p:cNvSpPr>
            <a:spLocks noChangeArrowheads="1"/>
          </p:cNvSpPr>
          <p:nvPr/>
        </p:nvSpPr>
        <p:spPr bwMode="auto">
          <a:xfrm>
            <a:off x="8686800" y="746125"/>
            <a:ext cx="457200" cy="457200"/>
          </a:xfrm>
          <a:prstGeom prst="actionButtonForwardNext">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234503" name="Action Button: Back or Previous 2">
            <a:hlinkClick r:id="" action="ppaction://hlinkshowjump?jump=previousslide" highlightClick="1"/>
            <a:extLst>
              <a:ext uri="{FF2B5EF4-FFF2-40B4-BE49-F238E27FC236}">
                <a16:creationId xmlns:a16="http://schemas.microsoft.com/office/drawing/2014/main" id="{2D24A4C7-1CDA-4564-910C-26D9B2A5FD49}"/>
              </a:ext>
            </a:extLst>
          </p:cNvPr>
          <p:cNvSpPr>
            <a:spLocks noChangeArrowheads="1"/>
          </p:cNvSpPr>
          <p:nvPr/>
        </p:nvSpPr>
        <p:spPr bwMode="auto">
          <a:xfrm>
            <a:off x="8077200" y="746125"/>
            <a:ext cx="457200" cy="457200"/>
          </a:xfrm>
          <a:prstGeom prst="actionButtonBackPrevious">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pic>
        <p:nvPicPr>
          <p:cNvPr id="234504" name="Picture 9">
            <a:extLst>
              <a:ext uri="{FF2B5EF4-FFF2-40B4-BE49-F238E27FC236}">
                <a16:creationId xmlns:a16="http://schemas.microsoft.com/office/drawing/2014/main" id="{C32EE4DD-E540-4530-B600-26CDCDFAF95D}"/>
              </a:ext>
            </a:extLst>
          </p:cNvPr>
          <p:cNvPicPr>
            <a:picLocks noChangeAspect="1"/>
          </p:cNvPicPr>
          <p:nvPr/>
        </p:nvPicPr>
        <p:blipFill>
          <a:blip r:embed="rId2">
            <a:extLst>
              <a:ext uri="{28A0092B-C50C-407E-A947-70E740481C1C}">
                <a14:useLocalDpi xmlns:a14="http://schemas.microsoft.com/office/drawing/2010/main" val="0"/>
              </a:ext>
            </a:extLst>
          </a:blip>
          <a:srcRect b="14954"/>
          <a:stretch>
            <a:fillRect/>
          </a:stretch>
        </p:blipFill>
        <p:spPr bwMode="auto">
          <a:xfrm>
            <a:off x="3276600" y="609600"/>
            <a:ext cx="192087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5" name="Picture 11">
            <a:extLst>
              <a:ext uri="{FF2B5EF4-FFF2-40B4-BE49-F238E27FC236}">
                <a16:creationId xmlns:a16="http://schemas.microsoft.com/office/drawing/2014/main" id="{E08B55BF-945D-4BB7-A6B6-73AF51F246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733800"/>
            <a:ext cx="11938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CE88533-9E73-405A-97CF-143754E6907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CB28344-8CE0-4EB6-8A2F-F2307BAA060D}" type="slidenum">
              <a:rPr lang="en-US" altLang="en-US" sz="1400" b="0">
                <a:latin typeface="Arial" panose="020B0604020202020204" pitchFamily="34" charset="0"/>
              </a:rPr>
              <a:pPr eaLnBrk="1" hangingPunct="1"/>
              <a:t>212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F8F9F80-645A-4E8D-8C75-BF37FA9E624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9DE958F-9ED3-4586-ABBF-C66E9868229E}" type="slidenum">
              <a:rPr lang="en-US" altLang="en-US" sz="1400" b="0">
                <a:latin typeface="Arial" panose="020B0604020202020204" pitchFamily="34" charset="0"/>
              </a:rPr>
              <a:pPr algn="r" eaLnBrk="1" hangingPunct="1"/>
              <a:t>212</a:t>
            </a:fld>
            <a:endParaRPr lang="en-US" altLang="en-US" sz="1400" b="0">
              <a:latin typeface="Arial" panose="020B0604020202020204" pitchFamily="34" charset="0"/>
            </a:endParaRPr>
          </a:p>
        </p:txBody>
      </p:sp>
      <p:sp>
        <p:nvSpPr>
          <p:cNvPr id="235524" name="Rectangle 2">
            <a:extLst>
              <a:ext uri="{FF2B5EF4-FFF2-40B4-BE49-F238E27FC236}">
                <a16:creationId xmlns:a16="http://schemas.microsoft.com/office/drawing/2014/main" id="{34C8BC69-8B3E-4B3C-9D31-3794D1986087}"/>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t>Guide to Snail Shells from Exercise 8</a:t>
            </a:r>
            <a:endParaRPr lang="en-US" altLang="en-US" sz="2400"/>
          </a:p>
        </p:txBody>
      </p:sp>
      <p:sp>
        <p:nvSpPr>
          <p:cNvPr id="235525" name="Rectangle 3">
            <a:extLst>
              <a:ext uri="{FF2B5EF4-FFF2-40B4-BE49-F238E27FC236}">
                <a16:creationId xmlns:a16="http://schemas.microsoft.com/office/drawing/2014/main" id="{D47931BA-6971-4122-A6E7-98BB0644243F}"/>
              </a:ext>
            </a:extLst>
          </p:cNvPr>
          <p:cNvSpPr>
            <a:spLocks noGrp="1" noChangeArrowheads="1"/>
          </p:cNvSpPr>
          <p:nvPr>
            <p:ph type="body" idx="1"/>
          </p:nvPr>
        </p:nvSpPr>
        <p:spPr>
          <a:xfrm>
            <a:off x="0" y="762000"/>
            <a:ext cx="9144000" cy="6096000"/>
          </a:xfrm>
          <a:solidFill>
            <a:schemeClr val="bg1"/>
          </a:solidFill>
        </p:spPr>
        <p:txBody>
          <a:bodyPr/>
          <a:lstStyle/>
          <a:p>
            <a:pPr marL="0" indent="0">
              <a:buFontTx/>
              <a:buNone/>
            </a:pPr>
            <a:endParaRPr lang="en-US" altLang="en-US" sz="2200"/>
          </a:p>
          <a:p>
            <a:pPr marL="0" indent="0">
              <a:buFontTx/>
              <a:buNone/>
            </a:pPr>
            <a:endParaRPr lang="en-US" altLang="en-US" sz="2200"/>
          </a:p>
          <a:p>
            <a:pPr marL="0" indent="0">
              <a:buFontTx/>
              <a:buNone/>
            </a:pPr>
            <a:r>
              <a:rPr lang="en-US" altLang="en-US" sz="2200"/>
              <a:t>Moon snails (family Naticidae) are a diverse group of ~ 300 species, which can be found in marine waters worldwide, even in the Arctic!  They are highly predatory, &amp; actively pursue bivalves, as well as other snails, including their own kind!</a:t>
            </a:r>
          </a:p>
          <a:p>
            <a:pPr marL="0" indent="0">
              <a:buFontTx/>
              <a:buNone/>
            </a:pPr>
            <a:r>
              <a:rPr lang="en-US" altLang="en-US" sz="2200"/>
              <a:t> </a:t>
            </a:r>
          </a:p>
          <a:p>
            <a:pPr marL="0" indent="0">
              <a:buFontTx/>
              <a:buNone/>
            </a:pPr>
            <a:endParaRPr lang="en-US" altLang="en-US" sz="2200"/>
          </a:p>
          <a:p>
            <a:pPr marL="0" indent="0">
              <a:buFontTx/>
              <a:buNone/>
            </a:pPr>
            <a:r>
              <a:rPr lang="en-US" altLang="en-US" sz="2200"/>
              <a:t>Land snails &amp; slugs (formerly classified into the order Pulmonata, no longer considered a valid group) breathe with a single lung.  Several species of land snails are polymorphic.  Some species vary widely in color, ranging from white to yellow, pink, green, and brown.  They may also display variation in the number and intensity of bands on their shells.  Different morphs are more common in different habitats.  The yellow form is most commonly found in grasslands, where they are well-camouflaged from bird predators.  Most land snails &amp; slugs are herbivores that eat grass, leaves, algae, &amp; fruits. </a:t>
            </a:r>
          </a:p>
        </p:txBody>
      </p:sp>
      <p:sp>
        <p:nvSpPr>
          <p:cNvPr id="235526" name="Action Button: Back or Previous 2">
            <a:hlinkClick r:id="" action="ppaction://hlinkshowjump?jump=previousslide" highlightClick="1"/>
            <a:extLst>
              <a:ext uri="{FF2B5EF4-FFF2-40B4-BE49-F238E27FC236}">
                <a16:creationId xmlns:a16="http://schemas.microsoft.com/office/drawing/2014/main" id="{FAEE6823-A62E-495D-B7DD-A212F8AF3BD2}"/>
              </a:ext>
            </a:extLst>
          </p:cNvPr>
          <p:cNvSpPr>
            <a:spLocks noChangeArrowheads="1"/>
          </p:cNvSpPr>
          <p:nvPr/>
        </p:nvSpPr>
        <p:spPr bwMode="auto">
          <a:xfrm>
            <a:off x="8442325" y="792163"/>
            <a:ext cx="457200" cy="457200"/>
          </a:xfrm>
          <a:prstGeom prst="actionButtonBackPrevious">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pic>
        <p:nvPicPr>
          <p:cNvPr id="235527" name="Picture 10">
            <a:extLst>
              <a:ext uri="{FF2B5EF4-FFF2-40B4-BE49-F238E27FC236}">
                <a16:creationId xmlns:a16="http://schemas.microsoft.com/office/drawing/2014/main" id="{06D68B85-E5AE-4A22-AC99-6A1864DF8B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9675" y="585788"/>
            <a:ext cx="109855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Picture 12">
            <a:extLst>
              <a:ext uri="{FF2B5EF4-FFF2-40B4-BE49-F238E27FC236}">
                <a16:creationId xmlns:a16="http://schemas.microsoft.com/office/drawing/2014/main" id="{8BF80939-843D-4E1D-B486-A4B50F24C0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0"/>
            <a:ext cx="26511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8A6930D-FE61-4D7F-94DD-ECB062951AB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5534642-FDCE-4334-9C71-B5A7BEB6B2B7}" type="slidenum">
              <a:rPr lang="en-US" altLang="en-US" sz="1400" b="0">
                <a:latin typeface="Arial" panose="020B0604020202020204" pitchFamily="34" charset="0"/>
              </a:rPr>
              <a:pPr eaLnBrk="1" hangingPunct="1"/>
              <a:t>213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8DABDE1-0CB7-4932-8D6D-6219719E206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74333DF-BE6E-44EB-B6F1-A1B5D563DD61}" type="slidenum">
              <a:rPr lang="en-US" altLang="en-US" sz="1400" b="0">
                <a:latin typeface="Arial" panose="020B0604020202020204" pitchFamily="34" charset="0"/>
              </a:rPr>
              <a:pPr algn="r" eaLnBrk="1" hangingPunct="1"/>
              <a:t>213</a:t>
            </a:fld>
            <a:endParaRPr lang="en-US" altLang="en-US" sz="1400" b="0">
              <a:latin typeface="Arial" panose="020B0604020202020204" pitchFamily="34" charset="0"/>
            </a:endParaRPr>
          </a:p>
        </p:txBody>
      </p:sp>
      <p:sp>
        <p:nvSpPr>
          <p:cNvPr id="236548" name="Rectangle 2">
            <a:extLst>
              <a:ext uri="{FF2B5EF4-FFF2-40B4-BE49-F238E27FC236}">
                <a16:creationId xmlns:a16="http://schemas.microsoft.com/office/drawing/2014/main" id="{2F406D50-0C2F-46DB-B6A8-5A352B79EE6E}"/>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solidFill>
                  <a:schemeClr val="tx1"/>
                </a:solidFill>
              </a:rPr>
              <a:t>Exercise 8b.2: Thinking about adaptive variation</a:t>
            </a:r>
            <a:endParaRPr lang="en-US" altLang="en-US" sz="2400">
              <a:solidFill>
                <a:schemeClr val="tx1"/>
              </a:solidFill>
            </a:endParaRPr>
          </a:p>
        </p:txBody>
      </p:sp>
      <p:sp>
        <p:nvSpPr>
          <p:cNvPr id="3075" name="Rectangle 3">
            <a:extLst>
              <a:ext uri="{FF2B5EF4-FFF2-40B4-BE49-F238E27FC236}">
                <a16:creationId xmlns:a16="http://schemas.microsoft.com/office/drawing/2014/main" id="{BBDBF5E2-334F-4C19-BD5A-8250E8E66268}"/>
              </a:ext>
            </a:extLst>
          </p:cNvPr>
          <p:cNvSpPr>
            <a:spLocks noGrp="1" noChangeArrowheads="1"/>
          </p:cNvSpPr>
          <p:nvPr>
            <p:ph type="body" idx="1"/>
          </p:nvPr>
        </p:nvSpPr>
        <p:spPr>
          <a:xfrm>
            <a:off x="28575" y="533400"/>
            <a:ext cx="9144000" cy="6324600"/>
          </a:xfrm>
          <a:solidFill>
            <a:schemeClr val="bg1"/>
          </a:solidFill>
        </p:spPr>
        <p:txBody>
          <a:bodyPr/>
          <a:lstStyle/>
          <a:p>
            <a:pPr marL="0" indent="0">
              <a:buFontTx/>
              <a:buNone/>
              <a:defRPr/>
            </a:pPr>
            <a:r>
              <a:rPr lang="en-US" sz="2600" b="1" u="sng" dirty="0"/>
              <a:t>Further open-ended exploration (continued):</a:t>
            </a:r>
            <a:r>
              <a:rPr lang="en-US" sz="2600" u="sng" dirty="0"/>
              <a:t> </a:t>
            </a:r>
          </a:p>
          <a:p>
            <a:pPr>
              <a:buFont typeface="Wingdings" pitchFamily="2" charset="2"/>
              <a:buChar char="q"/>
              <a:defRPr/>
            </a:pPr>
            <a:r>
              <a:rPr lang="en-US" sz="2600" dirty="0"/>
              <a:t>Your teacher may wish provide you with a scientific review article on the importance of various aspects of land snail shell shape.</a:t>
            </a:r>
          </a:p>
          <a:p>
            <a:pPr>
              <a:buFont typeface="Wingdings" pitchFamily="2" charset="2"/>
              <a:buChar char="q"/>
              <a:defRPr/>
            </a:pPr>
            <a:r>
              <a:rPr lang="en-US" sz="2600" dirty="0"/>
              <a:t>However, when exploring your question, you should consider the following:</a:t>
            </a:r>
          </a:p>
          <a:p>
            <a:pPr>
              <a:buFont typeface="Wingdings" pitchFamily="2" charset="2"/>
              <a:buChar char="q"/>
              <a:defRPr/>
            </a:pPr>
            <a:r>
              <a:rPr lang="en-US" sz="2600" dirty="0"/>
              <a:t>The provided article is primarily concerned with land snail species, while some of the provided shells come from aquatic species.</a:t>
            </a:r>
          </a:p>
          <a:p>
            <a:pPr>
              <a:buFont typeface="Wingdings" pitchFamily="2" charset="2"/>
              <a:buChar char="q"/>
              <a:defRPr/>
            </a:pPr>
            <a:r>
              <a:rPr lang="en-US" sz="2600" dirty="0"/>
              <a:t>Do you think that shell shape traits may differ in importance between land and aquatic snails?  If so, how?</a:t>
            </a:r>
          </a:p>
          <a:p>
            <a:pPr>
              <a:buFont typeface="Wingdings" pitchFamily="2" charset="2"/>
              <a:buChar char="q"/>
              <a:defRPr/>
            </a:pPr>
            <a:r>
              <a:rPr lang="en-US" sz="2600" dirty="0"/>
              <a:t>What about different types of aquatic habitats (for example, freshwater versus marine dwelling snails)?</a:t>
            </a:r>
          </a:p>
          <a:p>
            <a:pPr>
              <a:defRPr/>
            </a:pPr>
            <a:endParaRPr lang="en-US" sz="2300" dirty="0"/>
          </a:p>
          <a:p>
            <a:pPr>
              <a:defRPr/>
            </a:pPr>
            <a:endParaRPr lang="en-US" sz="2300" dirty="0"/>
          </a:p>
          <a:p>
            <a:pPr marL="0" indent="0" algn="ctr">
              <a:buFontTx/>
              <a:buNone/>
              <a:defRPr/>
            </a:pPr>
            <a:endParaRPr lang="en-US" sz="2300" b="1" dirty="0"/>
          </a:p>
          <a:p>
            <a:pPr marL="0" indent="0">
              <a:buFontTx/>
              <a:buNone/>
              <a:defRPr/>
            </a:pPr>
            <a:endParaRPr lang="en-US" sz="2300" dirty="0"/>
          </a:p>
          <a:p>
            <a:pPr>
              <a:defRPr/>
            </a:pPr>
            <a:endParaRPr lang="en-US" sz="2300" dirty="0"/>
          </a:p>
          <a:p>
            <a:pPr marL="0" indent="0">
              <a:buFontTx/>
              <a:buNone/>
              <a:defRPr/>
            </a:pPr>
            <a:endParaRPr lang="en-US" sz="2300" dirty="0"/>
          </a:p>
          <a:p>
            <a:pPr marL="0" indent="0">
              <a:buFontTx/>
              <a:buNone/>
              <a:defRPr/>
            </a:pPr>
            <a:endParaRPr lang="en-US" sz="2300" dirty="0"/>
          </a:p>
          <a:p>
            <a:pPr>
              <a:buFont typeface="Wingdings" pitchFamily="2" charset="2"/>
              <a:buChar char="q"/>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0B7A02A-23CB-47A3-A367-79D259B9970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B08C47A-0F38-4E11-81BD-4C8F384BDCD1}" type="slidenum">
              <a:rPr lang="en-US" altLang="en-US" sz="1400" b="0">
                <a:latin typeface="Arial" panose="020B0604020202020204" pitchFamily="34" charset="0"/>
              </a:rPr>
              <a:pPr eaLnBrk="1" hangingPunct="1"/>
              <a:t>214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9552D20-76D2-4F5A-9DB8-8A5411D484A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52FA17F-9F09-4169-BCB9-1B51F76AC970}" type="slidenum">
              <a:rPr lang="en-US" altLang="en-US" sz="1400" b="0">
                <a:latin typeface="Arial" panose="020B0604020202020204" pitchFamily="34" charset="0"/>
              </a:rPr>
              <a:pPr algn="r" eaLnBrk="1" hangingPunct="1"/>
              <a:t>214</a:t>
            </a:fld>
            <a:endParaRPr lang="en-US" altLang="en-US" sz="1400" b="0">
              <a:latin typeface="Arial" panose="020B0604020202020204" pitchFamily="34" charset="0"/>
            </a:endParaRPr>
          </a:p>
        </p:txBody>
      </p:sp>
      <p:sp>
        <p:nvSpPr>
          <p:cNvPr id="237572" name="Rectangle 2">
            <a:extLst>
              <a:ext uri="{FF2B5EF4-FFF2-40B4-BE49-F238E27FC236}">
                <a16:creationId xmlns:a16="http://schemas.microsoft.com/office/drawing/2014/main" id="{657F4DF3-E0F5-437D-83AE-F61850DB425E}"/>
              </a:ext>
            </a:extLst>
          </p:cNvPr>
          <p:cNvSpPr>
            <a:spLocks noGrp="1" noChangeArrowheads="1"/>
          </p:cNvSpPr>
          <p:nvPr>
            <p:ph type="title"/>
          </p:nvPr>
        </p:nvSpPr>
        <p:spPr>
          <a:xfrm>
            <a:off x="19050" y="0"/>
            <a:ext cx="9124950" cy="520700"/>
          </a:xfrm>
          <a:solidFill>
            <a:srgbClr val="92D050"/>
          </a:solidFill>
          <a:ln w="38100">
            <a:solidFill>
              <a:schemeClr val="tx1"/>
            </a:solidFill>
            <a:miter lim="800000"/>
            <a:headEnd/>
            <a:tailEnd/>
          </a:ln>
        </p:spPr>
        <p:txBody>
          <a:bodyPr/>
          <a:lstStyle/>
          <a:p>
            <a:r>
              <a:rPr lang="en-US" altLang="en-US" sz="2400" b="1">
                <a:solidFill>
                  <a:schemeClr val="tx1"/>
                </a:solidFill>
              </a:rPr>
              <a:t>Exercise 8b.2: Thinking about adaptive variation</a:t>
            </a:r>
            <a:endParaRPr lang="en-US" altLang="en-US" sz="2400">
              <a:solidFill>
                <a:schemeClr val="tx1"/>
              </a:solidFill>
            </a:endParaRPr>
          </a:p>
        </p:txBody>
      </p:sp>
      <p:sp>
        <p:nvSpPr>
          <p:cNvPr id="3075" name="Rectangle 3">
            <a:extLst>
              <a:ext uri="{FF2B5EF4-FFF2-40B4-BE49-F238E27FC236}">
                <a16:creationId xmlns:a16="http://schemas.microsoft.com/office/drawing/2014/main" id="{61767B41-522C-4313-89BA-251CF30E8F2B}"/>
              </a:ext>
            </a:extLst>
          </p:cNvPr>
          <p:cNvSpPr>
            <a:spLocks noGrp="1" noChangeArrowheads="1"/>
          </p:cNvSpPr>
          <p:nvPr>
            <p:ph type="body" idx="1"/>
          </p:nvPr>
        </p:nvSpPr>
        <p:spPr>
          <a:xfrm>
            <a:off x="28575" y="533400"/>
            <a:ext cx="9144000" cy="6324600"/>
          </a:xfrm>
          <a:solidFill>
            <a:schemeClr val="bg1"/>
          </a:solidFill>
        </p:spPr>
        <p:txBody>
          <a:bodyPr/>
          <a:lstStyle/>
          <a:p>
            <a:pPr marL="0" indent="0">
              <a:buFontTx/>
              <a:buNone/>
              <a:defRPr/>
            </a:pPr>
            <a:r>
              <a:rPr lang="en-US" sz="2800" b="1" u="sng" dirty="0"/>
              <a:t>An optional web-based exercise: </a:t>
            </a:r>
            <a:endParaRPr lang="en-US" sz="2800" u="sng" dirty="0"/>
          </a:p>
          <a:p>
            <a:pPr>
              <a:buFont typeface="Wingdings" pitchFamily="2" charset="2"/>
              <a:buChar char="q"/>
              <a:defRPr/>
            </a:pPr>
            <a:r>
              <a:rPr lang="en-US" sz="2800" dirty="0"/>
              <a:t>Click </a:t>
            </a:r>
            <a:r>
              <a:rPr lang="en-US" sz="2800" b="1" dirty="0">
                <a:hlinkClick r:id="rId2"/>
              </a:rPr>
              <a:t>HERE</a:t>
            </a:r>
            <a:r>
              <a:rPr lang="en-US" sz="2800" dirty="0"/>
              <a:t>, and play around with some of the parameters (</a:t>
            </a:r>
            <a:r>
              <a:rPr lang="en-US" sz="2800" b="1" i="1" dirty="0"/>
              <a:t>W</a:t>
            </a:r>
            <a:r>
              <a:rPr lang="en-US" sz="2800" dirty="0"/>
              <a:t>, </a:t>
            </a:r>
            <a:r>
              <a:rPr lang="en-US" sz="2800" b="1" i="1" dirty="0"/>
              <a:t>D</a:t>
            </a:r>
            <a:r>
              <a:rPr lang="en-US" sz="2800" dirty="0"/>
              <a:t>, and </a:t>
            </a:r>
            <a:r>
              <a:rPr lang="en-US" sz="2800" b="1" i="1" dirty="0"/>
              <a:t>T</a:t>
            </a:r>
            <a:r>
              <a:rPr lang="en-US" sz="2800" dirty="0"/>
              <a:t>), clicking the “</a:t>
            </a:r>
            <a:r>
              <a:rPr lang="en-US" sz="2800" i="1" dirty="0"/>
              <a:t>Draw</a:t>
            </a:r>
            <a:r>
              <a:rPr lang="en-US" sz="2800" dirty="0"/>
              <a:t>” button to see their effects.  </a:t>
            </a:r>
          </a:p>
          <a:p>
            <a:pPr lvl="1">
              <a:buFont typeface="Wingdings" pitchFamily="2" charset="2"/>
              <a:buChar char="q"/>
              <a:defRPr/>
            </a:pPr>
            <a:r>
              <a:rPr lang="en-US" dirty="0"/>
              <a:t>Can you think of ways to measure your snail shells so that you can estimate these parameters?</a:t>
            </a:r>
          </a:p>
          <a:p>
            <a:pPr lvl="1">
              <a:buFont typeface="Wingdings" pitchFamily="2" charset="2"/>
              <a:buChar char="q"/>
              <a:defRPr/>
            </a:pPr>
            <a:r>
              <a:rPr lang="en-US" dirty="0"/>
              <a:t>Try to see if you can do so for one or more of your shells.  If you think you have come up with a way to estimate </a:t>
            </a:r>
            <a:r>
              <a:rPr lang="en-US" b="1" i="1" dirty="0"/>
              <a:t>W</a:t>
            </a:r>
            <a:r>
              <a:rPr lang="en-US" dirty="0"/>
              <a:t>, </a:t>
            </a:r>
            <a:r>
              <a:rPr lang="en-US" b="1" i="1" dirty="0"/>
              <a:t>D</a:t>
            </a:r>
            <a:r>
              <a:rPr lang="en-US" dirty="0"/>
              <a:t>, and </a:t>
            </a:r>
            <a:r>
              <a:rPr lang="en-US" b="1" i="1" dirty="0"/>
              <a:t>T</a:t>
            </a:r>
            <a:r>
              <a:rPr lang="en-US" dirty="0"/>
              <a:t> for those shells, try using those parameters in the model.</a:t>
            </a:r>
          </a:p>
          <a:p>
            <a:pPr lvl="1">
              <a:buFont typeface="Wingdings" pitchFamily="2" charset="2"/>
              <a:buChar char="q"/>
              <a:defRPr/>
            </a:pPr>
            <a:r>
              <a:rPr lang="en-US" dirty="0"/>
              <a:t>Can you produce a shape similar to that of any of the shells in your sample?</a:t>
            </a:r>
          </a:p>
          <a:p>
            <a:pPr>
              <a:defRPr/>
            </a:pPr>
            <a:endParaRPr lang="en-US" sz="2800" dirty="0"/>
          </a:p>
          <a:p>
            <a:pPr>
              <a:defRPr/>
            </a:pPr>
            <a:endParaRPr lang="en-US" sz="2800" dirty="0"/>
          </a:p>
          <a:p>
            <a:pPr marL="0" indent="0" algn="ctr">
              <a:buFontTx/>
              <a:buNone/>
              <a:defRPr/>
            </a:pPr>
            <a:endParaRPr lang="en-US" sz="2800" b="1" dirty="0"/>
          </a:p>
          <a:p>
            <a:pPr marL="0" indent="0">
              <a:buFontTx/>
              <a:buNone/>
              <a:defRPr/>
            </a:pPr>
            <a:endParaRPr lang="en-US" sz="2800" dirty="0"/>
          </a:p>
          <a:p>
            <a:pPr>
              <a:defRPr/>
            </a:pPr>
            <a:endParaRPr lang="en-US" sz="2800" dirty="0"/>
          </a:p>
          <a:p>
            <a:pPr marL="0" indent="0">
              <a:buFontTx/>
              <a:buNone/>
              <a:defRPr/>
            </a:pPr>
            <a:endParaRPr lang="en-US" sz="2800" dirty="0"/>
          </a:p>
          <a:p>
            <a:pPr marL="0" indent="0">
              <a:buFontTx/>
              <a:buNone/>
              <a:defRPr/>
            </a:pPr>
            <a:endParaRPr lang="en-US" sz="2800" dirty="0"/>
          </a:p>
          <a:p>
            <a:pPr>
              <a:buFont typeface="Wingdings" pitchFamily="2" charset="2"/>
              <a:buChar char="q"/>
              <a:defRPr/>
            </a:pPr>
            <a:endParaRPr lang="en-US" sz="2800" dirty="0"/>
          </a:p>
        </p:txBody>
      </p:sp>
      <p:sp>
        <p:nvSpPr>
          <p:cNvPr id="2" name="Action Button: Return 1">
            <a:hlinkClick r:id="rId3" action="ppaction://hlinksldjump" highlightClick="1"/>
            <a:extLst>
              <a:ext uri="{FF2B5EF4-FFF2-40B4-BE49-F238E27FC236}">
                <a16:creationId xmlns:a16="http://schemas.microsoft.com/office/drawing/2014/main" id="{5D2DE862-6240-4AC1-AB2D-A87475A90AEE}"/>
              </a:ext>
            </a:extLst>
          </p:cNvPr>
          <p:cNvSpPr>
            <a:spLocks noChangeArrowheads="1"/>
          </p:cNvSpPr>
          <p:nvPr/>
        </p:nvSpPr>
        <p:spPr bwMode="auto">
          <a:xfrm>
            <a:off x="8305800" y="5970588"/>
            <a:ext cx="549275" cy="549275"/>
          </a:xfrm>
          <a:prstGeom prst="actionButtonReturn">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C1917017-95A1-44A6-B40C-83C64AA1FBB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2F5CB5C-1E97-4AC5-B86E-8052057E0DA8}" type="slidenum">
              <a:rPr lang="en-US" altLang="en-US" sz="1400" b="0">
                <a:latin typeface="Arial" panose="020B0604020202020204" pitchFamily="34" charset="0"/>
              </a:rPr>
              <a:pPr eaLnBrk="1" hangingPunct="1"/>
              <a:t>215</a:t>
            </a:fld>
            <a:endParaRPr lang="en-US" altLang="en-US" sz="1400" b="0">
              <a:latin typeface="Arial" panose="020B0604020202020204" pitchFamily="34" charset="0"/>
            </a:endParaRPr>
          </a:p>
        </p:txBody>
      </p:sp>
      <p:sp>
        <p:nvSpPr>
          <p:cNvPr id="7" name="Slide Number Placeholder 6">
            <a:extLst>
              <a:ext uri="{FF2B5EF4-FFF2-40B4-BE49-F238E27FC236}">
                <a16:creationId xmlns:a16="http://schemas.microsoft.com/office/drawing/2014/main" id="{91CFD4AC-6267-42D4-987B-C3B70249E72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157304A-2663-4053-BEEC-8F8DBE3556FE}" type="slidenum">
              <a:rPr lang="en-US" altLang="en-US" sz="1400" b="0">
                <a:latin typeface="Arial" panose="020B0604020202020204" pitchFamily="34" charset="0"/>
              </a:rPr>
              <a:pPr algn="r" eaLnBrk="1" hangingPunct="1"/>
              <a:t>215</a:t>
            </a:fld>
            <a:endParaRPr lang="en-US" altLang="en-US" sz="1400" b="0">
              <a:latin typeface="Arial" panose="020B0604020202020204" pitchFamily="34" charset="0"/>
            </a:endParaRPr>
          </a:p>
        </p:txBody>
      </p:sp>
      <p:sp>
        <p:nvSpPr>
          <p:cNvPr id="238596" name="Rectangle 2">
            <a:extLst>
              <a:ext uri="{FF2B5EF4-FFF2-40B4-BE49-F238E27FC236}">
                <a16:creationId xmlns:a16="http://schemas.microsoft.com/office/drawing/2014/main" id="{E27FC578-A346-4EA4-A574-C2F982985C5C}"/>
              </a:ext>
            </a:extLst>
          </p:cNvPr>
          <p:cNvSpPr>
            <a:spLocks noGrp="1" noChangeArrowheads="1"/>
          </p:cNvSpPr>
          <p:nvPr>
            <p:ph type="title"/>
          </p:nvPr>
        </p:nvSpPr>
        <p:spPr>
          <a:xfrm>
            <a:off x="0" y="0"/>
            <a:ext cx="8077200" cy="457200"/>
          </a:xfrm>
          <a:solidFill>
            <a:srgbClr val="FFFF00"/>
          </a:solidFill>
          <a:ln w="38100">
            <a:solidFill>
              <a:schemeClr val="tx1"/>
            </a:solidFill>
            <a:miter lim="800000"/>
            <a:headEnd/>
            <a:tailEnd/>
          </a:ln>
        </p:spPr>
        <p:txBody>
          <a:bodyPr/>
          <a:lstStyle/>
          <a:p>
            <a:pPr eaLnBrk="1" hangingPunct="1"/>
            <a:r>
              <a:rPr lang="en-US" altLang="en-US" sz="2800" b="1">
                <a:solidFill>
                  <a:schemeClr val="tx1"/>
                </a:solidFill>
              </a:rPr>
              <a:t>Suggested Reading</a:t>
            </a:r>
          </a:p>
        </p:txBody>
      </p:sp>
      <p:sp>
        <p:nvSpPr>
          <p:cNvPr id="238597" name="Rectangle 3">
            <a:extLst>
              <a:ext uri="{FF2B5EF4-FFF2-40B4-BE49-F238E27FC236}">
                <a16:creationId xmlns:a16="http://schemas.microsoft.com/office/drawing/2014/main" id="{7379132A-6B57-4B0E-88DB-A17258ED1662}"/>
              </a:ext>
            </a:extLst>
          </p:cNvPr>
          <p:cNvSpPr>
            <a:spLocks noGrp="1" noChangeArrowheads="1"/>
          </p:cNvSpPr>
          <p:nvPr>
            <p:ph type="body" sz="half" idx="1"/>
          </p:nvPr>
        </p:nvSpPr>
        <p:spPr>
          <a:xfrm>
            <a:off x="0" y="457200"/>
            <a:ext cx="9144000" cy="6400800"/>
          </a:xfrm>
          <a:solidFill>
            <a:schemeClr val="bg1"/>
          </a:solidFill>
        </p:spPr>
        <p:txBody>
          <a:bodyPr/>
          <a:lstStyle/>
          <a:p>
            <a:pPr marL="457200" indent="-457200">
              <a:buFontTx/>
              <a:buNone/>
            </a:pPr>
            <a:r>
              <a:rPr lang="en-US" altLang="en-US" sz="1400" b="1" u="sng"/>
              <a:t>Grades K-3</a:t>
            </a:r>
            <a:endParaRPr lang="en-US" altLang="en-US" sz="1400"/>
          </a:p>
          <a:p>
            <a:pPr marL="457200" indent="-457200">
              <a:buFontTx/>
              <a:buNone/>
            </a:pPr>
            <a:r>
              <a:rPr lang="en-US" altLang="en-US" sz="1400" i="1"/>
              <a:t>Find the Seashell</a:t>
            </a:r>
            <a:r>
              <a:rPr lang="en-US" altLang="en-US" sz="1400"/>
              <a:t> - Liza Alexander</a:t>
            </a:r>
          </a:p>
          <a:p>
            <a:pPr marL="457200" indent="-457200">
              <a:buFontTx/>
              <a:buNone/>
            </a:pPr>
            <a:r>
              <a:rPr lang="en-US" altLang="en-US" sz="1400" i="1"/>
              <a:t>Backyard Explorer Kit with Leaf and Tree Guide</a:t>
            </a:r>
            <a:r>
              <a:rPr lang="en-US" altLang="en-US" sz="1400"/>
              <a:t> - Rona Beame &amp; Lionel Kalish (Illustrator)</a:t>
            </a:r>
          </a:p>
          <a:p>
            <a:pPr marL="457200" indent="-457200">
              <a:buFontTx/>
              <a:buNone/>
            </a:pPr>
            <a:r>
              <a:rPr lang="en-US" altLang="en-US" sz="1400" i="1"/>
              <a:t>The Little Yellow Leaf</a:t>
            </a:r>
            <a:r>
              <a:rPr lang="en-US" altLang="en-US" sz="1400"/>
              <a:t> - Carin Berger</a:t>
            </a:r>
          </a:p>
          <a:p>
            <a:pPr marL="457200" indent="-457200">
              <a:buFontTx/>
              <a:buNone/>
            </a:pPr>
            <a:r>
              <a:rPr lang="en-US" altLang="en-US" sz="1400" i="1"/>
              <a:t>Seashells</a:t>
            </a:r>
            <a:r>
              <a:rPr lang="en-US" altLang="en-US" sz="1400"/>
              <a:t> </a:t>
            </a:r>
            <a:r>
              <a:rPr lang="en-US" altLang="en-US" sz="1400" i="1"/>
              <a:t>by the</a:t>
            </a:r>
            <a:r>
              <a:rPr lang="en-US" altLang="en-US" sz="1400"/>
              <a:t> </a:t>
            </a:r>
            <a:r>
              <a:rPr lang="en-US" altLang="en-US" sz="1400" i="1"/>
              <a:t>Seashore</a:t>
            </a:r>
            <a:r>
              <a:rPr lang="en-US" altLang="en-US" sz="1400"/>
              <a:t> - Marianne Berkes &amp; Robert Noreika (Illustrator)</a:t>
            </a:r>
          </a:p>
          <a:p>
            <a:pPr marL="457200" indent="-457200">
              <a:buFontTx/>
              <a:buNone/>
            </a:pPr>
            <a:r>
              <a:rPr lang="en-US" altLang="en-US" sz="1400" i="1"/>
              <a:t>Leaves Fall Down: Learning About Autumn Leaves</a:t>
            </a:r>
            <a:r>
              <a:rPr lang="en-US" altLang="en-US" sz="1400"/>
              <a:t> - Lisa Marie Bullard &amp; Nadine Takvorian</a:t>
            </a:r>
          </a:p>
          <a:p>
            <a:pPr marL="457200" indent="-457200">
              <a:buFontTx/>
              <a:buNone/>
            </a:pPr>
            <a:r>
              <a:rPr lang="en-US" altLang="en-US" sz="1400" i="1"/>
              <a:t>I Wonder Why Trees Have Leaves and Other Questions About</a:t>
            </a:r>
            <a:r>
              <a:rPr lang="en-US" altLang="en-US" sz="1400"/>
              <a:t> </a:t>
            </a:r>
            <a:r>
              <a:rPr lang="en-US" altLang="en-US" sz="1400" i="1"/>
              <a:t>Plants</a:t>
            </a:r>
            <a:r>
              <a:rPr lang="en-US" altLang="en-US" sz="1400"/>
              <a:t> - Andrew Charman</a:t>
            </a:r>
          </a:p>
          <a:p>
            <a:pPr marL="457200" indent="-457200">
              <a:buFontTx/>
              <a:buNone/>
            </a:pPr>
            <a:r>
              <a:rPr lang="en-US" altLang="en-US" sz="1400" i="1"/>
              <a:t>A Simple Brown Leaf</a:t>
            </a:r>
            <a:r>
              <a:rPr lang="en-US" altLang="en-US" sz="1400"/>
              <a:t> - L.J. Davis</a:t>
            </a:r>
          </a:p>
          <a:p>
            <a:pPr marL="457200" indent="-457200">
              <a:buFontTx/>
              <a:buNone/>
            </a:pPr>
            <a:r>
              <a:rPr lang="en-US" altLang="en-US" sz="1400" i="1"/>
              <a:t>Leaf Man</a:t>
            </a:r>
            <a:r>
              <a:rPr lang="en-US" altLang="en-US" sz="1400"/>
              <a:t> - Lois Ehlert</a:t>
            </a:r>
          </a:p>
          <a:p>
            <a:pPr marL="457200" indent="-457200">
              <a:buFontTx/>
              <a:buNone/>
            </a:pPr>
            <a:r>
              <a:rPr lang="en-US" altLang="en-US" sz="1400" i="1"/>
              <a:t>Tell Me, Tree: All About Trees for Kids</a:t>
            </a:r>
            <a:r>
              <a:rPr lang="en-US" altLang="en-US" sz="1400"/>
              <a:t> - Gail Gibbons</a:t>
            </a:r>
          </a:p>
          <a:p>
            <a:pPr marL="457200" indent="-457200">
              <a:buFontTx/>
              <a:buNone/>
            </a:pPr>
            <a:r>
              <a:rPr lang="en-US" altLang="en-US" sz="1400" i="1"/>
              <a:t>The Seashell Song</a:t>
            </a:r>
            <a:r>
              <a:rPr lang="en-US" altLang="en-US" sz="1400"/>
              <a:t> - Susie Jenkin-Pearce &amp; Claire Fletcher (Illustrator)</a:t>
            </a:r>
          </a:p>
          <a:p>
            <a:pPr marL="457200" indent="-457200">
              <a:buFontTx/>
              <a:buNone/>
            </a:pPr>
            <a:r>
              <a:rPr lang="en-US" altLang="en-US" sz="1400" i="1"/>
              <a:t>My Shell Book</a:t>
            </a:r>
            <a:r>
              <a:rPr lang="en-US" altLang="en-US" sz="1400"/>
              <a:t> - Ellen Kirk</a:t>
            </a:r>
          </a:p>
          <a:p>
            <a:pPr marL="457200" indent="-457200">
              <a:buFontTx/>
              <a:buNone/>
            </a:pPr>
            <a:r>
              <a:rPr lang="en-US" altLang="en-US" sz="1400" i="1"/>
              <a:t>We're Going on a Leaf Hunt</a:t>
            </a:r>
            <a:r>
              <a:rPr lang="en-US" altLang="en-US" sz="1400"/>
              <a:t> - Steve Metzger &amp; Miki Sakamoto (Illustrator)</a:t>
            </a:r>
          </a:p>
          <a:p>
            <a:pPr marL="457200" indent="-457200">
              <a:buFontTx/>
              <a:buNone/>
            </a:pPr>
            <a:r>
              <a:rPr lang="en-US" altLang="en-US" sz="1400" i="1"/>
              <a:t>Fletcher and the Falling Leaves</a:t>
            </a:r>
            <a:r>
              <a:rPr lang="en-US" altLang="en-US" sz="1400"/>
              <a:t> - Julia Rawlinson &amp; Tiphanie Beeke (Illustrator)</a:t>
            </a:r>
          </a:p>
          <a:p>
            <a:pPr marL="457200" indent="-457200">
              <a:buFontTx/>
              <a:buNone/>
            </a:pPr>
            <a:r>
              <a:rPr lang="en-US" altLang="en-US" sz="1400" i="1"/>
              <a:t>Autumn Leaves</a:t>
            </a:r>
            <a:r>
              <a:rPr lang="en-US" altLang="en-US" sz="1400"/>
              <a:t> - Ken Robbins</a:t>
            </a:r>
          </a:p>
          <a:p>
            <a:pPr marL="457200" indent="-457200">
              <a:buFontTx/>
              <a:buNone/>
            </a:pPr>
            <a:r>
              <a:rPr lang="en-US" altLang="en-US" sz="1400" i="1"/>
              <a:t>Temperate Decidous Forests: Lands of Falling Leaves</a:t>
            </a:r>
            <a:r>
              <a:rPr lang="en-US" altLang="en-US" sz="1400"/>
              <a:t> - Laura Purdie Salas &amp; Jeff Yesh </a:t>
            </a:r>
          </a:p>
          <a:p>
            <a:pPr marL="457200" indent="-457200">
              <a:buFontTx/>
              <a:buNone/>
            </a:pPr>
            <a:r>
              <a:rPr lang="en-US" altLang="en-US" sz="1400" i="1"/>
              <a:t>Swirl by Swirl: Spirals in Nature</a:t>
            </a:r>
            <a:r>
              <a:rPr lang="en-US" altLang="en-US" sz="1400"/>
              <a:t> - Joyce Sidman &amp; Beth Krommes (Illustrator)</a:t>
            </a:r>
          </a:p>
          <a:p>
            <a:pPr marL="457200" indent="-457200">
              <a:buFontTx/>
              <a:buNone/>
            </a:pPr>
            <a:r>
              <a:rPr lang="en-US" altLang="en-US" sz="1400" i="1"/>
              <a:t>Seashells (True Books: Earth Science)</a:t>
            </a:r>
            <a:r>
              <a:rPr lang="en-US" altLang="en-US" sz="1400"/>
              <a:t> - Ann O. Squire</a:t>
            </a:r>
          </a:p>
          <a:p>
            <a:pPr marL="457200" indent="-457200">
              <a:buFontTx/>
              <a:buNone/>
            </a:pPr>
            <a:r>
              <a:rPr lang="en-US" altLang="en-US" sz="1400" i="1"/>
              <a:t>Look What I Did with a Leaf! (Naturecraft)</a:t>
            </a:r>
            <a:r>
              <a:rPr lang="en-US" altLang="en-US" sz="1400"/>
              <a:t> - Morteza E. Sohi</a:t>
            </a:r>
          </a:p>
          <a:p>
            <a:pPr marL="457200" indent="-457200">
              <a:buFontTx/>
              <a:buNone/>
            </a:pPr>
            <a:r>
              <a:rPr lang="en-US" altLang="en-US" sz="1400" i="1"/>
              <a:t>Leaves</a:t>
            </a:r>
            <a:r>
              <a:rPr lang="en-US" altLang="en-US" sz="1400"/>
              <a:t> - David Ezra Stein</a:t>
            </a:r>
          </a:p>
          <a:p>
            <a:pPr marL="457200" indent="-457200">
              <a:buFontTx/>
              <a:buNone/>
            </a:pPr>
            <a:r>
              <a:rPr lang="en-US" altLang="en-US" sz="1400" i="1"/>
              <a:t>The Leaf That Wouldn't Leave</a:t>
            </a:r>
            <a:r>
              <a:rPr lang="en-US" altLang="en-US" sz="1400"/>
              <a:t> - Trish Trinco &amp; Bryan Langdo (Illustrator)</a:t>
            </a:r>
          </a:p>
          <a:p>
            <a:pPr marL="457200" indent="-457200">
              <a:buFontTx/>
              <a:buNone/>
            </a:pPr>
            <a:r>
              <a:rPr lang="en-US" altLang="en-US" sz="1400" i="1"/>
              <a:t>I Can Name 50 Trees Today!: All About Trees (Cat in the Hat)</a:t>
            </a:r>
            <a:r>
              <a:rPr lang="en-US" altLang="en-US" sz="1400"/>
              <a:t> - Bonnie Worth, Aristides Ruiz (Illustrator), &amp; Joe Mathieu (Illustrator)</a:t>
            </a:r>
          </a:p>
          <a:p>
            <a:pPr marL="457200" indent="-457200">
              <a:buFontTx/>
              <a:buNone/>
            </a:pPr>
            <a:r>
              <a:rPr lang="en-US" altLang="en-US" sz="1400" i="1"/>
              <a:t>Fall</a:t>
            </a:r>
            <a:r>
              <a:rPr lang="en-US" altLang="en-US" sz="1400"/>
              <a:t> </a:t>
            </a:r>
            <a:r>
              <a:rPr lang="en-US" altLang="en-US" sz="1400" i="1"/>
              <a:t>Leaves</a:t>
            </a:r>
            <a:r>
              <a:rPr lang="en-US" altLang="en-US" sz="1400"/>
              <a:t> </a:t>
            </a:r>
            <a:r>
              <a:rPr lang="en-US" altLang="en-US" sz="1400" i="1"/>
              <a:t>Change</a:t>
            </a:r>
            <a:r>
              <a:rPr lang="en-US" altLang="en-US" sz="1400"/>
              <a:t> </a:t>
            </a:r>
            <a:r>
              <a:rPr lang="en-US" altLang="en-US" sz="1400" i="1"/>
              <a:t>Color</a:t>
            </a:r>
            <a:r>
              <a:rPr lang="en-US" altLang="en-US" sz="1400"/>
              <a:t> - Kathleen Weidner Zoehfeld</a:t>
            </a:r>
          </a:p>
          <a:p>
            <a:pPr marL="457200" indent="-457200">
              <a:buFontTx/>
              <a:buNone/>
            </a:pPr>
            <a:r>
              <a:rPr lang="en-US" altLang="en-US" sz="1400" i="1"/>
              <a:t>What Lives in a Shell?</a:t>
            </a:r>
            <a:r>
              <a:rPr lang="en-US" altLang="en-US" sz="1400"/>
              <a:t> - Kathleen Weidner Zoehfeld &amp; Helen K. Davie (Illustrator)</a:t>
            </a:r>
          </a:p>
        </p:txBody>
      </p:sp>
      <p:sp>
        <p:nvSpPr>
          <p:cNvPr id="238598" name="Action Button: Forward or Next 9">
            <a:hlinkClick r:id="" action="ppaction://hlinkshowjump?jump=nextslide" highlightClick="1"/>
            <a:extLst>
              <a:ext uri="{FF2B5EF4-FFF2-40B4-BE49-F238E27FC236}">
                <a16:creationId xmlns:a16="http://schemas.microsoft.com/office/drawing/2014/main" id="{59E3349C-C31E-4144-822D-02D7FD4DCAB2}"/>
              </a:ext>
            </a:extLst>
          </p:cNvPr>
          <p:cNvSpPr>
            <a:spLocks noChangeArrowheads="1"/>
          </p:cNvSpPr>
          <p:nvPr/>
        </p:nvSpPr>
        <p:spPr bwMode="auto">
          <a:xfrm>
            <a:off x="8153400" y="0"/>
            <a:ext cx="457200" cy="457200"/>
          </a:xfrm>
          <a:prstGeom prst="actionButtonForwardNext">
            <a:avLst/>
          </a:prstGeom>
          <a:solidFill>
            <a:srgbClr val="FFFF0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1" name="Action Button: Home 10">
            <a:hlinkClick r:id="rId2" action="ppaction://hlinksldjump" highlightClick="1"/>
            <a:extLst>
              <a:ext uri="{FF2B5EF4-FFF2-40B4-BE49-F238E27FC236}">
                <a16:creationId xmlns:a16="http://schemas.microsoft.com/office/drawing/2014/main" id="{EC2C0FED-CE24-4FA5-AD13-4F63E7762455}"/>
              </a:ext>
            </a:extLst>
          </p:cNvPr>
          <p:cNvSpPr/>
          <p:nvPr/>
        </p:nvSpPr>
        <p:spPr bwMode="auto">
          <a:xfrm>
            <a:off x="8686800" y="0"/>
            <a:ext cx="457200" cy="457200"/>
          </a:xfrm>
          <a:prstGeom prst="actionButtonHom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cs typeface="+mn-cs"/>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0CB0328F-2D0E-485A-A320-E02EBB1A40D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4B9D867-15DC-43B3-83B6-398FE8AFF9DE}" type="slidenum">
              <a:rPr lang="en-US" altLang="en-US" sz="1400" b="0">
                <a:latin typeface="Arial" panose="020B0604020202020204" pitchFamily="34" charset="0"/>
              </a:rPr>
              <a:pPr eaLnBrk="1" hangingPunct="1"/>
              <a:t>216</a:t>
            </a:fld>
            <a:endParaRPr lang="en-US" altLang="en-US" sz="1400" b="0">
              <a:latin typeface="Arial" panose="020B0604020202020204" pitchFamily="34" charset="0"/>
            </a:endParaRPr>
          </a:p>
        </p:txBody>
      </p:sp>
      <p:sp>
        <p:nvSpPr>
          <p:cNvPr id="7" name="Slide Number Placeholder 6">
            <a:extLst>
              <a:ext uri="{FF2B5EF4-FFF2-40B4-BE49-F238E27FC236}">
                <a16:creationId xmlns:a16="http://schemas.microsoft.com/office/drawing/2014/main" id="{C6F22F09-7130-46F4-961B-5FA4B15D89B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E800626-0000-4174-8191-D9471E86AC54}" type="slidenum">
              <a:rPr lang="en-US" altLang="en-US" sz="1400" b="0">
                <a:latin typeface="Arial" panose="020B0604020202020204" pitchFamily="34" charset="0"/>
              </a:rPr>
              <a:pPr algn="r" eaLnBrk="1" hangingPunct="1"/>
              <a:t>216</a:t>
            </a:fld>
            <a:endParaRPr lang="en-US" altLang="en-US" sz="1400" b="0">
              <a:latin typeface="Arial" panose="020B0604020202020204" pitchFamily="34" charset="0"/>
            </a:endParaRPr>
          </a:p>
        </p:txBody>
      </p:sp>
      <p:sp>
        <p:nvSpPr>
          <p:cNvPr id="239620" name="Rectangle 2">
            <a:extLst>
              <a:ext uri="{FF2B5EF4-FFF2-40B4-BE49-F238E27FC236}">
                <a16:creationId xmlns:a16="http://schemas.microsoft.com/office/drawing/2014/main" id="{4A5EA9E4-1D71-440F-95EE-B6242CE5A064}"/>
              </a:ext>
            </a:extLst>
          </p:cNvPr>
          <p:cNvSpPr>
            <a:spLocks noGrp="1" noChangeArrowheads="1"/>
          </p:cNvSpPr>
          <p:nvPr>
            <p:ph type="title"/>
          </p:nvPr>
        </p:nvSpPr>
        <p:spPr>
          <a:xfrm>
            <a:off x="0" y="0"/>
            <a:ext cx="8001000" cy="457200"/>
          </a:xfrm>
          <a:solidFill>
            <a:srgbClr val="FFFF00"/>
          </a:solidFill>
          <a:ln w="38100">
            <a:solidFill>
              <a:schemeClr val="tx1"/>
            </a:solidFill>
            <a:miter lim="800000"/>
            <a:headEnd/>
            <a:tailEnd/>
          </a:ln>
        </p:spPr>
        <p:txBody>
          <a:bodyPr/>
          <a:lstStyle/>
          <a:p>
            <a:pPr eaLnBrk="1" hangingPunct="1"/>
            <a:r>
              <a:rPr lang="en-US" altLang="en-US" sz="2800" b="1">
                <a:solidFill>
                  <a:schemeClr val="tx1"/>
                </a:solidFill>
              </a:rPr>
              <a:t>Suggested Reading</a:t>
            </a:r>
          </a:p>
        </p:txBody>
      </p:sp>
      <p:sp>
        <p:nvSpPr>
          <p:cNvPr id="239621" name="Rectangle 3">
            <a:extLst>
              <a:ext uri="{FF2B5EF4-FFF2-40B4-BE49-F238E27FC236}">
                <a16:creationId xmlns:a16="http://schemas.microsoft.com/office/drawing/2014/main" id="{6725FDA8-1BB2-4AF0-925B-400AD5D5C81E}"/>
              </a:ext>
            </a:extLst>
          </p:cNvPr>
          <p:cNvSpPr>
            <a:spLocks noGrp="1" noChangeArrowheads="1"/>
          </p:cNvSpPr>
          <p:nvPr>
            <p:ph type="body" sz="half" idx="1"/>
          </p:nvPr>
        </p:nvSpPr>
        <p:spPr>
          <a:xfrm>
            <a:off x="152400" y="685800"/>
            <a:ext cx="7772400" cy="6172200"/>
          </a:xfrm>
        </p:spPr>
        <p:txBody>
          <a:bodyPr/>
          <a:lstStyle/>
          <a:p>
            <a:pPr marL="457200" indent="-457200">
              <a:buFontTx/>
              <a:buNone/>
            </a:pPr>
            <a:r>
              <a:rPr lang="en-US" altLang="en-US" sz="2000" b="1" u="sng"/>
              <a:t>Grades 4-7</a:t>
            </a:r>
            <a:endParaRPr lang="en-US" altLang="en-US" sz="2000"/>
          </a:p>
          <a:p>
            <a:pPr marL="457200" indent="-457200">
              <a:buFontTx/>
              <a:buNone/>
            </a:pPr>
            <a:r>
              <a:rPr lang="en-US" altLang="en-US" sz="2000" i="1"/>
              <a:t>Shell (Eyewitness Books) - Alex Arthur</a:t>
            </a:r>
            <a:endParaRPr lang="en-US" altLang="en-US" sz="2000"/>
          </a:p>
          <a:p>
            <a:pPr marL="457200" indent="-457200">
              <a:buFontTx/>
              <a:buNone/>
            </a:pPr>
            <a:r>
              <a:rPr lang="en-US" altLang="en-US" sz="2000" i="1"/>
              <a:t>Exploring Statistics in the Elementary Grades: Book 1, Grades K-6</a:t>
            </a:r>
            <a:r>
              <a:rPr lang="en-US" altLang="en-US" sz="2000"/>
              <a:t> - Carolyn Bereska, L. Carey Bolster, Cyrilla A. Bolster, Richard Schaeffer, &amp; Rachel Gage (Illustrator)</a:t>
            </a:r>
          </a:p>
          <a:p>
            <a:pPr marL="457200" indent="-457200">
              <a:buFontTx/>
              <a:buNone/>
            </a:pPr>
            <a:r>
              <a:rPr lang="en-US" altLang="en-US" sz="2000" i="1"/>
              <a:t>Variation &amp; Classification (Life Science in Depth)</a:t>
            </a:r>
            <a:r>
              <a:rPr lang="en-US" altLang="en-US" sz="2000"/>
              <a:t> - Ann Fullick</a:t>
            </a:r>
          </a:p>
          <a:p>
            <a:pPr marL="457200" indent="-457200">
              <a:buFontTx/>
              <a:buNone/>
            </a:pPr>
            <a:r>
              <a:rPr lang="en-US" altLang="en-US" sz="2000" i="1"/>
              <a:t>Seashells in My Pocket: AMC's Family Guide to Exploring the Coast from Maine to Florida</a:t>
            </a:r>
            <a:r>
              <a:rPr lang="en-US" altLang="en-US" sz="2000"/>
              <a:t> - Judith Hansen &amp; Donna Sabaka (Illustrator)</a:t>
            </a:r>
          </a:p>
          <a:p>
            <a:pPr marL="457200" indent="-457200">
              <a:buFontTx/>
              <a:buNone/>
            </a:pPr>
            <a:r>
              <a:rPr lang="en-US" altLang="en-US" sz="2000" i="1"/>
              <a:t>Secret Lives of Seashell Dwellers</a:t>
            </a:r>
            <a:r>
              <a:rPr lang="en-US" altLang="en-US" sz="2000"/>
              <a:t> - Sara Swan Miller</a:t>
            </a:r>
          </a:p>
          <a:p>
            <a:pPr marL="457200" indent="-457200">
              <a:buFontTx/>
              <a:buNone/>
            </a:pPr>
            <a:r>
              <a:rPr lang="en-US" altLang="en-US" sz="2000" i="1"/>
              <a:t>The Secret Spiral</a:t>
            </a:r>
            <a:r>
              <a:rPr lang="en-US" altLang="en-US" sz="2000"/>
              <a:t> - Gillian Neimark</a:t>
            </a:r>
          </a:p>
          <a:p>
            <a:pPr marL="457200" indent="-457200">
              <a:buFontTx/>
              <a:buNone/>
            </a:pPr>
            <a:r>
              <a:rPr lang="en-US" altLang="en-US" sz="2000" i="1"/>
              <a:t>A Wasp is Not a Bee</a:t>
            </a:r>
            <a:r>
              <a:rPr lang="en-US" altLang="en-US" sz="2000"/>
              <a:t> - Marilyn Singer &amp; Patrick O'Brien (Illustrator)</a:t>
            </a:r>
          </a:p>
          <a:p>
            <a:pPr marL="457200" indent="-457200">
              <a:buFontTx/>
              <a:buNone/>
            </a:pPr>
            <a:r>
              <a:rPr lang="en-US" altLang="en-US" sz="2000" i="1"/>
              <a:t>The Tree of Life</a:t>
            </a:r>
            <a:r>
              <a:rPr lang="en-US" altLang="en-US" sz="2000"/>
              <a:t> - Peter Sis</a:t>
            </a:r>
          </a:p>
          <a:p>
            <a:pPr marL="457200" indent="-457200">
              <a:buFontTx/>
              <a:buNone/>
            </a:pPr>
            <a:r>
              <a:rPr lang="en-US" altLang="en-US" sz="2000" i="1"/>
              <a:t>Tree of Life: The Incredible Biodiversity of Life on</a:t>
            </a:r>
            <a:r>
              <a:rPr lang="en-US" altLang="en-US" sz="2000"/>
              <a:t> </a:t>
            </a:r>
            <a:r>
              <a:rPr lang="en-US" altLang="en-US" sz="2000" i="1"/>
              <a:t>Earth</a:t>
            </a:r>
            <a:r>
              <a:rPr lang="en-US" altLang="en-US" sz="2000"/>
              <a:t> - Rochelle Strauss &amp; Margot Thompson</a:t>
            </a:r>
          </a:p>
          <a:p>
            <a:pPr marL="457200" indent="-457200">
              <a:buFontTx/>
              <a:buNone/>
            </a:pPr>
            <a:r>
              <a:rPr lang="en-US" altLang="en-US" sz="2000" i="1"/>
              <a:t>Animal Kingdom: A Guide to Vertebrate Classification and Biodiversity</a:t>
            </a:r>
            <a:r>
              <a:rPr lang="en-US" altLang="en-US" sz="2000"/>
              <a:t> - Kathryn Whyman</a:t>
            </a:r>
          </a:p>
        </p:txBody>
      </p:sp>
      <p:sp>
        <p:nvSpPr>
          <p:cNvPr id="239622" name="Action Button: Forward or Next 9">
            <a:hlinkClick r:id="" action="ppaction://hlinkshowjump?jump=nextslide" highlightClick="1"/>
            <a:extLst>
              <a:ext uri="{FF2B5EF4-FFF2-40B4-BE49-F238E27FC236}">
                <a16:creationId xmlns:a16="http://schemas.microsoft.com/office/drawing/2014/main" id="{B00BDF24-9374-4D51-AFCF-930BDDEDC7EE}"/>
              </a:ext>
            </a:extLst>
          </p:cNvPr>
          <p:cNvSpPr>
            <a:spLocks noChangeArrowheads="1"/>
          </p:cNvSpPr>
          <p:nvPr/>
        </p:nvSpPr>
        <p:spPr bwMode="auto">
          <a:xfrm>
            <a:off x="8077200" y="0"/>
            <a:ext cx="457200" cy="457200"/>
          </a:xfrm>
          <a:prstGeom prst="actionButtonForwardNext">
            <a:avLst/>
          </a:prstGeom>
          <a:solidFill>
            <a:srgbClr val="FFFF0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1" name="Action Button: Home 10">
            <a:hlinkClick r:id="rId2" action="ppaction://hlinksldjump" highlightClick="1"/>
            <a:extLst>
              <a:ext uri="{FF2B5EF4-FFF2-40B4-BE49-F238E27FC236}">
                <a16:creationId xmlns:a16="http://schemas.microsoft.com/office/drawing/2014/main" id="{6D130EF6-133D-4E12-853F-D72A861BB68E}"/>
              </a:ext>
            </a:extLst>
          </p:cNvPr>
          <p:cNvSpPr/>
          <p:nvPr/>
        </p:nvSpPr>
        <p:spPr bwMode="auto">
          <a:xfrm>
            <a:off x="8686800" y="0"/>
            <a:ext cx="457200" cy="457200"/>
          </a:xfrm>
          <a:prstGeom prst="actionButtonHom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cs typeface="+mn-cs"/>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10EE44DF-6DC1-43DA-BBAD-478AB24C636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886060D-B08A-4BD5-AF05-877F4BA1C123}" type="slidenum">
              <a:rPr lang="en-US" altLang="en-US" sz="1400" b="0">
                <a:latin typeface="Arial" panose="020B0604020202020204" pitchFamily="34" charset="0"/>
              </a:rPr>
              <a:pPr eaLnBrk="1" hangingPunct="1"/>
              <a:t>217</a:t>
            </a:fld>
            <a:endParaRPr lang="en-US" altLang="en-US" sz="1400" b="0">
              <a:latin typeface="Arial" panose="020B0604020202020204" pitchFamily="34" charset="0"/>
            </a:endParaRPr>
          </a:p>
        </p:txBody>
      </p:sp>
      <p:sp>
        <p:nvSpPr>
          <p:cNvPr id="7" name="Slide Number Placeholder 6">
            <a:extLst>
              <a:ext uri="{FF2B5EF4-FFF2-40B4-BE49-F238E27FC236}">
                <a16:creationId xmlns:a16="http://schemas.microsoft.com/office/drawing/2014/main" id="{7EAF5379-D5A3-4EE5-8FEC-91EDD56F76E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870A907-1286-4720-8540-37535426D480}" type="slidenum">
              <a:rPr lang="en-US" altLang="en-US" sz="1400" b="0">
                <a:latin typeface="Arial" panose="020B0604020202020204" pitchFamily="34" charset="0"/>
              </a:rPr>
              <a:pPr algn="r" eaLnBrk="1" hangingPunct="1"/>
              <a:t>217</a:t>
            </a:fld>
            <a:endParaRPr lang="en-US" altLang="en-US" sz="1400" b="0">
              <a:latin typeface="Arial" panose="020B0604020202020204" pitchFamily="34" charset="0"/>
            </a:endParaRPr>
          </a:p>
        </p:txBody>
      </p:sp>
      <p:sp>
        <p:nvSpPr>
          <p:cNvPr id="240644" name="Rectangle 2">
            <a:extLst>
              <a:ext uri="{FF2B5EF4-FFF2-40B4-BE49-F238E27FC236}">
                <a16:creationId xmlns:a16="http://schemas.microsoft.com/office/drawing/2014/main" id="{439DC5CE-79E3-4E37-9E85-9E2553AC29C1}"/>
              </a:ext>
            </a:extLst>
          </p:cNvPr>
          <p:cNvSpPr>
            <a:spLocks noGrp="1" noChangeArrowheads="1"/>
          </p:cNvSpPr>
          <p:nvPr>
            <p:ph type="title"/>
          </p:nvPr>
        </p:nvSpPr>
        <p:spPr>
          <a:xfrm>
            <a:off x="0" y="12700"/>
            <a:ext cx="8001000" cy="457200"/>
          </a:xfrm>
          <a:solidFill>
            <a:srgbClr val="FFFF00"/>
          </a:solidFill>
          <a:ln w="38100">
            <a:solidFill>
              <a:schemeClr val="tx1"/>
            </a:solidFill>
            <a:miter lim="800000"/>
            <a:headEnd/>
            <a:tailEnd/>
          </a:ln>
        </p:spPr>
        <p:txBody>
          <a:bodyPr/>
          <a:lstStyle/>
          <a:p>
            <a:pPr eaLnBrk="1" hangingPunct="1"/>
            <a:r>
              <a:rPr lang="en-US" altLang="en-US" sz="2800" b="1">
                <a:solidFill>
                  <a:schemeClr val="tx1"/>
                </a:solidFill>
              </a:rPr>
              <a:t>Suggested Reading</a:t>
            </a:r>
          </a:p>
        </p:txBody>
      </p:sp>
      <p:sp>
        <p:nvSpPr>
          <p:cNvPr id="240645" name="Rectangle 3">
            <a:extLst>
              <a:ext uri="{FF2B5EF4-FFF2-40B4-BE49-F238E27FC236}">
                <a16:creationId xmlns:a16="http://schemas.microsoft.com/office/drawing/2014/main" id="{9B130DD8-2B68-4BCC-B869-1341CFA64461}"/>
              </a:ext>
            </a:extLst>
          </p:cNvPr>
          <p:cNvSpPr>
            <a:spLocks noGrp="1" noChangeArrowheads="1"/>
          </p:cNvSpPr>
          <p:nvPr>
            <p:ph type="body" sz="half" idx="1"/>
          </p:nvPr>
        </p:nvSpPr>
        <p:spPr>
          <a:xfrm>
            <a:off x="0" y="566738"/>
            <a:ext cx="8124825" cy="6261100"/>
          </a:xfrm>
          <a:solidFill>
            <a:schemeClr val="bg1"/>
          </a:solidFill>
        </p:spPr>
        <p:txBody>
          <a:bodyPr/>
          <a:lstStyle/>
          <a:p>
            <a:pPr marL="457200" indent="-457200">
              <a:buFontTx/>
              <a:buNone/>
            </a:pPr>
            <a:r>
              <a:rPr lang="en-US" altLang="en-US" sz="1500" b="1" u="sng"/>
              <a:t>Grades 7+</a:t>
            </a:r>
            <a:endParaRPr lang="en-US" altLang="en-US" sz="1500"/>
          </a:p>
          <a:p>
            <a:pPr marL="457200" indent="-457200">
              <a:buFontTx/>
              <a:buNone/>
            </a:pPr>
            <a:r>
              <a:rPr lang="en-US" altLang="en-US" sz="1500" i="1"/>
              <a:t>Compendium of Seashells: A Full-Color Guide to More than 4,200 of the World's Marine Shells</a:t>
            </a:r>
            <a:r>
              <a:rPr lang="en-US" altLang="en-US" sz="1500"/>
              <a:t> - R. Tucker Abbott &amp; S. Peter Dance</a:t>
            </a:r>
          </a:p>
          <a:p>
            <a:pPr marL="457200" indent="-457200">
              <a:buFontTx/>
              <a:buNone/>
            </a:pPr>
            <a:r>
              <a:rPr lang="en-US" altLang="en-US" sz="1500" i="1"/>
              <a:t>Shells (Smithsonian Handbooks)</a:t>
            </a:r>
            <a:r>
              <a:rPr lang="en-US" altLang="en-US" sz="1500"/>
              <a:t> - S. Peter Dance</a:t>
            </a:r>
          </a:p>
          <a:p>
            <a:pPr marL="457200" indent="-457200">
              <a:buFontTx/>
              <a:buNone/>
            </a:pPr>
            <a:r>
              <a:rPr lang="en-US" altLang="en-US" sz="1500" i="1"/>
              <a:t>Evolution (DK Eyewitness Guide)</a:t>
            </a:r>
            <a:r>
              <a:rPr lang="en-US" altLang="en-US" sz="1500"/>
              <a:t> - Linda Gamlin</a:t>
            </a:r>
          </a:p>
          <a:p>
            <a:pPr marL="457200" indent="-457200">
              <a:buFontTx/>
              <a:buNone/>
            </a:pPr>
            <a:r>
              <a:rPr lang="en-US" altLang="en-US" sz="1500" i="1"/>
              <a:t>Biodiversity</a:t>
            </a:r>
            <a:r>
              <a:rPr lang="en-US" altLang="en-US" sz="1500"/>
              <a:t> - Dorothy Hinshaw Patent &amp; William Munoz (Illustrator)</a:t>
            </a:r>
          </a:p>
          <a:p>
            <a:pPr marL="457200" indent="-457200">
              <a:buFontTx/>
              <a:buNone/>
            </a:pPr>
            <a:r>
              <a:rPr lang="en-US" altLang="en-US" sz="1500"/>
              <a:t>National Audubon Society Field Guide to North American Seashells - National Audubon Society</a:t>
            </a:r>
          </a:p>
          <a:p>
            <a:pPr marL="457200" indent="-457200">
              <a:buFontTx/>
              <a:buNone/>
            </a:pPr>
            <a:r>
              <a:rPr lang="en-US" altLang="en-US" sz="1500" i="1"/>
              <a:t>The Biodiversity Crisis: Losing What Counts (American Museum of Natural History Books)</a:t>
            </a:r>
            <a:r>
              <a:rPr lang="en-US" altLang="en-US" sz="1500"/>
              <a:t> - Michael J. Novacek (Editor)</a:t>
            </a:r>
          </a:p>
          <a:p>
            <a:pPr marL="457200" indent="-457200">
              <a:buFontTx/>
              <a:buNone/>
            </a:pPr>
            <a:r>
              <a:rPr lang="en-US" altLang="en-US" sz="1500" i="1"/>
              <a:t>The Art of Shelling: A Complete Guide to Finding Shells and Other Beach Collectibles at Shelling Locations from Florida to Maine</a:t>
            </a:r>
            <a:r>
              <a:rPr lang="en-US" altLang="en-US" sz="1500"/>
              <a:t> - Chuck Robinson</a:t>
            </a:r>
          </a:p>
          <a:p>
            <a:pPr marL="457200" indent="-457200">
              <a:buFontTx/>
              <a:buNone/>
            </a:pPr>
            <a:r>
              <a:rPr lang="en-US" altLang="en-US" sz="1500" i="1"/>
              <a:t>Seashells: Jewels from the Ocean</a:t>
            </a:r>
            <a:r>
              <a:rPr lang="en-US" altLang="en-US" sz="1500"/>
              <a:t> - Budd Titlow</a:t>
            </a:r>
          </a:p>
          <a:p>
            <a:pPr marL="457200" indent="-457200">
              <a:buFontTx/>
              <a:buNone/>
            </a:pPr>
            <a:r>
              <a:rPr lang="en-US" altLang="en-US" sz="1500" i="1"/>
              <a:t>A Natural History of Shells</a:t>
            </a:r>
            <a:r>
              <a:rPr lang="en-US" altLang="en-US" sz="1500"/>
              <a:t> - Geerat J. Vermeij</a:t>
            </a:r>
          </a:p>
          <a:p>
            <a:pPr marL="457200" indent="-457200">
              <a:buFontTx/>
              <a:buNone/>
            </a:pPr>
            <a:r>
              <a:rPr lang="en-US" altLang="en-US" sz="1500" i="1"/>
              <a:t>Data, Graphing, and Statistics Smarts!</a:t>
            </a:r>
            <a:r>
              <a:rPr lang="en-US" altLang="en-US" sz="1500"/>
              <a:t> - Rebecca Wingard-Nelson</a:t>
            </a:r>
          </a:p>
          <a:p>
            <a:pPr marL="457200" indent="-457200">
              <a:buFontTx/>
              <a:buNone/>
            </a:pPr>
            <a:r>
              <a:rPr lang="en-US" altLang="en-US" sz="1500"/>
              <a:t> </a:t>
            </a:r>
          </a:p>
          <a:p>
            <a:pPr marL="457200" indent="-457200">
              <a:buFontTx/>
              <a:buNone/>
            </a:pPr>
            <a:r>
              <a:rPr lang="en-US" altLang="en-US" sz="1500" b="1" u="sng"/>
              <a:t>All Ages</a:t>
            </a:r>
            <a:endParaRPr lang="en-US" altLang="en-US" sz="1500"/>
          </a:p>
          <a:p>
            <a:pPr marL="457200" indent="-457200">
              <a:buFontTx/>
              <a:buNone/>
            </a:pPr>
            <a:r>
              <a:rPr lang="en-US" altLang="en-US" sz="1500" i="1"/>
              <a:t>Seashells of the World (Golden Guide)</a:t>
            </a:r>
            <a:r>
              <a:rPr lang="en-US" altLang="en-US" sz="1500"/>
              <a:t> - R. Tucker Abbott, Herbert Spencer Zim (Editor), &amp; George F. Sandstrom (Illustrator)</a:t>
            </a:r>
          </a:p>
          <a:p>
            <a:pPr marL="457200" indent="-457200">
              <a:buFontTx/>
              <a:buNone/>
            </a:pPr>
            <a:r>
              <a:rPr lang="en-US" altLang="en-US" sz="1500" i="1"/>
              <a:t>The World's Most Beautiful</a:t>
            </a:r>
            <a:r>
              <a:rPr lang="en-US" altLang="en-US" sz="1500"/>
              <a:t> </a:t>
            </a:r>
            <a:r>
              <a:rPr lang="en-US" altLang="en-US" sz="1500" i="1"/>
              <a:t>Seashells</a:t>
            </a:r>
            <a:r>
              <a:rPr lang="en-US" altLang="en-US" sz="1500"/>
              <a:t> - Pete Carmichael, Leonard Hill, &amp; Tim Ohr (Editor)</a:t>
            </a:r>
          </a:p>
          <a:p>
            <a:pPr marL="457200" indent="-457200">
              <a:buFontTx/>
              <a:buNone/>
            </a:pPr>
            <a:r>
              <a:rPr lang="en-US" altLang="en-US" sz="1500" i="1"/>
              <a:t>Peterson First Guide to Shells of North America</a:t>
            </a:r>
            <a:r>
              <a:rPr lang="en-US" altLang="en-US" sz="1500"/>
              <a:t> - Jackie Leatherbury Douglass &amp; John Douglass (Illustrator)</a:t>
            </a:r>
          </a:p>
          <a:p>
            <a:pPr marL="457200" indent="-457200">
              <a:buFontTx/>
              <a:buNone/>
            </a:pPr>
            <a:r>
              <a:rPr lang="en-US" altLang="en-US" sz="1500" i="1"/>
              <a:t>Seashells</a:t>
            </a:r>
            <a:r>
              <a:rPr lang="en-US" altLang="en-US" sz="1500"/>
              <a:t> - Josie Iselin &amp; Sandy Carlson</a:t>
            </a:r>
          </a:p>
          <a:p>
            <a:pPr marL="457200" indent="-457200">
              <a:buFontTx/>
              <a:buNone/>
            </a:pPr>
            <a:r>
              <a:rPr lang="en-US" altLang="en-US" sz="1500" i="1"/>
              <a:t>National Audubon Society Pocket Guide to Familiar Seashells</a:t>
            </a:r>
            <a:r>
              <a:rPr lang="en-US" altLang="en-US" sz="1500"/>
              <a:t> - National Audubon Society</a:t>
            </a:r>
          </a:p>
        </p:txBody>
      </p:sp>
      <p:sp>
        <p:nvSpPr>
          <p:cNvPr id="240646" name="Action Button: Forward or Next 9">
            <a:hlinkClick r:id="" action="ppaction://hlinkshowjump?jump=nextslide" highlightClick="1"/>
            <a:extLst>
              <a:ext uri="{FF2B5EF4-FFF2-40B4-BE49-F238E27FC236}">
                <a16:creationId xmlns:a16="http://schemas.microsoft.com/office/drawing/2014/main" id="{A51324C2-E04A-4B4C-B45D-D6568E3E2020}"/>
              </a:ext>
            </a:extLst>
          </p:cNvPr>
          <p:cNvSpPr>
            <a:spLocks noChangeArrowheads="1"/>
          </p:cNvSpPr>
          <p:nvPr/>
        </p:nvSpPr>
        <p:spPr bwMode="auto">
          <a:xfrm>
            <a:off x="8124825" y="-20638"/>
            <a:ext cx="457200" cy="457201"/>
          </a:xfrm>
          <a:prstGeom prst="actionButtonForwardNext">
            <a:avLst/>
          </a:prstGeom>
          <a:solidFill>
            <a:srgbClr val="FFFF0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1" name="Action Button: Home 10">
            <a:hlinkClick r:id="rId2" action="ppaction://hlinksldjump" highlightClick="1"/>
            <a:extLst>
              <a:ext uri="{FF2B5EF4-FFF2-40B4-BE49-F238E27FC236}">
                <a16:creationId xmlns:a16="http://schemas.microsoft.com/office/drawing/2014/main" id="{60C74229-F72D-42A6-A5E1-6F42C9018D63}"/>
              </a:ext>
            </a:extLst>
          </p:cNvPr>
          <p:cNvSpPr/>
          <p:nvPr/>
        </p:nvSpPr>
        <p:spPr bwMode="auto">
          <a:xfrm>
            <a:off x="8686800" y="0"/>
            <a:ext cx="457200" cy="457200"/>
          </a:xfrm>
          <a:prstGeom prst="actionButtonHom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cs typeface="+mn-cs"/>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46C62FF4-FF3F-4D80-BE03-AB5286F3D7F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3ACC3F4-A151-4AED-BDBE-05EABC5FA9B8}" type="slidenum">
              <a:rPr lang="en-US" altLang="en-US" sz="1400" b="0">
                <a:latin typeface="Arial" panose="020B0604020202020204" pitchFamily="34" charset="0"/>
              </a:rPr>
              <a:pPr eaLnBrk="1" hangingPunct="1"/>
              <a:t>218</a:t>
            </a:fld>
            <a:endParaRPr lang="en-US" altLang="en-US" sz="1400" b="0">
              <a:latin typeface="Arial" panose="020B0604020202020204" pitchFamily="34" charset="0"/>
            </a:endParaRPr>
          </a:p>
        </p:txBody>
      </p:sp>
      <p:sp>
        <p:nvSpPr>
          <p:cNvPr id="7" name="Slide Number Placeholder 6">
            <a:extLst>
              <a:ext uri="{FF2B5EF4-FFF2-40B4-BE49-F238E27FC236}">
                <a16:creationId xmlns:a16="http://schemas.microsoft.com/office/drawing/2014/main" id="{CF6AC740-59CB-4C81-BFF5-BDFBE2923E3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C04E092-85C8-4B02-AE7D-AFDE9CEE7414}" type="slidenum">
              <a:rPr lang="en-US" altLang="en-US" sz="1400" b="0">
                <a:latin typeface="Arial" panose="020B0604020202020204" pitchFamily="34" charset="0"/>
              </a:rPr>
              <a:pPr algn="r" eaLnBrk="1" hangingPunct="1"/>
              <a:t>218</a:t>
            </a:fld>
            <a:endParaRPr lang="en-US" altLang="en-US" sz="1400" b="0">
              <a:latin typeface="Arial" panose="020B0604020202020204" pitchFamily="34" charset="0"/>
            </a:endParaRPr>
          </a:p>
        </p:txBody>
      </p:sp>
      <p:sp>
        <p:nvSpPr>
          <p:cNvPr id="241668" name="Rectangle 2">
            <a:extLst>
              <a:ext uri="{FF2B5EF4-FFF2-40B4-BE49-F238E27FC236}">
                <a16:creationId xmlns:a16="http://schemas.microsoft.com/office/drawing/2014/main" id="{8EF234A4-467A-4BFA-B8E4-22F3826D0307}"/>
              </a:ext>
            </a:extLst>
          </p:cNvPr>
          <p:cNvSpPr>
            <a:spLocks noGrp="1" noChangeArrowheads="1"/>
          </p:cNvSpPr>
          <p:nvPr>
            <p:ph type="title"/>
          </p:nvPr>
        </p:nvSpPr>
        <p:spPr>
          <a:xfrm>
            <a:off x="0" y="12700"/>
            <a:ext cx="8001000" cy="457200"/>
          </a:xfrm>
          <a:solidFill>
            <a:srgbClr val="FFFF00"/>
          </a:solidFill>
          <a:ln w="38100">
            <a:solidFill>
              <a:schemeClr val="tx1"/>
            </a:solidFill>
            <a:miter lim="800000"/>
            <a:headEnd/>
            <a:tailEnd/>
          </a:ln>
        </p:spPr>
        <p:txBody>
          <a:bodyPr/>
          <a:lstStyle/>
          <a:p>
            <a:pPr eaLnBrk="1" hangingPunct="1"/>
            <a:r>
              <a:rPr lang="en-US" altLang="en-US" sz="2800" b="1">
                <a:solidFill>
                  <a:schemeClr val="tx1"/>
                </a:solidFill>
              </a:rPr>
              <a:t>Suggested Reading</a:t>
            </a:r>
          </a:p>
        </p:txBody>
      </p:sp>
      <p:sp>
        <p:nvSpPr>
          <p:cNvPr id="241669" name="Rectangle 3">
            <a:extLst>
              <a:ext uri="{FF2B5EF4-FFF2-40B4-BE49-F238E27FC236}">
                <a16:creationId xmlns:a16="http://schemas.microsoft.com/office/drawing/2014/main" id="{A466F561-7380-447E-A6D5-93EAE3C62567}"/>
              </a:ext>
            </a:extLst>
          </p:cNvPr>
          <p:cNvSpPr>
            <a:spLocks noGrp="1" noChangeArrowheads="1"/>
          </p:cNvSpPr>
          <p:nvPr>
            <p:ph type="body" sz="half" idx="1"/>
          </p:nvPr>
        </p:nvSpPr>
        <p:spPr>
          <a:xfrm>
            <a:off x="0" y="609600"/>
            <a:ext cx="9144000" cy="6248400"/>
          </a:xfrm>
          <a:solidFill>
            <a:schemeClr val="bg1"/>
          </a:solidFill>
        </p:spPr>
        <p:txBody>
          <a:bodyPr/>
          <a:lstStyle/>
          <a:p>
            <a:pPr marL="457200" indent="-457200">
              <a:buFontTx/>
              <a:buNone/>
            </a:pPr>
            <a:r>
              <a:rPr lang="en-US" altLang="en-US" sz="1800" b="1" u="sng"/>
              <a:t>Scientific Journal Articles (included on Teacher CD)</a:t>
            </a:r>
            <a:endParaRPr lang="en-US" altLang="en-US" sz="1800"/>
          </a:p>
          <a:p>
            <a:pPr marL="457200" indent="-457200">
              <a:buFontTx/>
              <a:buNone/>
            </a:pPr>
            <a:r>
              <a:rPr lang="en-US" altLang="en-US" sz="1800"/>
              <a:t>Ayoub, N.A., S.E. Riechert, &amp; R.L. Small. 2005. Speciation history of the North American funnel web spiders, </a:t>
            </a:r>
            <a:r>
              <a:rPr lang="en-US" altLang="en-US" sz="1800" i="1"/>
              <a:t>Agelenopsis</a:t>
            </a:r>
            <a:r>
              <a:rPr lang="en-US" altLang="en-US" sz="1800"/>
              <a:t> (Araneae: Agelenidae): Phylogenetic inferences at the population-species interface. </a:t>
            </a:r>
            <a:r>
              <a:rPr lang="en-US" altLang="en-US" sz="1800" i="1"/>
              <a:t>Molecular Phylogenetics and Evolution</a:t>
            </a:r>
            <a:r>
              <a:rPr lang="en-US" altLang="en-US" sz="1800"/>
              <a:t> 36:42-57.</a:t>
            </a:r>
          </a:p>
          <a:p>
            <a:pPr marL="457200" indent="-457200">
              <a:buFontTx/>
              <a:buNone/>
            </a:pPr>
            <a:r>
              <a:rPr lang="en-US" altLang="en-US" sz="1800"/>
              <a:t>Bruschi, P., P. Grossoni, &amp; F. Bussotti. 2003. Within- and among-tree variation in leaf morphology of </a:t>
            </a:r>
            <a:r>
              <a:rPr lang="en-US" altLang="en-US" sz="1800" i="1"/>
              <a:t>Quercus petraea</a:t>
            </a:r>
            <a:r>
              <a:rPr lang="en-US" altLang="en-US" sz="1800"/>
              <a:t> (Matt.) Liebl. natural populations. </a:t>
            </a:r>
            <a:r>
              <a:rPr lang="en-US" altLang="en-US" sz="1800" i="1"/>
              <a:t>Trees</a:t>
            </a:r>
            <a:r>
              <a:rPr lang="en-US" altLang="en-US" sz="1800"/>
              <a:t> 17:164-172.</a:t>
            </a:r>
          </a:p>
          <a:p>
            <a:pPr marL="457200" indent="-457200">
              <a:buFontTx/>
              <a:buNone/>
            </a:pPr>
            <a:r>
              <a:rPr lang="en-US" altLang="en-US" sz="1800"/>
              <a:t>Cain, A.J. &amp; P.M. Sheppard. 1954. Natural Selection in </a:t>
            </a:r>
            <a:r>
              <a:rPr lang="en-US" altLang="en-US" sz="1800" i="1"/>
              <a:t>Cepaea</a:t>
            </a:r>
            <a:r>
              <a:rPr lang="en-US" altLang="en-US" sz="1800"/>
              <a:t>. </a:t>
            </a:r>
            <a:r>
              <a:rPr lang="en-US" altLang="en-US" sz="1800" i="1"/>
              <a:t>Genetics</a:t>
            </a:r>
            <a:r>
              <a:rPr lang="en-US" altLang="en-US" sz="1800"/>
              <a:t> 39(1):89-116.</a:t>
            </a:r>
          </a:p>
          <a:p>
            <a:pPr marL="457200" indent="-457200">
              <a:buFontTx/>
              <a:buNone/>
            </a:pPr>
            <a:r>
              <a:rPr lang="en-US" altLang="en-US" sz="1800"/>
              <a:t>Cotton, P.A., S.D. Rundle, &amp; K.E. Smith. 2004. Trait compensation in marine gastropods: shell shape, avoidance behavior, and susceptibility to predation. </a:t>
            </a:r>
            <a:r>
              <a:rPr lang="en-US" altLang="en-US" sz="1800" i="1"/>
              <a:t>Ecology</a:t>
            </a:r>
            <a:r>
              <a:rPr lang="en-US" altLang="en-US" sz="1800"/>
              <a:t> 85(6):1581-1584.</a:t>
            </a:r>
          </a:p>
          <a:p>
            <a:pPr marL="457200" indent="-457200">
              <a:buFontTx/>
              <a:buNone/>
            </a:pPr>
            <a:r>
              <a:rPr lang="en-US" altLang="en-US" sz="1800"/>
              <a:t>Hugall, A.F. &amp; D. Stuart-Fox. 2012. Accelerated speciation in colour-polymorphic birds. </a:t>
            </a:r>
            <a:r>
              <a:rPr lang="en-US" altLang="en-US" sz="1800" i="1"/>
              <a:t>Nature</a:t>
            </a:r>
            <a:r>
              <a:rPr lang="en-US" altLang="en-US" sz="1800"/>
              <a:t> 485:631-634.</a:t>
            </a:r>
          </a:p>
          <a:p>
            <a:pPr marL="457200" indent="-457200">
              <a:buFontTx/>
              <a:buNone/>
            </a:pPr>
            <a:r>
              <a:rPr lang="en-US" altLang="en-US" sz="1800"/>
              <a:t>Ito, M. 2009. Variation in leaf morphology of </a:t>
            </a:r>
            <a:r>
              <a:rPr lang="en-US" altLang="en-US" sz="1800" i="1"/>
              <a:t>Quercus crispula</a:t>
            </a:r>
            <a:r>
              <a:rPr lang="en-US" altLang="en-US" sz="1800"/>
              <a:t> and </a:t>
            </a:r>
            <a:r>
              <a:rPr lang="en-US" altLang="en-US" sz="1800" i="1"/>
              <a:t>Quercus dentata</a:t>
            </a:r>
            <a:r>
              <a:rPr lang="en-US" altLang="en-US" sz="1800"/>
              <a:t> assemblages among contact zones: a method for detection of probable hybridization. </a:t>
            </a:r>
            <a:r>
              <a:rPr lang="en-US" altLang="en-US" sz="1800" i="1"/>
              <a:t>Journal of Forest Resources</a:t>
            </a:r>
            <a:r>
              <a:rPr lang="en-US" altLang="en-US" sz="1800"/>
              <a:t> 14:240-244.</a:t>
            </a:r>
          </a:p>
          <a:p>
            <a:pPr marL="457200" indent="-457200">
              <a:buFontTx/>
              <a:buNone/>
            </a:pPr>
            <a:r>
              <a:rPr lang="en-US" altLang="en-US" sz="1800"/>
              <a:t>Oxford, G.S. &amp; R.G. Gillespie. 2001. Portraits of Evolution: Studies of Coloration in Hawaiian Spiders. </a:t>
            </a:r>
            <a:r>
              <a:rPr lang="en-US" altLang="en-US" sz="1800" i="1"/>
              <a:t>BioScience</a:t>
            </a:r>
            <a:r>
              <a:rPr lang="en-US" altLang="en-US" sz="1800"/>
              <a:t> 51(7):521-528.</a:t>
            </a:r>
          </a:p>
          <a:p>
            <a:pPr marL="457200" indent="-457200">
              <a:buFontTx/>
              <a:buNone/>
            </a:pPr>
            <a:r>
              <a:rPr lang="en-US" altLang="en-US" sz="1800"/>
              <a:t>Tang, X. &amp; S. Huang. 2010. Fluctuating selection by water level on gynoecium colour polymorphism in an aquatic plant. </a:t>
            </a:r>
            <a:r>
              <a:rPr lang="en-US" altLang="en-US" sz="1800" i="1"/>
              <a:t>Annals of Botany</a:t>
            </a:r>
            <a:r>
              <a:rPr lang="en-US" altLang="en-US" sz="1800"/>
              <a:t> 106:843-848.</a:t>
            </a:r>
          </a:p>
        </p:txBody>
      </p:sp>
      <p:sp>
        <p:nvSpPr>
          <p:cNvPr id="241670" name="Action Button: Forward or Next 9">
            <a:hlinkClick r:id="" action="ppaction://hlinkshowjump?jump=nextslide" highlightClick="1"/>
            <a:extLst>
              <a:ext uri="{FF2B5EF4-FFF2-40B4-BE49-F238E27FC236}">
                <a16:creationId xmlns:a16="http://schemas.microsoft.com/office/drawing/2014/main" id="{1F660EF6-1C97-4902-A96D-EB5FB0815A6C}"/>
              </a:ext>
            </a:extLst>
          </p:cNvPr>
          <p:cNvSpPr>
            <a:spLocks noChangeArrowheads="1"/>
          </p:cNvSpPr>
          <p:nvPr/>
        </p:nvSpPr>
        <p:spPr bwMode="auto">
          <a:xfrm>
            <a:off x="8124825" y="-20638"/>
            <a:ext cx="457200" cy="457201"/>
          </a:xfrm>
          <a:prstGeom prst="actionButtonForwardNext">
            <a:avLst/>
          </a:prstGeom>
          <a:solidFill>
            <a:srgbClr val="FFFF00"/>
          </a:solidFill>
          <a:ln w="9525"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1" name="Action Button: Home 10">
            <a:hlinkClick r:id="rId2" action="ppaction://hlinksldjump" highlightClick="1"/>
            <a:extLst>
              <a:ext uri="{FF2B5EF4-FFF2-40B4-BE49-F238E27FC236}">
                <a16:creationId xmlns:a16="http://schemas.microsoft.com/office/drawing/2014/main" id="{C60651E7-0AEF-407E-B994-3473FA83B283}"/>
              </a:ext>
            </a:extLst>
          </p:cNvPr>
          <p:cNvSpPr/>
          <p:nvPr/>
        </p:nvSpPr>
        <p:spPr bwMode="auto">
          <a:xfrm>
            <a:off x="8686800" y="0"/>
            <a:ext cx="457200" cy="457200"/>
          </a:xfrm>
          <a:prstGeom prst="actionButtonHom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a:cs typeface="+mn-cs"/>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2B41EE3-7A4C-4F3F-87FD-97DA52CEAE9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4472088-EC94-405B-B06C-A39616318F7E}" type="slidenum">
              <a:rPr lang="en-US" altLang="en-US" sz="1400" b="0">
                <a:latin typeface="Arial" panose="020B0604020202020204" pitchFamily="34" charset="0"/>
              </a:rPr>
              <a:pPr eaLnBrk="1" hangingPunct="1"/>
              <a:t>219</a:t>
            </a:fld>
            <a:endParaRPr lang="en-US" altLang="en-US" sz="1400" b="0">
              <a:latin typeface="Arial" panose="020B0604020202020204" pitchFamily="34" charset="0"/>
            </a:endParaRPr>
          </a:p>
        </p:txBody>
      </p:sp>
      <p:sp>
        <p:nvSpPr>
          <p:cNvPr id="242691" name="Rectangle 2">
            <a:extLst>
              <a:ext uri="{FF2B5EF4-FFF2-40B4-BE49-F238E27FC236}">
                <a16:creationId xmlns:a16="http://schemas.microsoft.com/office/drawing/2014/main" id="{03ECA4B2-F2F1-4905-8A93-587DCA94655D}"/>
              </a:ext>
            </a:extLst>
          </p:cNvPr>
          <p:cNvSpPr>
            <a:spLocks noGrp="1" noChangeArrowheads="1"/>
          </p:cNvSpPr>
          <p:nvPr>
            <p:ph type="title" idx="4294967295"/>
          </p:nvPr>
        </p:nvSpPr>
        <p:spPr>
          <a:xfrm>
            <a:off x="15875" y="0"/>
            <a:ext cx="7832725" cy="533400"/>
          </a:xfrm>
          <a:solidFill>
            <a:srgbClr val="FFFF00"/>
          </a:solidFill>
          <a:ln w="38100">
            <a:solidFill>
              <a:schemeClr val="tx1"/>
            </a:solidFill>
            <a:miter lim="800000"/>
            <a:headEnd/>
            <a:tailEnd/>
          </a:ln>
        </p:spPr>
        <p:txBody>
          <a:bodyPr/>
          <a:lstStyle/>
          <a:p>
            <a:pPr eaLnBrk="1" hangingPunct="1"/>
            <a:r>
              <a:rPr lang="en-US" altLang="en-US" sz="2400" b="1"/>
              <a:t>Links (all underlined text is clickable!)</a:t>
            </a:r>
          </a:p>
        </p:txBody>
      </p:sp>
      <p:sp>
        <p:nvSpPr>
          <p:cNvPr id="242692" name="TextBox 4">
            <a:extLst>
              <a:ext uri="{FF2B5EF4-FFF2-40B4-BE49-F238E27FC236}">
                <a16:creationId xmlns:a16="http://schemas.microsoft.com/office/drawing/2014/main" id="{31B99BD3-4B54-4BF3-BCC3-BFC6DD070290}"/>
              </a:ext>
            </a:extLst>
          </p:cNvPr>
          <p:cNvSpPr txBox="1">
            <a:spLocks noChangeArrowheads="1"/>
          </p:cNvSpPr>
          <p:nvPr/>
        </p:nvSpPr>
        <p:spPr bwMode="auto">
          <a:xfrm>
            <a:off x="0" y="762000"/>
            <a:ext cx="8915400" cy="6002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600">
                <a:hlinkClick r:id="rId2"/>
              </a:rPr>
              <a:t>Archerd Shell Collection </a:t>
            </a:r>
            <a:r>
              <a:rPr lang="en-US" altLang="en-US" sz="1600" b="0"/>
              <a:t>– A web-based tour of the Archerd Shell Collection at Washington State University Tri-Cities Natural History Museum.  Provides great info on the main classes of mollusk shells, shell development, torsion in gastropods, and more!</a:t>
            </a:r>
          </a:p>
          <a:p>
            <a:r>
              <a:rPr lang="en-US" altLang="en-US" sz="1600">
                <a:hlinkClick r:id="rId3"/>
              </a:rPr>
              <a:t>The Arthropod Story </a:t>
            </a:r>
            <a:r>
              <a:rPr lang="en-US" altLang="en-US" sz="1600" b="0"/>
              <a:t>– Website from the University of California Berkeley’s Museum of Paleontology; contains information on the history and diversity of arthropods, as well as symmetry.</a:t>
            </a:r>
          </a:p>
          <a:p>
            <a:r>
              <a:rPr lang="en-US" altLang="en-US" sz="1600">
                <a:hlinkClick r:id="rId4"/>
              </a:rPr>
              <a:t>Biology4Kids.com </a:t>
            </a:r>
            <a:r>
              <a:rPr lang="en-US" altLang="en-US" sz="1600" b="0"/>
              <a:t>– A great site with information on invertebrate and vertebrate animals, as well as organisms from the other kingdoms of life.  The subpages most appropriate for this unit are those for the invertebrates and vertebrates:</a:t>
            </a:r>
          </a:p>
          <a:p>
            <a:r>
              <a:rPr lang="en-US" altLang="en-US" sz="1600" u="sng">
                <a:hlinkClick r:id="rId5"/>
              </a:rPr>
              <a:t>Class Gastropoda (Snails and Slugs) - Biodiversity of Great Smoky Mountains National Park</a:t>
            </a:r>
            <a:r>
              <a:rPr lang="en-US" altLang="en-US" sz="1600">
                <a:hlinkClick r:id="rId5"/>
              </a:rPr>
              <a:t> </a:t>
            </a:r>
            <a:r>
              <a:rPr lang="en-US" altLang="en-US" sz="1600" b="0"/>
              <a:t>- a great website about the gastropod diversity found in our own home state, with lots of information on land snail importance, life histories, anatomy, and identification!</a:t>
            </a:r>
          </a:p>
          <a:p>
            <a:r>
              <a:rPr lang="en-US" altLang="en-US" sz="1600">
                <a:hlinkClick r:id="rId6"/>
              </a:rPr>
              <a:t>Real Trees 4 Kids </a:t>
            </a:r>
            <a:r>
              <a:rPr lang="en-US" altLang="en-US" sz="1600" b="0"/>
              <a:t>– A great site sponsored by the National Christmas Tree Association with TONS of information on trees for kids, broken down into several pages based on grade level, as well as resources for teachers.</a:t>
            </a:r>
          </a:p>
          <a:p>
            <a:r>
              <a:rPr lang="en-US" altLang="en-US" sz="1600">
                <a:hlinkClick r:id="rId7"/>
              </a:rPr>
              <a:t>The Space Place: Sorting Out Trees in the Forest </a:t>
            </a:r>
            <a:r>
              <a:rPr lang="en-US" altLang="en-US" sz="1600" b="0"/>
              <a:t>- Another awesome site from NASA describing how different tree species can even be identified from space with current technology!</a:t>
            </a:r>
          </a:p>
          <a:p>
            <a:r>
              <a:rPr lang="en-US" altLang="en-US" sz="1600">
                <a:hlinkClick r:id="rId8"/>
              </a:rPr>
              <a:t>eNature: FieldGuides </a:t>
            </a:r>
            <a:r>
              <a:rPr lang="en-US" altLang="en-US" sz="1600" b="0"/>
              <a:t>- Excellent online field guide that allows you to enter your ZIP code to access field guides to plants and animals in your area!</a:t>
            </a:r>
          </a:p>
          <a:p>
            <a:r>
              <a:rPr lang="en-US" altLang="en-US" sz="1600">
                <a:hlinkClick r:id="rId9"/>
              </a:rPr>
              <a:t>The Wonders of the Seas: Mollusks </a:t>
            </a:r>
            <a:r>
              <a:rPr lang="en-US" altLang="en-US" sz="1600" b="0"/>
              <a:t>- A brief introduction on mollusk diversity from the Oceanic Research Group.</a:t>
            </a:r>
          </a:p>
          <a:p>
            <a:r>
              <a:rPr lang="en-US" altLang="en-US" sz="1600">
                <a:hlinkClick r:id="rId10"/>
              </a:rPr>
              <a:t>Learner.org Life Science Session 5 </a:t>
            </a:r>
            <a:r>
              <a:rPr lang="en-US" altLang="en-US" sz="1600" b="0"/>
              <a:t>- A great teacher resource and lesson ideas on variation, adaptation, and natural selection.</a:t>
            </a:r>
          </a:p>
          <a:p>
            <a:r>
              <a:rPr lang="en-US" altLang="en-US" sz="1600">
                <a:hlinkClick r:id="rId11"/>
              </a:rPr>
              <a:t>BBC - Schools Science Clips - Variation </a:t>
            </a:r>
            <a:r>
              <a:rPr lang="en-US" altLang="en-US" sz="1600" b="0"/>
              <a:t>- A fun interactive exercise on natural variation for kids ages 6-7.</a:t>
            </a:r>
          </a:p>
        </p:txBody>
      </p:sp>
      <p:sp>
        <p:nvSpPr>
          <p:cNvPr id="6" name="Action Button: Home 5">
            <a:hlinkClick r:id="rId12" action="ppaction://hlinksldjump" highlightClick="1"/>
            <a:extLst>
              <a:ext uri="{FF2B5EF4-FFF2-40B4-BE49-F238E27FC236}">
                <a16:creationId xmlns:a16="http://schemas.microsoft.com/office/drawing/2014/main" id="{B9F2F0CE-AD71-43FD-B4C7-740C91F47CB5}"/>
              </a:ext>
            </a:extLst>
          </p:cNvPr>
          <p:cNvSpPr/>
          <p:nvPr/>
        </p:nvSpPr>
        <p:spPr>
          <a:xfrm>
            <a:off x="8594725" y="0"/>
            <a:ext cx="549275" cy="549275"/>
          </a:xfrm>
          <a:prstGeom prst="actionButtonHome">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2694" name="Action Button: Back or Previous 7">
            <a:hlinkClick r:id="" action="ppaction://hlinkshowjump?jump=previousslide" highlightClick="1"/>
            <a:extLst>
              <a:ext uri="{FF2B5EF4-FFF2-40B4-BE49-F238E27FC236}">
                <a16:creationId xmlns:a16="http://schemas.microsoft.com/office/drawing/2014/main" id="{5A90648A-0172-4C82-80EA-44866E972119}"/>
              </a:ext>
            </a:extLst>
          </p:cNvPr>
          <p:cNvSpPr>
            <a:spLocks noChangeArrowheads="1"/>
          </p:cNvSpPr>
          <p:nvPr/>
        </p:nvSpPr>
        <p:spPr bwMode="auto">
          <a:xfrm>
            <a:off x="7969250" y="0"/>
            <a:ext cx="549275" cy="549275"/>
          </a:xfrm>
          <a:prstGeom prst="actionButtonBackPrevious">
            <a:avLst/>
          </a:prstGeom>
          <a:solidFill>
            <a:srgbClr val="FFFF00"/>
          </a:solidFill>
          <a:ln w="19050" algn="ctr">
            <a:solidFill>
              <a:schemeClr val="tx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5E5EBA4-FBEF-4816-9629-A2086AD93DD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4CCFEFB-12F3-40AB-B6F7-534CAFA67910}" type="slidenum">
              <a:rPr lang="en-US" altLang="en-US" sz="1400" b="0">
                <a:latin typeface="Arial" panose="020B0604020202020204" pitchFamily="34" charset="0"/>
              </a:rPr>
              <a:pPr eaLnBrk="1" hangingPunct="1"/>
              <a:t>22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0A7A029-6298-451E-B46E-68CC12B90C8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17BE5F6-A328-4036-B753-4BF0A301AE5E}" type="slidenum">
              <a:rPr lang="en-US" altLang="en-US" sz="1400" b="0">
                <a:latin typeface="Arial" panose="020B0604020202020204" pitchFamily="34" charset="0"/>
              </a:rPr>
              <a:pPr algn="r" eaLnBrk="1" hangingPunct="1"/>
              <a:t>22</a:t>
            </a:fld>
            <a:endParaRPr lang="en-US" altLang="en-US" sz="1400" b="0">
              <a:latin typeface="Arial" panose="020B0604020202020204" pitchFamily="34" charset="0"/>
            </a:endParaRPr>
          </a:p>
        </p:txBody>
      </p:sp>
      <p:sp>
        <p:nvSpPr>
          <p:cNvPr id="40964" name="Rectangle 2">
            <a:extLst>
              <a:ext uri="{FF2B5EF4-FFF2-40B4-BE49-F238E27FC236}">
                <a16:creationId xmlns:a16="http://schemas.microsoft.com/office/drawing/2014/main" id="{1CA96862-CBE3-4F02-88BF-6BA196CAC842}"/>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40965" name="Rectangle 3">
            <a:extLst>
              <a:ext uri="{FF2B5EF4-FFF2-40B4-BE49-F238E27FC236}">
                <a16:creationId xmlns:a16="http://schemas.microsoft.com/office/drawing/2014/main" id="{AFA71652-1F2D-4538-804A-34E496164D92}"/>
              </a:ext>
            </a:extLst>
          </p:cNvPr>
          <p:cNvSpPr>
            <a:spLocks noGrp="1" noChangeArrowheads="1"/>
          </p:cNvSpPr>
          <p:nvPr>
            <p:ph type="body" idx="1"/>
          </p:nvPr>
        </p:nvSpPr>
        <p:spPr>
          <a:xfrm>
            <a:off x="152400" y="533400"/>
            <a:ext cx="8839200" cy="6188075"/>
          </a:xfrm>
          <a:solidFill>
            <a:schemeClr val="bg1"/>
          </a:solidFill>
        </p:spPr>
        <p:txBody>
          <a:bodyPr/>
          <a:lstStyle/>
          <a:p>
            <a:pPr>
              <a:buFont typeface="Wingdings" panose="05000000000000000000" pitchFamily="2" charset="2"/>
              <a:buChar char="q"/>
            </a:pPr>
            <a:r>
              <a:rPr lang="en-US" altLang="en-US" sz="2300"/>
              <a:t>Below is an example of what a graph of relative frequencies of correct identification of leaves using particular traits might look like:</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p:txBody>
      </p:sp>
      <p:pic>
        <p:nvPicPr>
          <p:cNvPr id="7" name="Picture 6">
            <a:extLst>
              <a:ext uri="{FF2B5EF4-FFF2-40B4-BE49-F238E27FC236}">
                <a16:creationId xmlns:a16="http://schemas.microsoft.com/office/drawing/2014/main" id="{917B0593-37D5-4D38-9641-2904EA09C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3183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EDB3862-EDD4-4CAC-BDFA-A6667409E33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F5D3A18-6984-48B4-9BD4-049DE57EA309}" type="slidenum">
              <a:rPr lang="en-US" altLang="en-US" sz="1400" b="0">
                <a:latin typeface="Arial" panose="020B0604020202020204" pitchFamily="34" charset="0"/>
              </a:rPr>
              <a:pPr eaLnBrk="1" hangingPunct="1"/>
              <a:t>23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F311FC9-07A5-4EBC-A244-DAFF9F7A9D6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BB1A118E-70B5-47CC-83B6-613F05E58CB3}" type="slidenum">
              <a:rPr lang="en-US" altLang="en-US" sz="1400" b="0">
                <a:latin typeface="Arial" panose="020B0604020202020204" pitchFamily="34" charset="0"/>
              </a:rPr>
              <a:pPr algn="r" eaLnBrk="1" hangingPunct="1"/>
              <a:t>23</a:t>
            </a:fld>
            <a:endParaRPr lang="en-US" altLang="en-US" sz="1400" b="0">
              <a:latin typeface="Arial" panose="020B0604020202020204" pitchFamily="34" charset="0"/>
            </a:endParaRPr>
          </a:p>
        </p:txBody>
      </p:sp>
      <p:sp>
        <p:nvSpPr>
          <p:cNvPr id="41988" name="Rectangle 2">
            <a:extLst>
              <a:ext uri="{FF2B5EF4-FFF2-40B4-BE49-F238E27FC236}">
                <a16:creationId xmlns:a16="http://schemas.microsoft.com/office/drawing/2014/main" id="{FF017D30-8397-47BF-B244-CB72D5C6CE8B}"/>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2E1F3FA0-FD91-4537-B6AE-66A149ABC48F}"/>
              </a:ext>
            </a:extLst>
          </p:cNvPr>
          <p:cNvSpPr>
            <a:spLocks noGrp="1" noChangeArrowheads="1"/>
          </p:cNvSpPr>
          <p:nvPr>
            <p:ph type="body" idx="1"/>
          </p:nvPr>
        </p:nvSpPr>
        <p:spPr>
          <a:xfrm>
            <a:off x="152400" y="533400"/>
            <a:ext cx="8839200" cy="6188075"/>
          </a:xfrm>
          <a:solidFill>
            <a:schemeClr val="bg1"/>
          </a:solidFill>
        </p:spPr>
        <p:txBody>
          <a:bodyPr/>
          <a:lstStyle/>
          <a:p>
            <a:pPr>
              <a:buFont typeface="Wingdings" panose="05000000000000000000" pitchFamily="2" charset="2"/>
              <a:buChar char="q"/>
            </a:pPr>
            <a:r>
              <a:rPr lang="en-US" altLang="en-US" sz="2400"/>
              <a:t>Look at the images below to identify other leaf traits that might vary among species and individuals.</a:t>
            </a:r>
          </a:p>
          <a:p>
            <a:pPr>
              <a:buFont typeface="Wingdings" panose="05000000000000000000" pitchFamily="2" charset="2"/>
              <a:buChar char="q"/>
            </a:pPr>
            <a:r>
              <a:rPr lang="en-US" altLang="en-US" sz="2400"/>
              <a:t>Have each student pick a new leaf and play the game again.</a:t>
            </a:r>
          </a:p>
          <a:p>
            <a:pPr>
              <a:buFont typeface="Wingdings" panose="05000000000000000000" pitchFamily="2" charset="2"/>
              <a:buChar char="q"/>
            </a:pPr>
            <a:r>
              <a:rPr lang="en-US" altLang="en-US" sz="2400"/>
              <a:t>Calculate the new class success rate to see if it increased.</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p:txBody>
      </p:sp>
      <p:pic>
        <p:nvPicPr>
          <p:cNvPr id="8" name="Picture 7">
            <a:extLst>
              <a:ext uri="{FF2B5EF4-FFF2-40B4-BE49-F238E27FC236}">
                <a16:creationId xmlns:a16="http://schemas.microsoft.com/office/drawing/2014/main" id="{9E514636-2A0C-416A-8FA5-0A1294EB5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95600"/>
            <a:ext cx="453707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29DED6A-814D-45BF-BDDB-14A124026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2286000"/>
            <a:ext cx="40290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7567620-B2E3-4F0D-A309-1FF1FE88C8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1111"/>
          <a:stretch>
            <a:fillRect/>
          </a:stretch>
        </p:blipFill>
        <p:spPr bwMode="auto">
          <a:xfrm>
            <a:off x="4114800" y="4857750"/>
            <a:ext cx="4876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rId5" action="ppaction://hlinksldjump" highlightClick="1"/>
            <a:extLst>
              <a:ext uri="{FF2B5EF4-FFF2-40B4-BE49-F238E27FC236}">
                <a16:creationId xmlns:a16="http://schemas.microsoft.com/office/drawing/2014/main" id="{5628581A-E006-4D97-8B9A-F1A49303E46B}"/>
              </a:ext>
            </a:extLst>
          </p:cNvPr>
          <p:cNvSpPr>
            <a:spLocks noChangeArrowheads="1"/>
          </p:cNvSpPr>
          <p:nvPr/>
        </p:nvSpPr>
        <p:spPr bwMode="auto">
          <a:xfrm>
            <a:off x="2590800" y="6096000"/>
            <a:ext cx="685800" cy="625475"/>
          </a:xfrm>
          <a:prstGeom prst="actionButtonHome">
            <a:avLst/>
          </a:prstGeom>
          <a:solidFill>
            <a:srgbClr val="FF0000"/>
          </a:solidFill>
          <a:ln w="19050">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EEA3696-72C3-4A63-932D-9E3100984CE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9BDBBA3-9094-4961-8FD1-F7C5E86A9D39}" type="slidenum">
              <a:rPr lang="en-US" altLang="en-US" sz="1400" b="0">
                <a:latin typeface="Arial" panose="020B0604020202020204" pitchFamily="34" charset="0"/>
              </a:rPr>
              <a:pPr eaLnBrk="1" hangingPunct="1"/>
              <a:t>24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319110E-0BD0-48E3-A8D0-BBD87F244A8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1EBA47E-7340-4653-B9C0-73692B79E113}" type="slidenum">
              <a:rPr lang="en-US" altLang="en-US" sz="1400" b="0">
                <a:latin typeface="Arial" panose="020B0604020202020204" pitchFamily="34" charset="0"/>
              </a:rPr>
              <a:pPr algn="r" eaLnBrk="1" hangingPunct="1"/>
              <a:t>24</a:t>
            </a:fld>
            <a:endParaRPr lang="en-US" altLang="en-US" sz="1400" b="0">
              <a:latin typeface="Arial" panose="020B0604020202020204" pitchFamily="34" charset="0"/>
            </a:endParaRPr>
          </a:p>
        </p:txBody>
      </p:sp>
      <p:sp>
        <p:nvSpPr>
          <p:cNvPr id="43012" name="Rectangle 2">
            <a:extLst>
              <a:ext uri="{FF2B5EF4-FFF2-40B4-BE49-F238E27FC236}">
                <a16:creationId xmlns:a16="http://schemas.microsoft.com/office/drawing/2014/main" id="{0EBF5E7D-D50A-4E09-BA21-AD87B4BF4A86}"/>
              </a:ext>
            </a:extLst>
          </p:cNvPr>
          <p:cNvSpPr>
            <a:spLocks noGrp="1" noChangeArrowheads="1"/>
          </p:cNvSpPr>
          <p:nvPr>
            <p:ph type="title"/>
          </p:nvPr>
        </p:nvSpPr>
        <p:spPr>
          <a:xfrm>
            <a:off x="152400" y="12700"/>
            <a:ext cx="8839200" cy="503238"/>
          </a:xfrm>
          <a:solidFill>
            <a:srgbClr val="92D050"/>
          </a:solidFill>
          <a:ln w="38100">
            <a:solidFill>
              <a:schemeClr val="tx1"/>
            </a:solidFill>
            <a:miter lim="800000"/>
            <a:headEnd/>
            <a:tailEnd/>
          </a:ln>
        </p:spPr>
        <p:txBody>
          <a:bodyPr/>
          <a:lstStyle/>
          <a:p>
            <a:pPr eaLnBrk="1" hangingPunct="1"/>
            <a:r>
              <a:rPr lang="en-US" altLang="en-US" sz="2800" b="1"/>
              <a:t>Exercise 2: Leaf Match</a:t>
            </a:r>
          </a:p>
        </p:txBody>
      </p:sp>
      <p:sp>
        <p:nvSpPr>
          <p:cNvPr id="3075" name="Rectangle 3">
            <a:extLst>
              <a:ext uri="{FF2B5EF4-FFF2-40B4-BE49-F238E27FC236}">
                <a16:creationId xmlns:a16="http://schemas.microsoft.com/office/drawing/2014/main" id="{0245FF68-21EF-46FC-A94E-63AE19DA6DF0}"/>
              </a:ext>
            </a:extLst>
          </p:cNvPr>
          <p:cNvSpPr>
            <a:spLocks noGrp="1" noChangeArrowheads="1"/>
          </p:cNvSpPr>
          <p:nvPr>
            <p:ph type="body" idx="1"/>
          </p:nvPr>
        </p:nvSpPr>
        <p:spPr>
          <a:xfrm>
            <a:off x="0" y="533400"/>
            <a:ext cx="9144000" cy="6188075"/>
          </a:xfrm>
          <a:solidFill>
            <a:schemeClr val="bg1"/>
          </a:solidFill>
        </p:spPr>
        <p:txBody>
          <a:bodyPr/>
          <a:lstStyle/>
          <a:p>
            <a:pPr>
              <a:buFont typeface="Wingdings" panose="05000000000000000000" pitchFamily="2" charset="2"/>
              <a:buChar char="q"/>
            </a:pPr>
            <a:r>
              <a:rPr lang="en-US" altLang="en-US" sz="2300"/>
              <a:t>In this exercise, you will use all of the leaves in Container A, and try to identify them by trying to match them with pictures of leaves. </a:t>
            </a:r>
          </a:p>
          <a:p>
            <a:pPr>
              <a:buFont typeface="Wingdings" panose="05000000000000000000" pitchFamily="2" charset="2"/>
              <a:buChar char="q"/>
            </a:pPr>
            <a:r>
              <a:rPr lang="en-US" altLang="en-US" sz="2300"/>
              <a:t>Below each picture you will find the common name and the scientific name of the tree species from which the leaf came. </a:t>
            </a:r>
          </a:p>
          <a:p>
            <a:pPr>
              <a:buFont typeface="Wingdings" panose="05000000000000000000" pitchFamily="2" charset="2"/>
              <a:buChar char="q"/>
            </a:pPr>
            <a:r>
              <a:rPr lang="en-US" altLang="en-US" sz="2300"/>
              <a:t>The scientific name consists of two parts: the genus (close relatives will all have this name) and the species (only individual trees that might possibly interbreed share this name).</a:t>
            </a:r>
          </a:p>
          <a:p>
            <a:pPr>
              <a:buFont typeface="Wingdings" panose="05000000000000000000" pitchFamily="2" charset="2"/>
              <a:buChar char="q"/>
            </a:pPr>
            <a:r>
              <a:rPr lang="en-US" altLang="en-US" sz="2300"/>
              <a:t>On a separate sheet of paper, write the numbers 1-35.  When you examine a particular leaf, note its number, and write the name of the tree species to which you think that leaf belongs beside that number on your answer sheet.  See if you can identify the species of tree from which each leaf came.  </a:t>
            </a:r>
          </a:p>
          <a:p>
            <a:pPr>
              <a:buFont typeface="Wingdings" panose="05000000000000000000" pitchFamily="2" charset="2"/>
              <a:buChar char="q"/>
            </a:pPr>
            <a:r>
              <a:rPr lang="en-US" altLang="en-US" sz="2300"/>
              <a:t>Your teacher may wish to take a tally of student answers to see if there is a consensus, or if there is disagreement about the identification of particular leaves.   If there is any disagreement on a particular leaf, you may wish to use a field guide/the internet to see if a consensus can be reached.</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p:txBody>
      </p:sp>
      <p:sp>
        <p:nvSpPr>
          <p:cNvPr id="7" name="Action Button: Home 6">
            <a:hlinkClick r:id="rId2" action="ppaction://hlinksldjump" highlightClick="1"/>
            <a:extLst>
              <a:ext uri="{FF2B5EF4-FFF2-40B4-BE49-F238E27FC236}">
                <a16:creationId xmlns:a16="http://schemas.microsoft.com/office/drawing/2014/main" id="{4FFBC28C-DE39-48F5-BD3A-3B7557DBFD40}"/>
              </a:ext>
            </a:extLst>
          </p:cNvPr>
          <p:cNvSpPr>
            <a:spLocks noChangeArrowheads="1"/>
          </p:cNvSpPr>
          <p:nvPr/>
        </p:nvSpPr>
        <p:spPr bwMode="auto">
          <a:xfrm>
            <a:off x="8686800" y="6483350"/>
            <a:ext cx="365125" cy="365125"/>
          </a:xfrm>
          <a:prstGeom prst="actionButtonHome">
            <a:avLst/>
          </a:prstGeom>
          <a:solidFill>
            <a:srgbClr val="92D050"/>
          </a:solidFill>
          <a:ln w="19050">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3CBB2DD-3024-497B-9868-4A011DE9A5F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2A99F24-8A44-475F-A8F5-D336E2C60851}" type="slidenum">
              <a:rPr lang="en-US" altLang="en-US" sz="1400" b="0">
                <a:latin typeface="Arial" panose="020B0604020202020204" pitchFamily="34" charset="0"/>
              </a:rPr>
              <a:pPr eaLnBrk="1" hangingPunct="1"/>
              <a:t>25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696403F-D3D2-488A-A22C-3FD7D26379A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EBA44DC-5880-400E-AC50-4FD17CB07E38}" type="slidenum">
              <a:rPr lang="en-US" altLang="en-US" sz="1400" b="0">
                <a:latin typeface="Arial" panose="020B0604020202020204" pitchFamily="34" charset="0"/>
              </a:rPr>
              <a:pPr algn="r" eaLnBrk="1" hangingPunct="1"/>
              <a:t>25</a:t>
            </a:fld>
            <a:endParaRPr lang="en-US" altLang="en-US" sz="1400" b="0">
              <a:latin typeface="Arial" panose="020B0604020202020204" pitchFamily="34" charset="0"/>
            </a:endParaRPr>
          </a:p>
        </p:txBody>
      </p:sp>
      <p:sp>
        <p:nvSpPr>
          <p:cNvPr id="44036" name="Rectangle 2">
            <a:extLst>
              <a:ext uri="{FF2B5EF4-FFF2-40B4-BE49-F238E27FC236}">
                <a16:creationId xmlns:a16="http://schemas.microsoft.com/office/drawing/2014/main" id="{0794363E-8A67-4608-90F6-9BAED3655E30}"/>
              </a:ext>
            </a:extLst>
          </p:cNvPr>
          <p:cNvSpPr>
            <a:spLocks noGrp="1" noChangeArrowheads="1"/>
          </p:cNvSpPr>
          <p:nvPr>
            <p:ph type="title"/>
          </p:nvPr>
        </p:nvSpPr>
        <p:spPr>
          <a:xfrm>
            <a:off x="152400" y="12700"/>
            <a:ext cx="8839200" cy="503238"/>
          </a:xfrm>
          <a:solidFill>
            <a:srgbClr val="92D050"/>
          </a:solidFill>
          <a:ln w="38100">
            <a:solidFill>
              <a:schemeClr val="tx1"/>
            </a:solidFill>
            <a:miter lim="800000"/>
            <a:headEnd/>
            <a:tailEnd/>
          </a:ln>
        </p:spPr>
        <p:txBody>
          <a:bodyPr/>
          <a:lstStyle/>
          <a:p>
            <a:pPr eaLnBrk="1" hangingPunct="1"/>
            <a:r>
              <a:rPr lang="en-US" altLang="en-US" sz="2800" b="1"/>
              <a:t>Guide to Leaves in Unit 8</a:t>
            </a:r>
          </a:p>
        </p:txBody>
      </p:sp>
      <p:sp>
        <p:nvSpPr>
          <p:cNvPr id="44037" name="Rectangle 3">
            <a:extLst>
              <a:ext uri="{FF2B5EF4-FFF2-40B4-BE49-F238E27FC236}">
                <a16:creationId xmlns:a16="http://schemas.microsoft.com/office/drawing/2014/main" id="{867162BB-0F77-468F-B3BD-4B25E1808A98}"/>
              </a:ext>
            </a:extLst>
          </p:cNvPr>
          <p:cNvSpPr>
            <a:spLocks noGrp="1" noChangeArrowheads="1"/>
          </p:cNvSpPr>
          <p:nvPr>
            <p:ph type="body" idx="1"/>
          </p:nvPr>
        </p:nvSpPr>
        <p:spPr>
          <a:xfrm>
            <a:off x="0" y="533400"/>
            <a:ext cx="9144000" cy="6188075"/>
          </a:xfrm>
          <a:solidFill>
            <a:schemeClr val="bg1"/>
          </a:solidFill>
        </p:spPr>
        <p:txBody>
          <a:bodyPr/>
          <a:lstStyle/>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p:txBody>
      </p:sp>
      <p:pic>
        <p:nvPicPr>
          <p:cNvPr id="44038" name="Picture 6">
            <a:extLst>
              <a:ext uri="{FF2B5EF4-FFF2-40B4-BE49-F238E27FC236}">
                <a16:creationId xmlns:a16="http://schemas.microsoft.com/office/drawing/2014/main" id="{8DAF814F-588F-4AA2-B56C-845CF22CE2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90563"/>
            <a:ext cx="8393113"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Action Button: Forward or Next 1">
            <a:hlinkClick r:id="" action="ppaction://hlinkshowjump?jump=nextslide" highlightClick="1"/>
            <a:extLst>
              <a:ext uri="{FF2B5EF4-FFF2-40B4-BE49-F238E27FC236}">
                <a16:creationId xmlns:a16="http://schemas.microsoft.com/office/drawing/2014/main" id="{0A6A877D-B417-48D0-9091-2444D537E492}"/>
              </a:ext>
            </a:extLst>
          </p:cNvPr>
          <p:cNvSpPr>
            <a:spLocks noChangeArrowheads="1"/>
          </p:cNvSpPr>
          <p:nvPr/>
        </p:nvSpPr>
        <p:spPr bwMode="auto">
          <a:xfrm>
            <a:off x="7772400" y="847725"/>
            <a:ext cx="365125" cy="366713"/>
          </a:xfrm>
          <a:prstGeom prst="actionButtonForwardNext">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44040" name="Action Button: Return 7">
            <a:hlinkClick r:id="rId3" action="ppaction://hlinksldjump" highlightClick="1"/>
            <a:extLst>
              <a:ext uri="{FF2B5EF4-FFF2-40B4-BE49-F238E27FC236}">
                <a16:creationId xmlns:a16="http://schemas.microsoft.com/office/drawing/2014/main" id="{8640B70A-A0AD-4CD3-BB1C-728615E593DD}"/>
              </a:ext>
            </a:extLst>
          </p:cNvPr>
          <p:cNvSpPr>
            <a:spLocks noChangeArrowheads="1"/>
          </p:cNvSpPr>
          <p:nvPr/>
        </p:nvSpPr>
        <p:spPr bwMode="auto">
          <a:xfrm>
            <a:off x="8305800" y="847725"/>
            <a:ext cx="365125" cy="366713"/>
          </a:xfrm>
          <a:prstGeom prst="actionButtonReturn">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9" name="Action Button: Home 8">
            <a:hlinkClick r:id="rId4" action="ppaction://hlinksldjump" highlightClick="1"/>
            <a:extLst>
              <a:ext uri="{FF2B5EF4-FFF2-40B4-BE49-F238E27FC236}">
                <a16:creationId xmlns:a16="http://schemas.microsoft.com/office/drawing/2014/main" id="{D1F88796-C0CE-445A-A52E-9377C241F8CE}"/>
              </a:ext>
            </a:extLst>
          </p:cNvPr>
          <p:cNvSpPr>
            <a:spLocks noChangeArrowheads="1"/>
          </p:cNvSpPr>
          <p:nvPr/>
        </p:nvSpPr>
        <p:spPr bwMode="auto">
          <a:xfrm>
            <a:off x="8778875" y="6356350"/>
            <a:ext cx="365125" cy="365125"/>
          </a:xfrm>
          <a:prstGeom prst="actionButtonHome">
            <a:avLst/>
          </a:prstGeom>
          <a:solidFill>
            <a:srgbClr val="92D050"/>
          </a:solidFill>
          <a:ln w="19050">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B7743F0-B1A2-4466-9CC8-44CD944C9EF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C4D3820-504A-43D9-844D-0BBB7725BD3D}" type="slidenum">
              <a:rPr lang="en-US" altLang="en-US" sz="1400" b="0">
                <a:latin typeface="Arial" panose="020B0604020202020204" pitchFamily="34" charset="0"/>
              </a:rPr>
              <a:pPr eaLnBrk="1" hangingPunct="1"/>
              <a:t>26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25FA683-4473-4EA8-A602-F91C4D523AC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27E61A9-6638-4441-B588-4B8D9077DDB8}" type="slidenum">
              <a:rPr lang="en-US" altLang="en-US" sz="1400" b="0">
                <a:latin typeface="Arial" panose="020B0604020202020204" pitchFamily="34" charset="0"/>
              </a:rPr>
              <a:pPr algn="r" eaLnBrk="1" hangingPunct="1"/>
              <a:t>26</a:t>
            </a:fld>
            <a:endParaRPr lang="en-US" altLang="en-US" sz="1400" b="0">
              <a:latin typeface="Arial" panose="020B0604020202020204" pitchFamily="34" charset="0"/>
            </a:endParaRPr>
          </a:p>
        </p:txBody>
      </p:sp>
      <p:sp>
        <p:nvSpPr>
          <p:cNvPr id="45060" name="Rectangle 2">
            <a:extLst>
              <a:ext uri="{FF2B5EF4-FFF2-40B4-BE49-F238E27FC236}">
                <a16:creationId xmlns:a16="http://schemas.microsoft.com/office/drawing/2014/main" id="{D855D052-86DD-49FC-B2A1-906EB9EE26B5}"/>
              </a:ext>
            </a:extLst>
          </p:cNvPr>
          <p:cNvSpPr>
            <a:spLocks noGrp="1" noChangeArrowheads="1"/>
          </p:cNvSpPr>
          <p:nvPr>
            <p:ph type="title"/>
          </p:nvPr>
        </p:nvSpPr>
        <p:spPr>
          <a:xfrm>
            <a:off x="152400" y="12700"/>
            <a:ext cx="8839200" cy="503238"/>
          </a:xfrm>
          <a:solidFill>
            <a:srgbClr val="92D050"/>
          </a:solidFill>
          <a:ln w="38100">
            <a:solidFill>
              <a:schemeClr val="tx1"/>
            </a:solidFill>
            <a:miter lim="800000"/>
            <a:headEnd/>
            <a:tailEnd/>
          </a:ln>
        </p:spPr>
        <p:txBody>
          <a:bodyPr/>
          <a:lstStyle/>
          <a:p>
            <a:pPr eaLnBrk="1" hangingPunct="1"/>
            <a:r>
              <a:rPr lang="en-US" altLang="en-US" sz="2800" b="1"/>
              <a:t>Guide to Leaves in Unit 8</a:t>
            </a:r>
          </a:p>
        </p:txBody>
      </p:sp>
      <p:sp>
        <p:nvSpPr>
          <p:cNvPr id="45061" name="Rectangle 3">
            <a:extLst>
              <a:ext uri="{FF2B5EF4-FFF2-40B4-BE49-F238E27FC236}">
                <a16:creationId xmlns:a16="http://schemas.microsoft.com/office/drawing/2014/main" id="{AE05C0EC-1D3B-4FF4-A641-B28B5508EDA6}"/>
              </a:ext>
            </a:extLst>
          </p:cNvPr>
          <p:cNvSpPr>
            <a:spLocks noGrp="1" noChangeArrowheads="1"/>
          </p:cNvSpPr>
          <p:nvPr>
            <p:ph type="body" idx="1"/>
          </p:nvPr>
        </p:nvSpPr>
        <p:spPr>
          <a:xfrm>
            <a:off x="0" y="533400"/>
            <a:ext cx="9144000" cy="6188075"/>
          </a:xfrm>
          <a:solidFill>
            <a:schemeClr val="bg1"/>
          </a:solidFill>
        </p:spPr>
        <p:txBody>
          <a:bodyPr/>
          <a:lstStyle/>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p:txBody>
      </p:sp>
      <p:pic>
        <p:nvPicPr>
          <p:cNvPr id="45062" name="Picture 7">
            <a:extLst>
              <a:ext uri="{FF2B5EF4-FFF2-40B4-BE49-F238E27FC236}">
                <a16:creationId xmlns:a16="http://schemas.microsoft.com/office/drawing/2014/main" id="{A08BA7E7-868F-44CD-9760-600AB1B7A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60400"/>
            <a:ext cx="8393113"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Action Button: Forward or Next 6">
            <a:hlinkClick r:id="" action="ppaction://hlinkshowjump?jump=nextslide" highlightClick="1"/>
            <a:extLst>
              <a:ext uri="{FF2B5EF4-FFF2-40B4-BE49-F238E27FC236}">
                <a16:creationId xmlns:a16="http://schemas.microsoft.com/office/drawing/2014/main" id="{BC9182E1-64E2-4B29-8F27-93AAD15F3C1A}"/>
              </a:ext>
            </a:extLst>
          </p:cNvPr>
          <p:cNvSpPr>
            <a:spLocks noChangeArrowheads="1"/>
          </p:cNvSpPr>
          <p:nvPr/>
        </p:nvSpPr>
        <p:spPr bwMode="auto">
          <a:xfrm>
            <a:off x="7772400" y="847725"/>
            <a:ext cx="365125" cy="366713"/>
          </a:xfrm>
          <a:prstGeom prst="actionButtonForwardNext">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45064" name="Action Button: Back or Previous 1">
            <a:hlinkClick r:id="" action="ppaction://hlinkshowjump?jump=previousslide" highlightClick="1"/>
            <a:extLst>
              <a:ext uri="{FF2B5EF4-FFF2-40B4-BE49-F238E27FC236}">
                <a16:creationId xmlns:a16="http://schemas.microsoft.com/office/drawing/2014/main" id="{7440AB51-BA42-4CC3-8432-04BD59EC2358}"/>
              </a:ext>
            </a:extLst>
          </p:cNvPr>
          <p:cNvSpPr>
            <a:spLocks noChangeArrowheads="1"/>
          </p:cNvSpPr>
          <p:nvPr/>
        </p:nvSpPr>
        <p:spPr bwMode="auto">
          <a:xfrm>
            <a:off x="7254875" y="847725"/>
            <a:ext cx="365125" cy="366713"/>
          </a:xfrm>
          <a:prstGeom prst="actionButtonBackPrevious">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45065" name="Action Button: Return 8">
            <a:hlinkClick r:id="rId3" action="ppaction://hlinksldjump" highlightClick="1"/>
            <a:extLst>
              <a:ext uri="{FF2B5EF4-FFF2-40B4-BE49-F238E27FC236}">
                <a16:creationId xmlns:a16="http://schemas.microsoft.com/office/drawing/2014/main" id="{1FE80817-D086-435E-A313-FCB89D4B112E}"/>
              </a:ext>
            </a:extLst>
          </p:cNvPr>
          <p:cNvSpPr>
            <a:spLocks noChangeArrowheads="1"/>
          </p:cNvSpPr>
          <p:nvPr/>
        </p:nvSpPr>
        <p:spPr bwMode="auto">
          <a:xfrm>
            <a:off x="8321675" y="847725"/>
            <a:ext cx="365125" cy="366713"/>
          </a:xfrm>
          <a:prstGeom prst="actionButtonReturn">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10" name="Action Button: Home 9">
            <a:hlinkClick r:id="rId4" action="ppaction://hlinksldjump" highlightClick="1"/>
            <a:extLst>
              <a:ext uri="{FF2B5EF4-FFF2-40B4-BE49-F238E27FC236}">
                <a16:creationId xmlns:a16="http://schemas.microsoft.com/office/drawing/2014/main" id="{EFEF8203-BD08-4568-8EC2-BF3E5252F980}"/>
              </a:ext>
            </a:extLst>
          </p:cNvPr>
          <p:cNvSpPr>
            <a:spLocks noChangeArrowheads="1"/>
          </p:cNvSpPr>
          <p:nvPr/>
        </p:nvSpPr>
        <p:spPr bwMode="auto">
          <a:xfrm>
            <a:off x="8778875" y="6356350"/>
            <a:ext cx="365125" cy="365125"/>
          </a:xfrm>
          <a:prstGeom prst="actionButtonHome">
            <a:avLst/>
          </a:prstGeom>
          <a:solidFill>
            <a:srgbClr val="92D050"/>
          </a:solidFill>
          <a:ln w="19050">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BADDBE3-3686-419E-BAEE-8BB6234B6AD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DAF6BA8-B04A-4766-8778-820B24688F7A}" type="slidenum">
              <a:rPr lang="en-US" altLang="en-US" sz="1400" b="0">
                <a:latin typeface="Arial" panose="020B0604020202020204" pitchFamily="34" charset="0"/>
              </a:rPr>
              <a:pPr eaLnBrk="1" hangingPunct="1"/>
              <a:t>27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FEB90E4-441A-44E1-86A6-BECAB4724CA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ADFB3C2-943F-4CB6-9397-DD8A8DA4E6CC}" type="slidenum">
              <a:rPr lang="en-US" altLang="en-US" sz="1400" b="0">
                <a:latin typeface="Arial" panose="020B0604020202020204" pitchFamily="34" charset="0"/>
              </a:rPr>
              <a:pPr algn="r" eaLnBrk="1" hangingPunct="1"/>
              <a:t>27</a:t>
            </a:fld>
            <a:endParaRPr lang="en-US" altLang="en-US" sz="1400" b="0">
              <a:latin typeface="Arial" panose="020B0604020202020204" pitchFamily="34" charset="0"/>
            </a:endParaRPr>
          </a:p>
        </p:txBody>
      </p:sp>
      <p:sp>
        <p:nvSpPr>
          <p:cNvPr id="46084" name="Rectangle 2">
            <a:extLst>
              <a:ext uri="{FF2B5EF4-FFF2-40B4-BE49-F238E27FC236}">
                <a16:creationId xmlns:a16="http://schemas.microsoft.com/office/drawing/2014/main" id="{FE79F7ED-BD6C-4730-B441-232A2F7703FB}"/>
              </a:ext>
            </a:extLst>
          </p:cNvPr>
          <p:cNvSpPr>
            <a:spLocks noGrp="1" noChangeArrowheads="1"/>
          </p:cNvSpPr>
          <p:nvPr>
            <p:ph type="title"/>
          </p:nvPr>
        </p:nvSpPr>
        <p:spPr>
          <a:xfrm>
            <a:off x="152400" y="12700"/>
            <a:ext cx="8839200" cy="503238"/>
          </a:xfrm>
          <a:solidFill>
            <a:srgbClr val="92D050"/>
          </a:solidFill>
          <a:ln w="38100">
            <a:solidFill>
              <a:schemeClr val="tx1"/>
            </a:solidFill>
            <a:miter lim="800000"/>
            <a:headEnd/>
            <a:tailEnd/>
          </a:ln>
        </p:spPr>
        <p:txBody>
          <a:bodyPr/>
          <a:lstStyle/>
          <a:p>
            <a:pPr eaLnBrk="1" hangingPunct="1"/>
            <a:r>
              <a:rPr lang="en-US" altLang="en-US" sz="2800" b="1"/>
              <a:t>Guide to Leaves in Unit 8</a:t>
            </a:r>
          </a:p>
        </p:txBody>
      </p:sp>
      <p:sp>
        <p:nvSpPr>
          <p:cNvPr id="46085" name="Rectangle 3">
            <a:extLst>
              <a:ext uri="{FF2B5EF4-FFF2-40B4-BE49-F238E27FC236}">
                <a16:creationId xmlns:a16="http://schemas.microsoft.com/office/drawing/2014/main" id="{DBE97A43-EC02-41CC-B43D-1E4D7E25016D}"/>
              </a:ext>
            </a:extLst>
          </p:cNvPr>
          <p:cNvSpPr>
            <a:spLocks noGrp="1" noChangeArrowheads="1"/>
          </p:cNvSpPr>
          <p:nvPr>
            <p:ph type="body" idx="1"/>
          </p:nvPr>
        </p:nvSpPr>
        <p:spPr>
          <a:xfrm>
            <a:off x="0" y="533400"/>
            <a:ext cx="9144000" cy="6188075"/>
          </a:xfrm>
          <a:solidFill>
            <a:schemeClr val="bg1"/>
          </a:solidFill>
        </p:spPr>
        <p:txBody>
          <a:bodyPr/>
          <a:lstStyle/>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p:txBody>
      </p:sp>
      <p:pic>
        <p:nvPicPr>
          <p:cNvPr id="46086" name="Picture 6">
            <a:extLst>
              <a:ext uri="{FF2B5EF4-FFF2-40B4-BE49-F238E27FC236}">
                <a16:creationId xmlns:a16="http://schemas.microsoft.com/office/drawing/2014/main" id="{4FB8E3C7-71E5-4094-B4F0-CB3E72672A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60400"/>
            <a:ext cx="8393113"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Action Button: Back or Previous 7">
            <a:hlinkClick r:id="" action="ppaction://hlinkshowjump?jump=previousslide" highlightClick="1"/>
            <a:extLst>
              <a:ext uri="{FF2B5EF4-FFF2-40B4-BE49-F238E27FC236}">
                <a16:creationId xmlns:a16="http://schemas.microsoft.com/office/drawing/2014/main" id="{968CE116-58E5-432D-833B-FD06AC374C39}"/>
              </a:ext>
            </a:extLst>
          </p:cNvPr>
          <p:cNvSpPr>
            <a:spLocks noChangeArrowheads="1"/>
          </p:cNvSpPr>
          <p:nvPr/>
        </p:nvSpPr>
        <p:spPr bwMode="auto">
          <a:xfrm>
            <a:off x="7818438" y="847725"/>
            <a:ext cx="365125" cy="366713"/>
          </a:xfrm>
          <a:prstGeom prst="actionButtonBackPrevious">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46088" name="Action Button: Return 1">
            <a:hlinkClick r:id="rId3" action="ppaction://hlinksldjump" highlightClick="1"/>
            <a:extLst>
              <a:ext uri="{FF2B5EF4-FFF2-40B4-BE49-F238E27FC236}">
                <a16:creationId xmlns:a16="http://schemas.microsoft.com/office/drawing/2014/main" id="{A6774E6C-AA4A-4B37-A403-C1CC72D981CA}"/>
              </a:ext>
            </a:extLst>
          </p:cNvPr>
          <p:cNvSpPr>
            <a:spLocks noChangeArrowheads="1"/>
          </p:cNvSpPr>
          <p:nvPr/>
        </p:nvSpPr>
        <p:spPr bwMode="auto">
          <a:xfrm>
            <a:off x="8305800" y="847725"/>
            <a:ext cx="365125" cy="366713"/>
          </a:xfrm>
          <a:prstGeom prst="actionButtonReturn">
            <a:avLst/>
          </a:prstGeom>
          <a:solidFill>
            <a:srgbClr val="92D050"/>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
        <p:nvSpPr>
          <p:cNvPr id="9" name="Action Button: Home 8">
            <a:hlinkClick r:id="rId4" action="ppaction://hlinksldjump" highlightClick="1"/>
            <a:extLst>
              <a:ext uri="{FF2B5EF4-FFF2-40B4-BE49-F238E27FC236}">
                <a16:creationId xmlns:a16="http://schemas.microsoft.com/office/drawing/2014/main" id="{2626C5A0-7005-4897-945C-2DA2BEA8CA48}"/>
              </a:ext>
            </a:extLst>
          </p:cNvPr>
          <p:cNvSpPr>
            <a:spLocks noChangeArrowheads="1"/>
          </p:cNvSpPr>
          <p:nvPr/>
        </p:nvSpPr>
        <p:spPr bwMode="auto">
          <a:xfrm>
            <a:off x="8778875" y="6356350"/>
            <a:ext cx="365125" cy="365125"/>
          </a:xfrm>
          <a:prstGeom prst="actionButtonHome">
            <a:avLst/>
          </a:prstGeom>
          <a:solidFill>
            <a:srgbClr val="92D050"/>
          </a:solidFill>
          <a:ln w="19050">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F5871D5-37E4-479F-B918-C4A3DB825CB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DC2FDC4-3250-423D-AC85-D02A046E69BB}" type="slidenum">
              <a:rPr lang="en-US" altLang="en-US" sz="1400" b="0">
                <a:latin typeface="Arial" panose="020B0604020202020204" pitchFamily="34" charset="0"/>
              </a:rPr>
              <a:pPr eaLnBrk="1" hangingPunct="1"/>
              <a:t>28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969A3DC-2F7C-4CB3-81C9-F0D559FB51E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CAA884C-93DD-4F04-85E4-F5C5D8571041}" type="slidenum">
              <a:rPr lang="en-US" altLang="en-US" sz="1400" b="0">
                <a:latin typeface="Arial" panose="020B0604020202020204" pitchFamily="34" charset="0"/>
              </a:rPr>
              <a:pPr algn="r" eaLnBrk="1" hangingPunct="1"/>
              <a:t>28</a:t>
            </a:fld>
            <a:endParaRPr lang="en-US" altLang="en-US" sz="1400" b="0">
              <a:latin typeface="Arial" panose="020B0604020202020204" pitchFamily="34" charset="0"/>
            </a:endParaRPr>
          </a:p>
        </p:txBody>
      </p:sp>
      <p:sp>
        <p:nvSpPr>
          <p:cNvPr id="47108" name="Rectangle 2">
            <a:extLst>
              <a:ext uri="{FF2B5EF4-FFF2-40B4-BE49-F238E27FC236}">
                <a16:creationId xmlns:a16="http://schemas.microsoft.com/office/drawing/2014/main" id="{A3D00556-737C-4825-BE64-27AFB7838229}"/>
              </a:ext>
            </a:extLst>
          </p:cNvPr>
          <p:cNvSpPr>
            <a:spLocks noGrp="1" noChangeArrowheads="1"/>
          </p:cNvSpPr>
          <p:nvPr>
            <p:ph type="title"/>
          </p:nvPr>
        </p:nvSpPr>
        <p:spPr>
          <a:xfrm>
            <a:off x="152400" y="12700"/>
            <a:ext cx="8839200" cy="901700"/>
          </a:xfrm>
          <a:solidFill>
            <a:srgbClr val="7030A0"/>
          </a:solidFill>
          <a:ln w="38100">
            <a:solidFill>
              <a:schemeClr val="tx1"/>
            </a:solidFill>
            <a:miter lim="800000"/>
            <a:headEnd/>
            <a:tailEnd/>
          </a:ln>
        </p:spPr>
        <p:txBody>
          <a:bodyPr/>
          <a:lstStyle/>
          <a:p>
            <a:pPr eaLnBrk="1" hangingPunct="1"/>
            <a:r>
              <a:rPr lang="en-US" altLang="en-US" sz="2800" b="1">
                <a:solidFill>
                  <a:schemeClr val="bg1"/>
                </a:solidFill>
              </a:rPr>
              <a:t>Exercise 3: Using Mathematics </a:t>
            </a:r>
            <a:br>
              <a:rPr lang="en-US" altLang="en-US" sz="2800" b="1">
                <a:solidFill>
                  <a:schemeClr val="bg1"/>
                </a:solidFill>
              </a:rPr>
            </a:br>
            <a:r>
              <a:rPr lang="en-US" altLang="en-US" sz="2800" b="1">
                <a:solidFill>
                  <a:schemeClr val="bg1"/>
                </a:solidFill>
              </a:rPr>
              <a:t>to Describe a Population</a:t>
            </a:r>
          </a:p>
        </p:txBody>
      </p:sp>
      <p:sp>
        <p:nvSpPr>
          <p:cNvPr id="3075" name="Rectangle 3">
            <a:extLst>
              <a:ext uri="{FF2B5EF4-FFF2-40B4-BE49-F238E27FC236}">
                <a16:creationId xmlns:a16="http://schemas.microsoft.com/office/drawing/2014/main" id="{C819AB11-FAA3-4D13-8098-155550FACEA4}"/>
              </a:ext>
            </a:extLst>
          </p:cNvPr>
          <p:cNvSpPr>
            <a:spLocks noGrp="1" noChangeArrowheads="1"/>
          </p:cNvSpPr>
          <p:nvPr>
            <p:ph type="body" idx="1"/>
          </p:nvPr>
        </p:nvSpPr>
        <p:spPr>
          <a:xfrm>
            <a:off x="152400" y="990600"/>
            <a:ext cx="8839200" cy="5730875"/>
          </a:xfrm>
          <a:solidFill>
            <a:schemeClr val="bg1"/>
          </a:solidFill>
        </p:spPr>
        <p:txBody>
          <a:bodyPr/>
          <a:lstStyle/>
          <a:p>
            <a:pPr>
              <a:buFont typeface="Wingdings" panose="05000000000000000000" pitchFamily="2" charset="2"/>
              <a:buChar char="q"/>
            </a:pPr>
            <a:r>
              <a:rPr lang="en-US" altLang="en-US" sz="2600"/>
              <a:t>When scientists study populations, they are typically interested in knowing several </a:t>
            </a:r>
            <a:r>
              <a:rPr lang="en-US" altLang="en-US" sz="2600" b="1"/>
              <a:t>parameters</a:t>
            </a:r>
            <a:r>
              <a:rPr lang="en-US" altLang="en-US" sz="2600"/>
              <a:t>, or characteristics of those populations, such as the “most typical” value of a trait, or the amount of variation present in the populations.  </a:t>
            </a:r>
          </a:p>
          <a:p>
            <a:pPr>
              <a:buFont typeface="Wingdings" panose="05000000000000000000" pitchFamily="2" charset="2"/>
              <a:buChar char="q"/>
            </a:pPr>
            <a:r>
              <a:rPr lang="en-US" altLang="en-US" sz="2600"/>
              <a:t>One way to examine these parameters would be to measure or categorize every individual in the populations. </a:t>
            </a:r>
          </a:p>
          <a:p>
            <a:pPr>
              <a:buFont typeface="Wingdings" panose="05000000000000000000" pitchFamily="2" charset="2"/>
              <a:buChar char="q"/>
            </a:pPr>
            <a:r>
              <a:rPr lang="en-US" altLang="en-US" sz="2600"/>
              <a:t>Unfortunately many populations are so large, or difficult to access, that it would be impossible to examine and describe each individual in the population. </a:t>
            </a:r>
          </a:p>
          <a:p>
            <a:pPr>
              <a:buFont typeface="Wingdings" panose="05000000000000000000" pitchFamily="2" charset="2"/>
              <a:buChar char="q"/>
            </a:pPr>
            <a:r>
              <a:rPr lang="en-US" altLang="en-US" sz="2600"/>
              <a:t>For example, imagine trying to measure the length of every ant in an ant hill, or the weight of every cardinal that passes through your yard.  </a:t>
            </a:r>
            <a:r>
              <a:rPr lang="en-US" altLang="en-US" sz="2800"/>
              <a:t> </a:t>
            </a: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30D3DBA-19CA-44DD-8B6B-4FAB78AAD66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0683CB5-1736-45F7-9940-40BC992713D7}" type="slidenum">
              <a:rPr lang="en-US" altLang="en-US" sz="1400" b="0">
                <a:latin typeface="Arial" panose="020B0604020202020204" pitchFamily="34" charset="0"/>
              </a:rPr>
              <a:pPr eaLnBrk="1" hangingPunct="1"/>
              <a:t>29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0816C67-C1F5-4FD3-99D4-CF2CA33AAA0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1A75D01-61EC-43C4-82E0-1A9C588AE5EB}" type="slidenum">
              <a:rPr lang="en-US" altLang="en-US" sz="1400" b="0">
                <a:latin typeface="Arial" panose="020B0604020202020204" pitchFamily="34" charset="0"/>
              </a:rPr>
              <a:pPr algn="r" eaLnBrk="1" hangingPunct="1"/>
              <a:t>29</a:t>
            </a:fld>
            <a:endParaRPr lang="en-US" altLang="en-US" sz="1400" b="0">
              <a:latin typeface="Arial" panose="020B0604020202020204" pitchFamily="34" charset="0"/>
            </a:endParaRPr>
          </a:p>
        </p:txBody>
      </p:sp>
      <p:sp>
        <p:nvSpPr>
          <p:cNvPr id="48132" name="Rectangle 2">
            <a:extLst>
              <a:ext uri="{FF2B5EF4-FFF2-40B4-BE49-F238E27FC236}">
                <a16:creationId xmlns:a16="http://schemas.microsoft.com/office/drawing/2014/main" id="{E7C48593-71CC-4FF4-B0DE-FCDA905EEA7D}"/>
              </a:ext>
            </a:extLst>
          </p:cNvPr>
          <p:cNvSpPr>
            <a:spLocks noGrp="1" noChangeArrowheads="1"/>
          </p:cNvSpPr>
          <p:nvPr>
            <p:ph type="title"/>
          </p:nvPr>
        </p:nvSpPr>
        <p:spPr>
          <a:xfrm>
            <a:off x="152400" y="12700"/>
            <a:ext cx="8839200" cy="901700"/>
          </a:xfrm>
          <a:solidFill>
            <a:srgbClr val="7030A0"/>
          </a:solidFill>
          <a:ln w="38100">
            <a:solidFill>
              <a:schemeClr val="tx1"/>
            </a:solidFill>
            <a:miter lim="800000"/>
            <a:headEnd/>
            <a:tailEnd/>
          </a:ln>
        </p:spPr>
        <p:txBody>
          <a:bodyPr/>
          <a:lstStyle/>
          <a:p>
            <a:pPr eaLnBrk="1" hangingPunct="1"/>
            <a:r>
              <a:rPr lang="en-US" altLang="en-US" sz="2800" b="1">
                <a:solidFill>
                  <a:schemeClr val="bg1"/>
                </a:solidFill>
              </a:rPr>
              <a:t>Exercise 3: Using Mathematics </a:t>
            </a:r>
            <a:br>
              <a:rPr lang="en-US" altLang="en-US" sz="2800" b="1">
                <a:solidFill>
                  <a:schemeClr val="bg1"/>
                </a:solidFill>
              </a:rPr>
            </a:br>
            <a:r>
              <a:rPr lang="en-US" altLang="en-US" sz="2800" b="1">
                <a:solidFill>
                  <a:schemeClr val="bg1"/>
                </a:solidFill>
              </a:rPr>
              <a:t>to Describe a Population</a:t>
            </a:r>
          </a:p>
        </p:txBody>
      </p:sp>
      <p:sp>
        <p:nvSpPr>
          <p:cNvPr id="3075" name="Rectangle 3">
            <a:extLst>
              <a:ext uri="{FF2B5EF4-FFF2-40B4-BE49-F238E27FC236}">
                <a16:creationId xmlns:a16="http://schemas.microsoft.com/office/drawing/2014/main" id="{25FE68DF-A346-4968-8494-B6EBE613C632}"/>
              </a:ext>
            </a:extLst>
          </p:cNvPr>
          <p:cNvSpPr>
            <a:spLocks noGrp="1" noChangeArrowheads="1"/>
          </p:cNvSpPr>
          <p:nvPr>
            <p:ph type="body" idx="1"/>
          </p:nvPr>
        </p:nvSpPr>
        <p:spPr>
          <a:xfrm>
            <a:off x="152400" y="990600"/>
            <a:ext cx="8839200" cy="5730875"/>
          </a:xfrm>
          <a:solidFill>
            <a:schemeClr val="bg1"/>
          </a:solidFill>
        </p:spPr>
        <p:txBody>
          <a:bodyPr/>
          <a:lstStyle/>
          <a:p>
            <a:pPr>
              <a:buFont typeface="Wingdings" panose="05000000000000000000" pitchFamily="2" charset="2"/>
              <a:buChar char="q"/>
            </a:pPr>
            <a:r>
              <a:rPr lang="en-US" altLang="en-US" sz="2400"/>
              <a:t>Since scientists often can’t examine every individual in a population, they often must settle for examining a </a:t>
            </a:r>
            <a:r>
              <a:rPr lang="en-US" altLang="en-US" sz="2400" b="1"/>
              <a:t>sample</a:t>
            </a:r>
            <a:r>
              <a:rPr lang="en-US" altLang="en-US" sz="2400"/>
              <a:t>, or subset of the population.</a:t>
            </a:r>
          </a:p>
          <a:p>
            <a:pPr>
              <a:buFont typeface="Wingdings" panose="05000000000000000000" pitchFamily="2" charset="2"/>
              <a:buChar char="q"/>
            </a:pPr>
            <a:r>
              <a:rPr lang="en-US" altLang="en-US" sz="2400"/>
              <a:t>Then, the traits of individuals in the sample can be described by numbers or categories, and this information used to calculate </a:t>
            </a:r>
            <a:r>
              <a:rPr lang="en-US" altLang="en-US" sz="2400" b="1"/>
              <a:t>statistics</a:t>
            </a:r>
            <a:r>
              <a:rPr lang="en-US" altLang="en-US" sz="2400"/>
              <a:t> that summarize the data.</a:t>
            </a:r>
          </a:p>
          <a:p>
            <a:pPr>
              <a:buFont typeface="Wingdings" panose="05000000000000000000" pitchFamily="2" charset="2"/>
              <a:buChar char="q"/>
            </a:pPr>
            <a:r>
              <a:rPr lang="en-US" altLang="en-US" sz="2400"/>
              <a:t>These sample statistics serve as estimates of population parameters.  </a:t>
            </a:r>
          </a:p>
          <a:p>
            <a:pPr>
              <a:buFont typeface="Wingdings" panose="05000000000000000000" pitchFamily="2" charset="2"/>
              <a:buChar char="q"/>
            </a:pPr>
            <a:r>
              <a:rPr lang="en-US" altLang="en-US" sz="2400"/>
              <a:t>When using sample statistics to make inferences about a population, they make a very important assumption.  </a:t>
            </a:r>
          </a:p>
          <a:p>
            <a:pPr>
              <a:buFont typeface="Wingdings" panose="05000000000000000000" pitchFamily="2" charset="2"/>
              <a:buChar char="q"/>
            </a:pPr>
            <a:r>
              <a:rPr lang="en-US" altLang="en-US" sz="2400"/>
              <a:t>They assume that the sample is representative of the population as a whole.  </a:t>
            </a:r>
          </a:p>
          <a:p>
            <a:pPr>
              <a:buFont typeface="Wingdings" panose="05000000000000000000" pitchFamily="2" charset="2"/>
              <a:buChar char="q"/>
            </a:pPr>
            <a:r>
              <a:rPr lang="en-US" altLang="en-US" sz="2400"/>
              <a:t>In order for this assumption to be valid, scientists must be very careful when they select the sample individuals.  </a:t>
            </a:r>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400"/>
          </a:p>
          <a:p>
            <a:pPr>
              <a:buFont typeface="Wingdings" panose="05000000000000000000" pitchFamily="2" charset="2"/>
              <a:buChar char="q"/>
            </a:pP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a:extLst>
              <a:ext uri="{FF2B5EF4-FFF2-40B4-BE49-F238E27FC236}">
                <a16:creationId xmlns:a16="http://schemas.microsoft.com/office/drawing/2014/main" id="{B10D5A60-79F4-45E3-B187-120129DA2E6E}"/>
              </a:ext>
            </a:extLst>
          </p:cNvPr>
          <p:cNvSpPr>
            <a:spLocks noGrp="1" noChangeArrowheads="1"/>
          </p:cNvSpPr>
          <p:nvPr>
            <p:ph type="title"/>
          </p:nvPr>
        </p:nvSpPr>
        <p:spPr>
          <a:xfrm>
            <a:off x="457200" y="0"/>
            <a:ext cx="8229600" cy="609600"/>
          </a:xfrm>
          <a:solidFill>
            <a:schemeClr val="tx1">
              <a:lumMod val="50000"/>
              <a:lumOff val="50000"/>
            </a:schemeClr>
          </a:solidFill>
          <a:ln w="38100">
            <a:solidFill>
              <a:schemeClr val="tx1"/>
            </a:solidFill>
          </a:ln>
        </p:spPr>
        <p:txBody>
          <a:bodyPr/>
          <a:lstStyle/>
          <a:p>
            <a:pPr eaLnBrk="1" hangingPunct="1">
              <a:defRPr/>
            </a:pPr>
            <a:r>
              <a:rPr lang="en-US" sz="3200" b="1" dirty="0">
                <a:solidFill>
                  <a:schemeClr val="bg1"/>
                </a:solidFill>
                <a:cs typeface="Arial" pitchFamily="34" charset="0"/>
              </a:rPr>
              <a:t>Homepage Unit 8: Everything Varies</a:t>
            </a:r>
          </a:p>
        </p:txBody>
      </p:sp>
      <p:sp>
        <p:nvSpPr>
          <p:cNvPr id="6148" name="Rectangle 3">
            <a:extLst>
              <a:ext uri="{FF2B5EF4-FFF2-40B4-BE49-F238E27FC236}">
                <a16:creationId xmlns:a16="http://schemas.microsoft.com/office/drawing/2014/main" id="{987F35B4-1017-4156-9D73-58D394BBD802}"/>
              </a:ext>
            </a:extLst>
          </p:cNvPr>
          <p:cNvSpPr>
            <a:spLocks noGrp="1" noChangeArrowheads="1"/>
          </p:cNvSpPr>
          <p:nvPr>
            <p:ph idx="1"/>
          </p:nvPr>
        </p:nvSpPr>
        <p:spPr>
          <a:xfrm>
            <a:off x="152400" y="685800"/>
            <a:ext cx="8839200" cy="5867400"/>
          </a:xfrm>
          <a:ln w="38100"/>
        </p:spPr>
        <p:txBody>
          <a:bodyPr>
            <a:normAutofit fontScale="85000" lnSpcReduction="20000"/>
          </a:bodyPr>
          <a:lstStyle/>
          <a:p>
            <a:pPr eaLnBrk="1" hangingPunct="1">
              <a:buFont typeface="Wingdings" pitchFamily="2" charset="2"/>
              <a:buNone/>
              <a:defRPr/>
            </a:pPr>
            <a:r>
              <a:rPr lang="en-US" sz="2600" b="1" dirty="0"/>
              <a:t>Click on underlined text to go to information and exercises!</a:t>
            </a:r>
          </a:p>
          <a:p>
            <a:pPr eaLnBrk="1" hangingPunct="1">
              <a:buFont typeface="Wingdings" pitchFamily="2" charset="2"/>
              <a:buNone/>
              <a:defRPr/>
            </a:pPr>
            <a:endParaRPr lang="en-US" sz="2600" b="1" dirty="0"/>
          </a:p>
          <a:p>
            <a:pPr eaLnBrk="1" hangingPunct="1">
              <a:lnSpc>
                <a:spcPct val="90000"/>
              </a:lnSpc>
              <a:buFontTx/>
              <a:buNone/>
              <a:defRPr/>
            </a:pPr>
            <a:r>
              <a:rPr lang="en-US" sz="2800" b="1" dirty="0">
                <a:cs typeface="Arial" pitchFamily="34" charset="0"/>
                <a:hlinkClick r:id="rId2" action="ppaction://hlinksldjump"/>
              </a:rPr>
              <a:t>Materials List</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3" action="ppaction://hlinksldjump"/>
              </a:rPr>
              <a:t>Introduction</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4" action="ppaction://hlinksldjump"/>
              </a:rPr>
              <a:t>Exercise 1: Recognizing Individuals as Unique</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5" action="ppaction://hlinksldjump"/>
              </a:rPr>
              <a:t>Exercise 2: Leaf Match</a:t>
            </a:r>
            <a:r>
              <a:rPr lang="en-US" sz="2800" b="1" dirty="0">
                <a:cs typeface="Arial" pitchFamily="34" charset="0"/>
              </a:rPr>
              <a:t>	</a:t>
            </a:r>
          </a:p>
          <a:p>
            <a:pPr eaLnBrk="1" hangingPunct="1">
              <a:lnSpc>
                <a:spcPct val="90000"/>
              </a:lnSpc>
              <a:buFontTx/>
              <a:buNone/>
              <a:defRPr/>
            </a:pPr>
            <a:r>
              <a:rPr lang="en-US" sz="2800" b="1" dirty="0">
                <a:cs typeface="Arial" pitchFamily="34" charset="0"/>
                <a:hlinkClick r:id="rId6" action="ppaction://hlinksldjump"/>
              </a:rPr>
              <a:t>Exercise 3: Using Mathematics to Describe a Population</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7" action="ppaction://hlinksldjump"/>
              </a:rPr>
              <a:t>Exercise 4: Simple Shell Match</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8" action="ppaction://hlinksldjump"/>
              </a:rPr>
              <a:t>Exercise 5: Making Sense of Variation: The Matching Game</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9" action="ppaction://hlinksldjump"/>
              </a:rPr>
              <a:t>Exercise 6: Finding Species</a:t>
            </a:r>
            <a:r>
              <a:rPr lang="en-US" sz="2800" b="1" dirty="0">
                <a:cs typeface="Arial" pitchFamily="34" charset="0"/>
              </a:rPr>
              <a:t>	</a:t>
            </a:r>
          </a:p>
          <a:p>
            <a:pPr eaLnBrk="1" hangingPunct="1">
              <a:lnSpc>
                <a:spcPct val="90000"/>
              </a:lnSpc>
              <a:buFontTx/>
              <a:buNone/>
              <a:defRPr/>
            </a:pPr>
            <a:r>
              <a:rPr lang="en-US" sz="2800" b="1" dirty="0">
                <a:cs typeface="Arial" pitchFamily="34" charset="0"/>
                <a:hlinkClick r:id="rId10" action="ppaction://hlinksldjump"/>
              </a:rPr>
              <a:t>Exercise 7: Mystery Shell</a:t>
            </a:r>
            <a:r>
              <a:rPr lang="en-US" sz="2800" b="1" dirty="0">
                <a:cs typeface="Arial" pitchFamily="34" charset="0"/>
              </a:rPr>
              <a:t>	</a:t>
            </a:r>
          </a:p>
          <a:p>
            <a:pPr eaLnBrk="1" hangingPunct="1">
              <a:lnSpc>
                <a:spcPct val="90000"/>
              </a:lnSpc>
              <a:buFontTx/>
              <a:buNone/>
              <a:defRPr/>
            </a:pPr>
            <a:r>
              <a:rPr lang="en-US" sz="2800" b="1" dirty="0">
                <a:cs typeface="Arial" pitchFamily="34" charset="0"/>
                <a:hlinkClick r:id="rId11" action="ppaction://hlinksldjump"/>
              </a:rPr>
              <a:t>Exercise 8: Mechanisms Underlying Variation</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12" action="ppaction://hlinksldjump"/>
              </a:rPr>
              <a:t>Guide to Leaves in Unit 8</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13" action="ppaction://hlinksldjump"/>
              </a:rPr>
              <a:t>Guide to Shells in Unit 8</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14" action="ppaction://hlinksldjump"/>
              </a:rPr>
              <a:t>Guide to Snail Shells in Unit 8, Exercise 8</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15" action="ppaction://hlinksldjump"/>
              </a:rPr>
              <a:t>SUGGESTED READING</a:t>
            </a:r>
            <a:endParaRPr lang="en-US" sz="2800" b="1" dirty="0">
              <a:cs typeface="Arial" pitchFamily="34" charset="0"/>
            </a:endParaRPr>
          </a:p>
          <a:p>
            <a:pPr eaLnBrk="1" hangingPunct="1">
              <a:lnSpc>
                <a:spcPct val="90000"/>
              </a:lnSpc>
              <a:buFontTx/>
              <a:buNone/>
              <a:defRPr/>
            </a:pPr>
            <a:r>
              <a:rPr lang="en-US" sz="2800" b="1" dirty="0">
                <a:cs typeface="Arial" pitchFamily="34" charset="0"/>
                <a:hlinkClick r:id="rId16" action="ppaction://hlinksldjump"/>
              </a:rPr>
              <a:t>LINKS</a:t>
            </a:r>
            <a:endParaRPr lang="en-US" sz="3300" b="1" dirty="0">
              <a:cs typeface="Arial" pitchFamily="34" charset="0"/>
            </a:endParaRPr>
          </a:p>
        </p:txBody>
      </p:sp>
      <p:sp>
        <p:nvSpPr>
          <p:cNvPr id="6146" name="Slide Number Placeholder 5">
            <a:extLst>
              <a:ext uri="{FF2B5EF4-FFF2-40B4-BE49-F238E27FC236}">
                <a16:creationId xmlns:a16="http://schemas.microsoft.com/office/drawing/2014/main" id="{0A083244-B0CD-4B2F-BF41-E763C3021DB4}"/>
              </a:ext>
            </a:extLst>
          </p:cNvPr>
          <p:cNvSpPr>
            <a:spLocks noGrp="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2747C10-22F0-479A-91FF-3FB19579D601}" type="slidenum">
              <a:rPr lang="en-US" altLang="en-US" sz="1400" b="0">
                <a:solidFill>
                  <a:srgbClr val="000000"/>
                </a:solidFill>
                <a:latin typeface="Arial" panose="020B0604020202020204" pitchFamily="34" charset="0"/>
              </a:rPr>
              <a:pPr eaLnBrk="1" hangingPunct="1"/>
              <a:t>3</a:t>
            </a:fld>
            <a:endParaRPr lang="en-US" altLang="en-US" sz="1400" b="0">
              <a:solidFill>
                <a:srgbClr val="000000"/>
              </a:solidFill>
              <a:latin typeface="Arial" panose="020B0604020202020204" pitchFamily="34" charset="0"/>
            </a:endParaRPr>
          </a:p>
        </p:txBody>
      </p:sp>
      <p:grpSp>
        <p:nvGrpSpPr>
          <p:cNvPr id="2" name="Group 7">
            <a:extLst>
              <a:ext uri="{FF2B5EF4-FFF2-40B4-BE49-F238E27FC236}">
                <a16:creationId xmlns:a16="http://schemas.microsoft.com/office/drawing/2014/main" id="{B5455AAB-F960-405C-910C-F6A8B4BEFA56}"/>
              </a:ext>
            </a:extLst>
          </p:cNvPr>
          <p:cNvGrpSpPr/>
          <p:nvPr/>
        </p:nvGrpSpPr>
        <p:grpSpPr>
          <a:xfrm>
            <a:off x="6477000" y="5775960"/>
            <a:ext cx="2514600" cy="830997"/>
            <a:chOff x="5791200" y="5457110"/>
            <a:chExt cx="2514600" cy="830997"/>
          </a:xfrm>
          <a:solidFill>
            <a:schemeClr val="bg1"/>
          </a:solidFill>
        </p:grpSpPr>
        <p:sp>
          <p:nvSpPr>
            <p:cNvPr id="6150" name="Text Box 5">
              <a:extLst>
                <a:ext uri="{FF2B5EF4-FFF2-40B4-BE49-F238E27FC236}">
                  <a16:creationId xmlns:a16="http://schemas.microsoft.com/office/drawing/2014/main" id="{4A93BEEF-233C-4837-8F2A-AD18ADC6451A}"/>
                </a:ext>
              </a:extLst>
            </p:cNvPr>
            <p:cNvSpPr txBox="1">
              <a:spLocks noChangeArrowheads="1"/>
            </p:cNvSpPr>
            <p:nvPr/>
          </p:nvSpPr>
          <p:spPr bwMode="auto">
            <a:xfrm>
              <a:off x="5791200" y="5457110"/>
              <a:ext cx="2514600" cy="830997"/>
            </a:xfrm>
            <a:prstGeom prst="rect">
              <a:avLst/>
            </a:prstGeom>
            <a:grpFill/>
            <a:ln w="9525" algn="ctr">
              <a:solidFill>
                <a:schemeClr val="tx1"/>
              </a:solidFill>
              <a:miter lim="800000"/>
              <a:headEnd/>
              <a:tailEnd/>
            </a:ln>
          </p:spPr>
          <p:txBody>
            <a:bodyPr anchor="ctr">
              <a:spAutoFit/>
            </a:bodyPr>
            <a:lstStyle/>
            <a:p>
              <a:pPr>
                <a:defRPr/>
              </a:pPr>
              <a:r>
                <a:rPr lang="en-US" sz="1600" dirty="0">
                  <a:solidFill>
                    <a:srgbClr val="000000"/>
                  </a:solidFill>
                  <a:cs typeface="+mn-cs"/>
                </a:rPr>
                <a:t>Clicking the        icon on other slides will bring you back to this page!</a:t>
              </a:r>
            </a:p>
          </p:txBody>
        </p:sp>
        <p:sp>
          <p:nvSpPr>
            <p:cNvPr id="6149" name="AutoShape 4">
              <a:hlinkClick r:id="" action="ppaction://noaction" highlightClick="1"/>
              <a:extLst>
                <a:ext uri="{FF2B5EF4-FFF2-40B4-BE49-F238E27FC236}">
                  <a16:creationId xmlns:a16="http://schemas.microsoft.com/office/drawing/2014/main" id="{F917B326-219F-44F0-8D5A-A96F74A4D282}"/>
                </a:ext>
              </a:extLst>
            </p:cNvPr>
            <p:cNvSpPr>
              <a:spLocks noChangeArrowheads="1"/>
            </p:cNvSpPr>
            <p:nvPr/>
          </p:nvSpPr>
          <p:spPr bwMode="auto">
            <a:xfrm>
              <a:off x="7010400" y="5486400"/>
              <a:ext cx="274320" cy="274320"/>
            </a:xfrm>
            <a:prstGeom prst="actionButtonHome">
              <a:avLst/>
            </a:prstGeom>
            <a:grpFill/>
            <a:ln w="9525">
              <a:solidFill>
                <a:schemeClr val="tx1"/>
              </a:solidFill>
              <a:miter lim="800000"/>
              <a:headEnd/>
              <a:tailEnd/>
            </a:ln>
          </p:spPr>
          <p:txBody>
            <a:bodyPr wrap="none" anchor="ctr"/>
            <a:lstStyle/>
            <a:p>
              <a:pPr>
                <a:defRPr/>
              </a:pPr>
              <a:endParaRPr lang="en-US">
                <a:solidFill>
                  <a:srgbClr val="000000"/>
                </a:solidFill>
                <a:cs typeface="+mn-cs"/>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972993B-B1C5-418D-B2D6-93D63CBE4A1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88BEF5F-352C-4DFF-ACD5-950985637625}" type="slidenum">
              <a:rPr lang="en-US" altLang="en-US" sz="1400" b="0">
                <a:latin typeface="Arial" panose="020B0604020202020204" pitchFamily="34" charset="0"/>
              </a:rPr>
              <a:pPr eaLnBrk="1" hangingPunct="1"/>
              <a:t>30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186DC041-D547-44EC-994D-BC037FD1179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E8701FA-6107-4002-9D70-10E015E37F62}" type="slidenum">
              <a:rPr lang="en-US" altLang="en-US" sz="1400" b="0">
                <a:latin typeface="Arial" panose="020B0604020202020204" pitchFamily="34" charset="0"/>
              </a:rPr>
              <a:pPr algn="r" eaLnBrk="1" hangingPunct="1"/>
              <a:t>30</a:t>
            </a:fld>
            <a:endParaRPr lang="en-US" altLang="en-US" sz="1400" b="0">
              <a:latin typeface="Arial" panose="020B0604020202020204" pitchFamily="34" charset="0"/>
            </a:endParaRPr>
          </a:p>
        </p:txBody>
      </p:sp>
      <p:sp>
        <p:nvSpPr>
          <p:cNvPr id="49156" name="Rectangle 2">
            <a:extLst>
              <a:ext uri="{FF2B5EF4-FFF2-40B4-BE49-F238E27FC236}">
                <a16:creationId xmlns:a16="http://schemas.microsoft.com/office/drawing/2014/main" id="{BE912DD4-6D87-4DA6-AFE4-44FD7E783F67}"/>
              </a:ext>
            </a:extLst>
          </p:cNvPr>
          <p:cNvSpPr>
            <a:spLocks noGrp="1" noChangeArrowheads="1"/>
          </p:cNvSpPr>
          <p:nvPr>
            <p:ph type="title"/>
          </p:nvPr>
        </p:nvSpPr>
        <p:spPr>
          <a:xfrm>
            <a:off x="152400" y="12700"/>
            <a:ext cx="8839200" cy="901700"/>
          </a:xfrm>
          <a:solidFill>
            <a:srgbClr val="7030A0"/>
          </a:solidFill>
          <a:ln w="38100">
            <a:solidFill>
              <a:schemeClr val="tx1"/>
            </a:solidFill>
            <a:miter lim="800000"/>
            <a:headEnd/>
            <a:tailEnd/>
          </a:ln>
        </p:spPr>
        <p:txBody>
          <a:bodyPr/>
          <a:lstStyle/>
          <a:p>
            <a:pPr eaLnBrk="1" hangingPunct="1"/>
            <a:r>
              <a:rPr lang="en-US" altLang="en-US" sz="2800" b="1">
                <a:solidFill>
                  <a:schemeClr val="bg1"/>
                </a:solidFill>
              </a:rPr>
              <a:t>Exercise 3: Using Mathematics </a:t>
            </a:r>
            <a:br>
              <a:rPr lang="en-US" altLang="en-US" sz="2800" b="1">
                <a:solidFill>
                  <a:schemeClr val="bg1"/>
                </a:solidFill>
              </a:rPr>
            </a:br>
            <a:r>
              <a:rPr lang="en-US" altLang="en-US" sz="2800" b="1">
                <a:solidFill>
                  <a:schemeClr val="bg1"/>
                </a:solidFill>
              </a:rPr>
              <a:t>to Describe a Population</a:t>
            </a:r>
          </a:p>
        </p:txBody>
      </p:sp>
      <p:sp>
        <p:nvSpPr>
          <p:cNvPr id="3075" name="Rectangle 3">
            <a:extLst>
              <a:ext uri="{FF2B5EF4-FFF2-40B4-BE49-F238E27FC236}">
                <a16:creationId xmlns:a16="http://schemas.microsoft.com/office/drawing/2014/main" id="{BC872EA2-2875-45A4-A8E4-66E03FF18D3F}"/>
              </a:ext>
            </a:extLst>
          </p:cNvPr>
          <p:cNvSpPr>
            <a:spLocks noGrp="1" noChangeArrowheads="1"/>
          </p:cNvSpPr>
          <p:nvPr>
            <p:ph type="body" idx="1"/>
          </p:nvPr>
        </p:nvSpPr>
        <p:spPr>
          <a:xfrm>
            <a:off x="152400" y="990600"/>
            <a:ext cx="8839200" cy="5730875"/>
          </a:xfrm>
          <a:solidFill>
            <a:schemeClr val="bg1"/>
          </a:solidFill>
        </p:spPr>
        <p:txBody>
          <a:bodyPr/>
          <a:lstStyle/>
          <a:p>
            <a:pPr>
              <a:buFont typeface="Wingdings" panose="05000000000000000000" pitchFamily="2" charset="2"/>
              <a:buChar char="q"/>
            </a:pPr>
            <a:r>
              <a:rPr lang="en-US" altLang="en-US" sz="2800"/>
              <a:t>See if you can answer the following questions:</a:t>
            </a:r>
          </a:p>
          <a:p>
            <a:pPr>
              <a:buFontTx/>
              <a:buNone/>
            </a:pPr>
            <a:endParaRPr lang="en-US" altLang="en-US" sz="2400" b="1"/>
          </a:p>
          <a:p>
            <a:pPr>
              <a:buFontTx/>
              <a:buNone/>
            </a:pPr>
            <a:r>
              <a:rPr lang="en-US" altLang="en-US" sz="2400" b="1"/>
              <a:t>Q1. </a:t>
            </a:r>
            <a:r>
              <a:rPr lang="en-US" altLang="en-US" sz="2400"/>
              <a:t>Suppose that you wanted to find out what brand of pants are most often worn by fifth grade boys in a small town.  Which of the following samples do you think would best answer this question? Why?  What is wrong with the other samples?</a:t>
            </a:r>
          </a:p>
          <a:p>
            <a:pPr marL="914400" lvl="1" indent="-514350">
              <a:buFontTx/>
              <a:buAutoNum type="alphaLcParenR"/>
            </a:pPr>
            <a:r>
              <a:rPr lang="en-US" altLang="en-US" sz="2400"/>
              <a:t>The boys in Mrs. Brooke’s fifth grade class</a:t>
            </a:r>
          </a:p>
          <a:p>
            <a:pPr marL="914400" lvl="1" indent="-514350">
              <a:buFontTx/>
              <a:buAutoNum type="alphaLcParenR"/>
            </a:pPr>
            <a:r>
              <a:rPr lang="en-US" altLang="en-US" sz="2400"/>
              <a:t>The boys whose last names begin with the letters A-D or M-P. </a:t>
            </a:r>
          </a:p>
          <a:p>
            <a:pPr marL="914400" lvl="1" indent="-514350">
              <a:buFontTx/>
              <a:buAutoNum type="alphaLcParenR"/>
            </a:pPr>
            <a:r>
              <a:rPr lang="en-US" altLang="en-US" sz="2400"/>
              <a:t>The boys that ride bus 23</a:t>
            </a:r>
          </a:p>
          <a:p>
            <a:pPr marL="914400" lvl="1" indent="-514350">
              <a:buFontTx/>
              <a:buAutoNum type="alphaLcParenR"/>
            </a:pPr>
            <a:r>
              <a:rPr lang="en-US" altLang="en-US" sz="2400"/>
              <a:t>The boys that sit together in the far right corner of the cafeteria</a:t>
            </a:r>
          </a:p>
          <a:p>
            <a:pPr marL="914400" lvl="1" indent="-514350">
              <a:buFontTx/>
              <a:buNone/>
            </a:pPr>
            <a:r>
              <a:rPr lang="en-US" altLang="en-US" sz="2400" b="1">
                <a:solidFill>
                  <a:srgbClr val="7030A0"/>
                </a:solidFill>
              </a:rPr>
              <a:t>CLICK TO GO TO THE NEXT SLIDE FOR THE ANSWER!</a:t>
            </a: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99AC731-646F-4027-815F-E616A183E37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0C6305E-4049-4D52-B5D6-589A6A15A93F}" type="slidenum">
              <a:rPr lang="en-US" altLang="en-US" sz="1400" b="0">
                <a:latin typeface="Arial" panose="020B0604020202020204" pitchFamily="34" charset="0"/>
              </a:rPr>
              <a:pPr eaLnBrk="1" hangingPunct="1"/>
              <a:t>31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5416C90-4A84-436A-80E6-BA96F63B3F7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1102728-FF79-41AF-BDB6-C9532C304A87}" type="slidenum">
              <a:rPr lang="en-US" altLang="en-US" sz="1400" b="0">
                <a:latin typeface="Arial" panose="020B0604020202020204" pitchFamily="34" charset="0"/>
              </a:rPr>
              <a:pPr algn="r" eaLnBrk="1" hangingPunct="1"/>
              <a:t>31</a:t>
            </a:fld>
            <a:endParaRPr lang="en-US" altLang="en-US" sz="1400" b="0">
              <a:latin typeface="Arial" panose="020B0604020202020204" pitchFamily="34" charset="0"/>
            </a:endParaRPr>
          </a:p>
        </p:txBody>
      </p:sp>
      <p:sp>
        <p:nvSpPr>
          <p:cNvPr id="50180" name="Rectangle 2">
            <a:extLst>
              <a:ext uri="{FF2B5EF4-FFF2-40B4-BE49-F238E27FC236}">
                <a16:creationId xmlns:a16="http://schemas.microsoft.com/office/drawing/2014/main" id="{7A0704E5-B33B-498E-9F2D-8F59392AC571}"/>
              </a:ext>
            </a:extLst>
          </p:cNvPr>
          <p:cNvSpPr>
            <a:spLocks noGrp="1" noChangeArrowheads="1"/>
          </p:cNvSpPr>
          <p:nvPr>
            <p:ph type="title"/>
          </p:nvPr>
        </p:nvSpPr>
        <p:spPr>
          <a:xfrm>
            <a:off x="152400" y="12700"/>
            <a:ext cx="8839200" cy="901700"/>
          </a:xfrm>
          <a:solidFill>
            <a:srgbClr val="7030A0"/>
          </a:solidFill>
          <a:ln w="38100">
            <a:solidFill>
              <a:schemeClr val="tx1"/>
            </a:solidFill>
            <a:miter lim="800000"/>
            <a:headEnd/>
            <a:tailEnd/>
          </a:ln>
        </p:spPr>
        <p:txBody>
          <a:bodyPr/>
          <a:lstStyle/>
          <a:p>
            <a:pPr eaLnBrk="1" hangingPunct="1"/>
            <a:r>
              <a:rPr lang="en-US" altLang="en-US" sz="2800" b="1">
                <a:solidFill>
                  <a:schemeClr val="bg1"/>
                </a:solidFill>
              </a:rPr>
              <a:t>Exercise 3: Using Mathematics </a:t>
            </a:r>
            <a:br>
              <a:rPr lang="en-US" altLang="en-US" sz="2800" b="1">
                <a:solidFill>
                  <a:schemeClr val="bg1"/>
                </a:solidFill>
              </a:rPr>
            </a:br>
            <a:r>
              <a:rPr lang="en-US" altLang="en-US" sz="2800" b="1">
                <a:solidFill>
                  <a:schemeClr val="bg1"/>
                </a:solidFill>
              </a:rPr>
              <a:t>to Describe a Population</a:t>
            </a:r>
          </a:p>
        </p:txBody>
      </p:sp>
      <p:sp>
        <p:nvSpPr>
          <p:cNvPr id="3075" name="Rectangle 3">
            <a:extLst>
              <a:ext uri="{FF2B5EF4-FFF2-40B4-BE49-F238E27FC236}">
                <a16:creationId xmlns:a16="http://schemas.microsoft.com/office/drawing/2014/main" id="{063DC08F-F9E1-431A-8EDE-13D75FE13895}"/>
              </a:ext>
            </a:extLst>
          </p:cNvPr>
          <p:cNvSpPr>
            <a:spLocks noGrp="1" noChangeArrowheads="1"/>
          </p:cNvSpPr>
          <p:nvPr>
            <p:ph type="body" idx="1"/>
          </p:nvPr>
        </p:nvSpPr>
        <p:spPr>
          <a:xfrm>
            <a:off x="152400" y="990600"/>
            <a:ext cx="8839200" cy="5730875"/>
          </a:xfrm>
          <a:solidFill>
            <a:schemeClr val="bg1"/>
          </a:solidFill>
        </p:spPr>
        <p:txBody>
          <a:bodyPr/>
          <a:lstStyle/>
          <a:p>
            <a:pPr>
              <a:buFont typeface="Wingdings" panose="05000000000000000000" pitchFamily="2" charset="2"/>
              <a:buChar char="q"/>
            </a:pPr>
            <a:r>
              <a:rPr lang="en-US" altLang="en-US" sz="2800"/>
              <a:t>Sample b is probably the best sample to use when answering this question, because the boys in sample b are not likely to be linked in ways that affect the brand of pants that they wear.  </a:t>
            </a:r>
          </a:p>
          <a:p>
            <a:pPr>
              <a:buFont typeface="Wingdings" panose="05000000000000000000" pitchFamily="2" charset="2"/>
              <a:buChar char="q"/>
            </a:pPr>
            <a:r>
              <a:rPr lang="en-US" altLang="en-US" sz="2800"/>
              <a:t>The boys in sample a, c, and d, see each other every day and so they might influence each other.  </a:t>
            </a:r>
          </a:p>
          <a:p>
            <a:pPr>
              <a:buFont typeface="Wingdings" panose="05000000000000000000" pitchFamily="2" charset="2"/>
              <a:buChar char="q"/>
            </a:pPr>
            <a:r>
              <a:rPr lang="en-US" altLang="en-US" sz="2800"/>
              <a:t>The boys in sample c live in the same neighborhood and so they probably belong to the same socio-economic class, thus their parents may shop for the same brand of pants.  </a:t>
            </a:r>
          </a:p>
          <a:p>
            <a:pPr>
              <a:buFont typeface="Wingdings" panose="05000000000000000000" pitchFamily="2" charset="2"/>
              <a:buChar char="q"/>
            </a:pPr>
            <a:r>
              <a:rPr lang="en-US" altLang="en-US" sz="2800"/>
              <a:t>The boys in sample d are likely friends and so they may be similar in many additional ways that might cause them to prefer the same brand of pants.  </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751C97E-F052-4DFF-81C7-D0E24253378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B30099D-AE07-4152-87F8-4D2C979B4EF7}" type="slidenum">
              <a:rPr lang="en-US" altLang="en-US" sz="1400" b="0">
                <a:latin typeface="Arial" panose="020B0604020202020204" pitchFamily="34" charset="0"/>
              </a:rPr>
              <a:pPr eaLnBrk="1" hangingPunct="1"/>
              <a:t>32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49C9568-4885-41F6-8A8C-7E08BE8BA4D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98C34C4-5CA0-4932-B52D-472876EAF14D}" type="slidenum">
              <a:rPr lang="en-US" altLang="en-US" sz="1400" b="0">
                <a:latin typeface="Arial" panose="020B0604020202020204" pitchFamily="34" charset="0"/>
              </a:rPr>
              <a:pPr algn="r" eaLnBrk="1" hangingPunct="1"/>
              <a:t>32</a:t>
            </a:fld>
            <a:endParaRPr lang="en-US" altLang="en-US" sz="1400" b="0">
              <a:latin typeface="Arial" panose="020B0604020202020204" pitchFamily="34" charset="0"/>
            </a:endParaRPr>
          </a:p>
        </p:txBody>
      </p:sp>
      <p:sp>
        <p:nvSpPr>
          <p:cNvPr id="51204" name="Rectangle 2">
            <a:extLst>
              <a:ext uri="{FF2B5EF4-FFF2-40B4-BE49-F238E27FC236}">
                <a16:creationId xmlns:a16="http://schemas.microsoft.com/office/drawing/2014/main" id="{EDA9A6FA-0EF9-4B82-AED7-7788D969715D}"/>
              </a:ext>
            </a:extLst>
          </p:cNvPr>
          <p:cNvSpPr>
            <a:spLocks noGrp="1" noChangeArrowheads="1"/>
          </p:cNvSpPr>
          <p:nvPr>
            <p:ph type="title"/>
          </p:nvPr>
        </p:nvSpPr>
        <p:spPr>
          <a:xfrm>
            <a:off x="152400" y="12700"/>
            <a:ext cx="8839200" cy="901700"/>
          </a:xfrm>
          <a:solidFill>
            <a:srgbClr val="7030A0"/>
          </a:solidFill>
          <a:ln w="38100">
            <a:solidFill>
              <a:schemeClr val="tx1"/>
            </a:solidFill>
            <a:miter lim="800000"/>
            <a:headEnd/>
            <a:tailEnd/>
          </a:ln>
        </p:spPr>
        <p:txBody>
          <a:bodyPr/>
          <a:lstStyle/>
          <a:p>
            <a:pPr eaLnBrk="1" hangingPunct="1"/>
            <a:r>
              <a:rPr lang="en-US" altLang="en-US" sz="2800" b="1">
                <a:solidFill>
                  <a:schemeClr val="bg1"/>
                </a:solidFill>
              </a:rPr>
              <a:t>Exercise 3: Using Mathematics </a:t>
            </a:r>
            <a:br>
              <a:rPr lang="en-US" altLang="en-US" sz="2800" b="1">
                <a:solidFill>
                  <a:schemeClr val="bg1"/>
                </a:solidFill>
              </a:rPr>
            </a:br>
            <a:r>
              <a:rPr lang="en-US" altLang="en-US" sz="2800" b="1">
                <a:solidFill>
                  <a:schemeClr val="bg1"/>
                </a:solidFill>
              </a:rPr>
              <a:t>to Describe a Population</a:t>
            </a:r>
          </a:p>
        </p:txBody>
      </p:sp>
      <p:sp>
        <p:nvSpPr>
          <p:cNvPr id="3075" name="Rectangle 3">
            <a:extLst>
              <a:ext uri="{FF2B5EF4-FFF2-40B4-BE49-F238E27FC236}">
                <a16:creationId xmlns:a16="http://schemas.microsoft.com/office/drawing/2014/main" id="{951BC398-78D8-4979-B0B0-86FAF8CCA01E}"/>
              </a:ext>
            </a:extLst>
          </p:cNvPr>
          <p:cNvSpPr>
            <a:spLocks noGrp="1" noChangeArrowheads="1"/>
          </p:cNvSpPr>
          <p:nvPr>
            <p:ph type="body" idx="1"/>
          </p:nvPr>
        </p:nvSpPr>
        <p:spPr>
          <a:xfrm>
            <a:off x="152400" y="990600"/>
            <a:ext cx="8839200" cy="5730875"/>
          </a:xfrm>
          <a:solidFill>
            <a:schemeClr val="bg1"/>
          </a:solidFill>
        </p:spPr>
        <p:txBody>
          <a:bodyPr/>
          <a:lstStyle/>
          <a:p>
            <a:pPr marL="0" indent="0">
              <a:buFontTx/>
              <a:buNone/>
            </a:pPr>
            <a:r>
              <a:rPr lang="en-US" altLang="en-US" sz="2400" b="1"/>
              <a:t>Q2.  What if instead you wanted to know the average height of a fifth grade boy?  Could any of the samples that you rejected before be used to answer this new question?</a:t>
            </a:r>
          </a:p>
          <a:p>
            <a:pPr marL="857250" lvl="1" indent="-457200">
              <a:buFontTx/>
              <a:buAutoNum type="alphaLcParenR"/>
            </a:pPr>
            <a:r>
              <a:rPr lang="en-US" altLang="en-US" sz="2300"/>
              <a:t>The boys in Mrs. Brooke’s fifth grade class</a:t>
            </a:r>
          </a:p>
          <a:p>
            <a:pPr marL="857250" lvl="1" indent="-457200">
              <a:buFontTx/>
              <a:buAutoNum type="alphaLcParenR"/>
            </a:pPr>
            <a:r>
              <a:rPr lang="en-US" altLang="en-US" sz="2300"/>
              <a:t>The boys whose last names begin with the letters A-D or M-P. </a:t>
            </a:r>
          </a:p>
          <a:p>
            <a:pPr marL="857250" lvl="1" indent="-457200">
              <a:buFontTx/>
              <a:buAutoNum type="alphaLcParenR"/>
            </a:pPr>
            <a:r>
              <a:rPr lang="en-US" altLang="en-US" sz="2300"/>
              <a:t>The boys that ride bus 23</a:t>
            </a:r>
          </a:p>
          <a:p>
            <a:pPr marL="857250" lvl="1" indent="-457200">
              <a:buFontTx/>
              <a:buAutoNum type="alphaLcParenR"/>
            </a:pPr>
            <a:r>
              <a:rPr lang="en-US" altLang="en-US" sz="2300"/>
              <a:t>The boys that sit together in the far right corner of the cafeteria</a:t>
            </a:r>
          </a:p>
          <a:p>
            <a:pPr marL="0" indent="0" algn="ctr">
              <a:buFontTx/>
              <a:buNone/>
            </a:pPr>
            <a:r>
              <a:rPr lang="en-US" altLang="en-US" sz="2400" b="1">
                <a:solidFill>
                  <a:srgbClr val="7030A0"/>
                </a:solidFill>
              </a:rPr>
              <a:t>CLICK FOR THE ANSWER!</a:t>
            </a:r>
          </a:p>
          <a:p>
            <a:pPr marL="0" indent="0">
              <a:buFont typeface="Wingdings" panose="05000000000000000000" pitchFamily="2" charset="2"/>
              <a:buChar char="q"/>
            </a:pPr>
            <a:r>
              <a:rPr lang="en-US" altLang="en-US" sz="2400"/>
              <a:t>Sample a or b could be used to answer this question.  We probably shouldn’t use sample c or d because these boys likely belong to the same socio-economic class, and so they may have similar diets, which in turn affects their growth.</a:t>
            </a:r>
          </a:p>
          <a:p>
            <a:pPr marL="0" indent="0">
              <a:buFont typeface="Wingdings" panose="05000000000000000000" pitchFamily="2" charset="2"/>
              <a:buChar char="q"/>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1E59BE4-4B4B-4400-B269-0E3B5F485C0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EC3BE938-1BCF-4822-AB50-B95E2FC3F065}" type="slidenum">
              <a:rPr lang="en-US" altLang="en-US" sz="1400" b="0">
                <a:latin typeface="Arial" panose="020B0604020202020204" pitchFamily="34" charset="0"/>
              </a:rPr>
              <a:pPr eaLnBrk="1" hangingPunct="1"/>
              <a:t>33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24B8248-339D-4CB4-A824-B3A178BB369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F512EC5-1BDE-43C4-A148-87CEF9D3B8A4}" type="slidenum">
              <a:rPr lang="en-US" altLang="en-US" sz="1400" b="0">
                <a:latin typeface="Arial" panose="020B0604020202020204" pitchFamily="34" charset="0"/>
              </a:rPr>
              <a:pPr algn="r" eaLnBrk="1" hangingPunct="1"/>
              <a:t>33</a:t>
            </a:fld>
            <a:endParaRPr lang="en-US" altLang="en-US" sz="1400" b="0">
              <a:latin typeface="Arial" panose="020B0604020202020204" pitchFamily="34" charset="0"/>
            </a:endParaRPr>
          </a:p>
        </p:txBody>
      </p:sp>
      <p:sp>
        <p:nvSpPr>
          <p:cNvPr id="52228" name="Rectangle 2">
            <a:extLst>
              <a:ext uri="{FF2B5EF4-FFF2-40B4-BE49-F238E27FC236}">
                <a16:creationId xmlns:a16="http://schemas.microsoft.com/office/drawing/2014/main" id="{A0D5C1DC-22E1-4574-AEFE-BF1F8BFFD64F}"/>
              </a:ext>
            </a:extLst>
          </p:cNvPr>
          <p:cNvSpPr>
            <a:spLocks noGrp="1" noChangeArrowheads="1"/>
          </p:cNvSpPr>
          <p:nvPr>
            <p:ph type="title"/>
          </p:nvPr>
        </p:nvSpPr>
        <p:spPr>
          <a:xfrm>
            <a:off x="152400" y="12700"/>
            <a:ext cx="8839200" cy="901700"/>
          </a:xfrm>
          <a:solidFill>
            <a:srgbClr val="7030A0"/>
          </a:solidFill>
          <a:ln w="38100">
            <a:solidFill>
              <a:schemeClr val="tx1"/>
            </a:solidFill>
            <a:miter lim="800000"/>
            <a:headEnd/>
            <a:tailEnd/>
          </a:ln>
        </p:spPr>
        <p:txBody>
          <a:bodyPr/>
          <a:lstStyle/>
          <a:p>
            <a:pPr eaLnBrk="1" hangingPunct="1"/>
            <a:r>
              <a:rPr lang="en-US" altLang="en-US" sz="2800" b="1">
                <a:solidFill>
                  <a:schemeClr val="bg1"/>
                </a:solidFill>
              </a:rPr>
              <a:t>Exercise 3: Using Mathematics </a:t>
            </a:r>
            <a:br>
              <a:rPr lang="en-US" altLang="en-US" sz="2800" b="1">
                <a:solidFill>
                  <a:schemeClr val="bg1"/>
                </a:solidFill>
              </a:rPr>
            </a:br>
            <a:r>
              <a:rPr lang="en-US" altLang="en-US" sz="2800" b="1">
                <a:solidFill>
                  <a:schemeClr val="bg1"/>
                </a:solidFill>
              </a:rPr>
              <a:t>to Describe a Population</a:t>
            </a:r>
          </a:p>
        </p:txBody>
      </p:sp>
      <p:sp>
        <p:nvSpPr>
          <p:cNvPr id="3075" name="Rectangle 3">
            <a:extLst>
              <a:ext uri="{FF2B5EF4-FFF2-40B4-BE49-F238E27FC236}">
                <a16:creationId xmlns:a16="http://schemas.microsoft.com/office/drawing/2014/main" id="{91D7D4D3-590B-4331-B556-2DF0EC6332F5}"/>
              </a:ext>
            </a:extLst>
          </p:cNvPr>
          <p:cNvSpPr>
            <a:spLocks noGrp="1" noChangeArrowheads="1"/>
          </p:cNvSpPr>
          <p:nvPr>
            <p:ph type="body" idx="1"/>
          </p:nvPr>
        </p:nvSpPr>
        <p:spPr>
          <a:xfrm>
            <a:off x="152400" y="990600"/>
            <a:ext cx="7467600" cy="5730875"/>
          </a:xfrm>
          <a:solidFill>
            <a:schemeClr val="bg1"/>
          </a:solidFill>
        </p:spPr>
        <p:txBody>
          <a:bodyPr/>
          <a:lstStyle/>
          <a:p>
            <a:pPr>
              <a:buFont typeface="Wingdings" panose="05000000000000000000" pitchFamily="2" charset="2"/>
              <a:buChar char="q"/>
            </a:pPr>
            <a:r>
              <a:rPr lang="en-US" altLang="en-US" sz="2300"/>
              <a:t>In the following exercises, you will examine leaves, and use these leaves to help you understand how sample statistics are calculated, and how these statistics are used to describe populations.</a:t>
            </a:r>
          </a:p>
          <a:p>
            <a:pPr>
              <a:buFont typeface="Wingdings" panose="05000000000000000000" pitchFamily="2" charset="2"/>
              <a:buChar char="q"/>
            </a:pPr>
            <a:r>
              <a:rPr lang="en-US" altLang="en-US" sz="2300"/>
              <a:t>Decide, as a class, a particular trait to measure on your leaves, for example, leaf blade length, greatest blade width, leaf area (estimated as the product of blade length and greatest blade width), etc.</a:t>
            </a:r>
          </a:p>
          <a:p>
            <a:pPr>
              <a:buFont typeface="Wingdings" panose="05000000000000000000" pitchFamily="2" charset="2"/>
              <a:buChar char="q"/>
            </a:pPr>
            <a:r>
              <a:rPr lang="en-US" altLang="en-US" sz="2300"/>
              <a:t>Each student should select a leaf from Container A, and take the measurement chosen above, rounding their measurement to the nearest centimeter (or cm</a:t>
            </a:r>
            <a:r>
              <a:rPr lang="en-US" altLang="en-US" sz="2300" baseline="30000"/>
              <a:t>2</a:t>
            </a:r>
            <a:r>
              <a:rPr lang="en-US" altLang="en-US" sz="2300"/>
              <a:t> in the case of area), and record their measurement on the board.</a:t>
            </a:r>
          </a:p>
          <a:p>
            <a:pPr>
              <a:buFont typeface="Wingdings" panose="05000000000000000000" pitchFamily="2" charset="2"/>
              <a:buChar char="q"/>
            </a:pPr>
            <a:r>
              <a:rPr lang="en-US" altLang="en-US" sz="2300"/>
              <a:t>After all students have measured their leaves, you should record all of these values in an ordered list, from smallest to largest, like the example to the right.</a:t>
            </a:r>
          </a:p>
        </p:txBody>
      </p:sp>
      <p:graphicFrame>
        <p:nvGraphicFramePr>
          <p:cNvPr id="7" name="Table 6">
            <a:extLst>
              <a:ext uri="{FF2B5EF4-FFF2-40B4-BE49-F238E27FC236}">
                <a16:creationId xmlns:a16="http://schemas.microsoft.com/office/drawing/2014/main" id="{2245E670-4691-4FF9-93D0-AB9E1B19ABEA}"/>
              </a:ext>
            </a:extLst>
          </p:cNvPr>
          <p:cNvGraphicFramePr>
            <a:graphicFrameLocks noGrp="1"/>
          </p:cNvGraphicFramePr>
          <p:nvPr/>
        </p:nvGraphicFramePr>
        <p:xfrm>
          <a:off x="7989888" y="201613"/>
          <a:ext cx="1154112" cy="6519862"/>
        </p:xfrm>
        <a:graphic>
          <a:graphicData uri="http://schemas.openxmlformats.org/drawingml/2006/table">
            <a:tbl>
              <a:tblPr>
                <a:tableStyleId>{F5AB1C69-6EDB-4FF4-983F-18BD219EF322}</a:tableStyleId>
              </a:tblPr>
              <a:tblGrid>
                <a:gridCol w="1154112">
                  <a:extLst>
                    <a:ext uri="{9D8B030D-6E8A-4147-A177-3AD203B41FA5}">
                      <a16:colId xmlns:a16="http://schemas.microsoft.com/office/drawing/2014/main" val="20000"/>
                    </a:ext>
                  </a:extLst>
                </a:gridCol>
              </a:tblGrid>
              <a:tr h="210318">
                <a:tc>
                  <a:txBody>
                    <a:bodyPr/>
                    <a:lstStyle/>
                    <a:p>
                      <a:pPr marL="0" marR="0" algn="ctr">
                        <a:lnSpc>
                          <a:spcPct val="115000"/>
                        </a:lnSpc>
                        <a:spcBef>
                          <a:spcPts val="0"/>
                        </a:spcBef>
                        <a:spcAft>
                          <a:spcPts val="0"/>
                        </a:spcAft>
                      </a:pPr>
                      <a:r>
                        <a:rPr lang="en-US" sz="1300" dirty="0">
                          <a:effectLst/>
                        </a:rPr>
                        <a:t>Leaf widths (cm)</a:t>
                      </a:r>
                      <a:endParaRPr lang="en-US" sz="1700" b="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0318">
                <a:tc>
                  <a:txBody>
                    <a:bodyPr/>
                    <a:lstStyle/>
                    <a:p>
                      <a:pPr marL="0" marR="0" algn="ctr">
                        <a:lnSpc>
                          <a:spcPct val="115000"/>
                        </a:lnSpc>
                        <a:spcBef>
                          <a:spcPts val="0"/>
                        </a:spcBef>
                        <a:spcAft>
                          <a:spcPts val="0"/>
                        </a:spcAft>
                      </a:pPr>
                      <a:r>
                        <a:rPr lang="en-US" sz="1300" dirty="0">
                          <a:effectLst/>
                        </a:rPr>
                        <a:t>3</a:t>
                      </a:r>
                      <a:endParaRPr lang="en-US" sz="1700" b="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0318">
                <a:tc>
                  <a:txBody>
                    <a:bodyPr/>
                    <a:lstStyle/>
                    <a:p>
                      <a:pPr marL="0" marR="0" algn="ctr">
                        <a:lnSpc>
                          <a:spcPct val="115000"/>
                        </a:lnSpc>
                        <a:spcBef>
                          <a:spcPts val="0"/>
                        </a:spcBef>
                        <a:spcAft>
                          <a:spcPts val="0"/>
                        </a:spcAft>
                      </a:pPr>
                      <a:r>
                        <a:rPr lang="en-US" sz="1300" dirty="0">
                          <a:effectLst/>
                        </a:rPr>
                        <a:t>3</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0318">
                <a:tc>
                  <a:txBody>
                    <a:bodyPr/>
                    <a:lstStyle/>
                    <a:p>
                      <a:pPr marL="0" marR="0" algn="ctr">
                        <a:lnSpc>
                          <a:spcPct val="115000"/>
                        </a:lnSpc>
                        <a:spcBef>
                          <a:spcPts val="0"/>
                        </a:spcBef>
                        <a:spcAft>
                          <a:spcPts val="0"/>
                        </a:spcAft>
                      </a:pPr>
                      <a:r>
                        <a:rPr lang="en-US" sz="1300" dirty="0">
                          <a:effectLst/>
                        </a:rPr>
                        <a:t>3</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10318">
                <a:tc>
                  <a:txBody>
                    <a:bodyPr/>
                    <a:lstStyle/>
                    <a:p>
                      <a:pPr marL="0" marR="0" algn="ctr">
                        <a:lnSpc>
                          <a:spcPct val="115000"/>
                        </a:lnSpc>
                        <a:spcBef>
                          <a:spcPts val="0"/>
                        </a:spcBef>
                        <a:spcAft>
                          <a:spcPts val="0"/>
                        </a:spcAft>
                      </a:pPr>
                      <a:r>
                        <a:rPr lang="en-US" sz="1300" dirty="0">
                          <a:effectLst/>
                        </a:rPr>
                        <a:t>6</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10318">
                <a:tc>
                  <a:txBody>
                    <a:bodyPr/>
                    <a:lstStyle/>
                    <a:p>
                      <a:pPr marL="0" marR="0" algn="ctr">
                        <a:lnSpc>
                          <a:spcPct val="115000"/>
                        </a:lnSpc>
                        <a:spcBef>
                          <a:spcPts val="0"/>
                        </a:spcBef>
                        <a:spcAft>
                          <a:spcPts val="0"/>
                        </a:spcAft>
                      </a:pPr>
                      <a:r>
                        <a:rPr lang="en-US" sz="1300" dirty="0">
                          <a:effectLst/>
                        </a:rPr>
                        <a:t>8</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10318">
                <a:tc>
                  <a:txBody>
                    <a:bodyPr/>
                    <a:lstStyle/>
                    <a:p>
                      <a:pPr marL="0" marR="0" algn="ctr">
                        <a:lnSpc>
                          <a:spcPct val="115000"/>
                        </a:lnSpc>
                        <a:spcBef>
                          <a:spcPts val="0"/>
                        </a:spcBef>
                        <a:spcAft>
                          <a:spcPts val="0"/>
                        </a:spcAft>
                      </a:pPr>
                      <a:r>
                        <a:rPr lang="en-US" sz="1300">
                          <a:effectLst/>
                        </a:rPr>
                        <a:t>8</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10318">
                <a:tc>
                  <a:txBody>
                    <a:bodyPr/>
                    <a:lstStyle/>
                    <a:p>
                      <a:pPr marL="0" marR="0" algn="ctr">
                        <a:lnSpc>
                          <a:spcPct val="115000"/>
                        </a:lnSpc>
                        <a:spcBef>
                          <a:spcPts val="0"/>
                        </a:spcBef>
                        <a:spcAft>
                          <a:spcPts val="0"/>
                        </a:spcAft>
                      </a:pPr>
                      <a:r>
                        <a:rPr lang="en-US" sz="1300">
                          <a:effectLst/>
                        </a:rPr>
                        <a:t>9</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210318">
                <a:tc>
                  <a:txBody>
                    <a:bodyPr/>
                    <a:lstStyle/>
                    <a:p>
                      <a:pPr marL="0" marR="0" algn="ctr">
                        <a:lnSpc>
                          <a:spcPct val="115000"/>
                        </a:lnSpc>
                        <a:spcBef>
                          <a:spcPts val="0"/>
                        </a:spcBef>
                        <a:spcAft>
                          <a:spcPts val="0"/>
                        </a:spcAft>
                      </a:pPr>
                      <a:r>
                        <a:rPr lang="en-US" sz="1300">
                          <a:effectLst/>
                        </a:rPr>
                        <a:t>9</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5"/>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6"/>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7"/>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8"/>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9"/>
                  </a:ext>
                </a:extLst>
              </a:tr>
              <a:tr h="210318">
                <a:tc>
                  <a:txBody>
                    <a:bodyPr/>
                    <a:lstStyle/>
                    <a:p>
                      <a:pPr marL="0" marR="0" algn="ctr">
                        <a:lnSpc>
                          <a:spcPct val="115000"/>
                        </a:lnSpc>
                        <a:spcBef>
                          <a:spcPts val="0"/>
                        </a:spcBef>
                        <a:spcAft>
                          <a:spcPts val="0"/>
                        </a:spcAft>
                      </a:pPr>
                      <a:r>
                        <a:rPr lang="en-US" sz="1300" dirty="0">
                          <a:effectLst/>
                        </a:rPr>
                        <a:t>19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555D1EB-C164-4E33-A62F-CC40F87B13C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5F95763-D6D9-4D29-B44F-BF00F65099B0}" type="slidenum">
              <a:rPr lang="en-US" altLang="en-US" sz="1400" b="0">
                <a:latin typeface="Arial" panose="020B0604020202020204" pitchFamily="34" charset="0"/>
              </a:rPr>
              <a:pPr eaLnBrk="1" hangingPunct="1"/>
              <a:t>34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EAC2F5D-9C8D-4EDB-91FF-919866B890C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EABAFE3-2F35-4E71-ABEA-92891D5D6B9C}" type="slidenum">
              <a:rPr lang="en-US" altLang="en-US" sz="1400" b="0">
                <a:latin typeface="Arial" panose="020B0604020202020204" pitchFamily="34" charset="0"/>
              </a:rPr>
              <a:pPr algn="r" eaLnBrk="1" hangingPunct="1"/>
              <a:t>34</a:t>
            </a:fld>
            <a:endParaRPr lang="en-US" altLang="en-US" sz="1400" b="0">
              <a:latin typeface="Arial" panose="020B0604020202020204" pitchFamily="34" charset="0"/>
            </a:endParaRPr>
          </a:p>
        </p:txBody>
      </p:sp>
      <p:sp>
        <p:nvSpPr>
          <p:cNvPr id="53252" name="Rectangle 2">
            <a:extLst>
              <a:ext uri="{FF2B5EF4-FFF2-40B4-BE49-F238E27FC236}">
                <a16:creationId xmlns:a16="http://schemas.microsoft.com/office/drawing/2014/main" id="{0E432EEC-4264-4E2C-AF56-1032EFF4D921}"/>
              </a:ext>
            </a:extLst>
          </p:cNvPr>
          <p:cNvSpPr>
            <a:spLocks noGrp="1" noChangeArrowheads="1"/>
          </p:cNvSpPr>
          <p:nvPr>
            <p:ph type="title"/>
          </p:nvPr>
        </p:nvSpPr>
        <p:spPr>
          <a:xfrm>
            <a:off x="0" y="12700"/>
            <a:ext cx="9144000" cy="520700"/>
          </a:xfrm>
          <a:solidFill>
            <a:srgbClr val="7030A0"/>
          </a:solidFill>
          <a:ln w="38100">
            <a:solidFill>
              <a:schemeClr val="tx1"/>
            </a:solidFill>
            <a:miter lim="800000"/>
            <a:headEnd/>
            <a:tailEnd/>
          </a:ln>
        </p:spPr>
        <p:txBody>
          <a:bodyPr/>
          <a:lstStyle/>
          <a:p>
            <a:pPr eaLnBrk="1" hangingPunct="1"/>
            <a:r>
              <a:rPr lang="en-US" altLang="en-US" sz="2600" b="1">
                <a:solidFill>
                  <a:schemeClr val="bg1"/>
                </a:solidFill>
              </a:rPr>
              <a:t>Exercise 3: Using Mathematics to Describe a Population</a:t>
            </a:r>
          </a:p>
        </p:txBody>
      </p:sp>
      <p:sp>
        <p:nvSpPr>
          <p:cNvPr id="3075" name="Rectangle 3">
            <a:extLst>
              <a:ext uri="{FF2B5EF4-FFF2-40B4-BE49-F238E27FC236}">
                <a16:creationId xmlns:a16="http://schemas.microsoft.com/office/drawing/2014/main" id="{D2E0F9D8-FB86-4F54-9BEA-C1B383E8CF8C}"/>
              </a:ext>
            </a:extLst>
          </p:cNvPr>
          <p:cNvSpPr>
            <a:spLocks noGrp="1" noChangeArrowheads="1"/>
          </p:cNvSpPr>
          <p:nvPr>
            <p:ph type="body" idx="1"/>
          </p:nvPr>
        </p:nvSpPr>
        <p:spPr>
          <a:xfrm>
            <a:off x="152400" y="609600"/>
            <a:ext cx="8839200" cy="6111875"/>
          </a:xfrm>
          <a:solidFill>
            <a:schemeClr val="bg1"/>
          </a:solidFill>
        </p:spPr>
        <p:txBody>
          <a:bodyPr/>
          <a:lstStyle/>
          <a:p>
            <a:pPr>
              <a:buFont typeface="Wingdings" panose="05000000000000000000" pitchFamily="2" charset="2"/>
              <a:buChar char="q"/>
            </a:pPr>
            <a:r>
              <a:rPr lang="en-US" altLang="en-US" sz="2300"/>
              <a:t>Click </a:t>
            </a:r>
            <a:r>
              <a:rPr lang="en-US" altLang="en-US" sz="2300" b="1">
                <a:hlinkClick r:id="rId2" action="ppaction://hlinksldjump"/>
              </a:rPr>
              <a:t>HERE</a:t>
            </a:r>
            <a:r>
              <a:rPr lang="en-US" altLang="en-US" sz="2300">
                <a:hlinkClick r:id="rId2" action="ppaction://hlinksldjump"/>
              </a:rPr>
              <a:t> </a:t>
            </a:r>
            <a:r>
              <a:rPr lang="en-US" altLang="en-US" sz="2300"/>
              <a:t>to go to Exercise 3a, where students in grades 4-12 can learn how to calculate measures of central tendency.</a:t>
            </a:r>
          </a:p>
          <a:p>
            <a:pPr>
              <a:buFont typeface="Wingdings" panose="05000000000000000000" pitchFamily="2" charset="2"/>
              <a:buChar char="q"/>
            </a:pPr>
            <a:r>
              <a:rPr lang="en-US" altLang="en-US" sz="2300"/>
              <a:t>Click </a:t>
            </a:r>
            <a:r>
              <a:rPr lang="en-US" altLang="en-US" sz="2300" b="1">
                <a:hlinkClick r:id="rId3" action="ppaction://hlinksldjump"/>
              </a:rPr>
              <a:t>HERE</a:t>
            </a:r>
            <a:r>
              <a:rPr lang="en-US" altLang="en-US" sz="2300">
                <a:hlinkClick r:id="rId3" action="ppaction://hlinksldjump"/>
              </a:rPr>
              <a:t> </a:t>
            </a:r>
            <a:r>
              <a:rPr lang="en-US" altLang="en-US" sz="2300"/>
              <a:t>to go to Exercise 3a.2, where students in grades 9-12 will learn about sigma notation.</a:t>
            </a:r>
          </a:p>
          <a:p>
            <a:pPr>
              <a:buFont typeface="Wingdings" panose="05000000000000000000" pitchFamily="2" charset="2"/>
              <a:buChar char="q"/>
            </a:pPr>
            <a:r>
              <a:rPr lang="en-US" altLang="en-US" sz="2300"/>
              <a:t>Click </a:t>
            </a:r>
            <a:r>
              <a:rPr lang="en-US" altLang="en-US" sz="2300" b="1">
                <a:hlinkClick r:id="rId4" action="ppaction://hlinksldjump"/>
              </a:rPr>
              <a:t>HERE</a:t>
            </a:r>
            <a:r>
              <a:rPr lang="en-US" altLang="en-US" sz="2300">
                <a:hlinkClick r:id="rId4" action="ppaction://hlinksldjump"/>
              </a:rPr>
              <a:t> </a:t>
            </a:r>
            <a:r>
              <a:rPr lang="en-US" altLang="en-US" sz="2300"/>
              <a:t>to go to Exercise 3b, where students in grades 5-12 will learn how to calculate measures of spread.</a:t>
            </a:r>
          </a:p>
          <a:p>
            <a:pPr>
              <a:buFont typeface="Wingdings" panose="05000000000000000000" pitchFamily="2" charset="2"/>
              <a:buChar char="q"/>
            </a:pPr>
            <a:r>
              <a:rPr lang="en-US" altLang="en-US" sz="2300"/>
              <a:t>Click </a:t>
            </a:r>
            <a:r>
              <a:rPr lang="en-US" altLang="en-US" sz="2300" b="1">
                <a:hlinkClick r:id="rId5" action="ppaction://hlinksldjump"/>
              </a:rPr>
              <a:t>HERE</a:t>
            </a:r>
            <a:r>
              <a:rPr lang="en-US" altLang="en-US" sz="2300" b="1"/>
              <a:t> </a:t>
            </a:r>
            <a:r>
              <a:rPr lang="en-US" altLang="en-US" sz="2300"/>
              <a:t>for a mini-challenge on estimating square roots.</a:t>
            </a:r>
          </a:p>
          <a:p>
            <a:pPr>
              <a:buFont typeface="Wingdings" panose="05000000000000000000" pitchFamily="2" charset="2"/>
              <a:buChar char="q"/>
            </a:pPr>
            <a:r>
              <a:rPr lang="en-US" altLang="en-US" sz="2300"/>
              <a:t>Click </a:t>
            </a:r>
            <a:r>
              <a:rPr lang="en-US" altLang="en-US" sz="2300" b="1">
                <a:hlinkClick r:id="rId6" action="ppaction://hlinksldjump"/>
              </a:rPr>
              <a:t>HERE</a:t>
            </a:r>
            <a:r>
              <a:rPr lang="en-US" altLang="en-US" sz="2300"/>
              <a:t> to go to Exercise 3b.2, where students in grades 9-12 will conduct a simulation that illustrates why the formula for sample variance is different than that for population variance.</a:t>
            </a:r>
          </a:p>
          <a:p>
            <a:pPr>
              <a:buFont typeface="Wingdings" panose="05000000000000000000" pitchFamily="2" charset="2"/>
              <a:buChar char="q"/>
            </a:pPr>
            <a:r>
              <a:rPr lang="en-US" altLang="en-US" sz="2300"/>
              <a:t>Click </a:t>
            </a:r>
            <a:r>
              <a:rPr lang="en-US" altLang="en-US" sz="2300" b="1">
                <a:hlinkClick r:id="rId7" action="ppaction://hlinksldjump"/>
              </a:rPr>
              <a:t>HERE</a:t>
            </a:r>
            <a:r>
              <a:rPr lang="en-US" altLang="en-US" sz="2300" b="1"/>
              <a:t> </a:t>
            </a:r>
            <a:r>
              <a:rPr lang="en-US" altLang="en-US" sz="2300"/>
              <a:t>to go to Exercise 3c, where students in grades 5-12 will learn about graphically visualizing measures of central tendency &amp; spread.</a:t>
            </a:r>
          </a:p>
          <a:p>
            <a:pPr>
              <a:buFont typeface="Wingdings" panose="05000000000000000000" pitchFamily="2" charset="2"/>
              <a:buChar char="q"/>
            </a:pPr>
            <a:r>
              <a:rPr lang="en-US" altLang="en-US" sz="2300"/>
              <a:t>Click </a:t>
            </a:r>
            <a:r>
              <a:rPr lang="en-US" altLang="en-US" sz="2300" b="1">
                <a:hlinkClick r:id="rId8" action="ppaction://hlinksldjump"/>
              </a:rPr>
              <a:t>HERE</a:t>
            </a:r>
            <a:r>
              <a:rPr lang="en-US" altLang="en-US" sz="2300"/>
              <a:t> to go to Exercise 3d, where students in grades 9-12 will learn about how statistical tests can be used to compare populations.</a:t>
            </a:r>
          </a:p>
        </p:txBody>
      </p:sp>
      <p:sp>
        <p:nvSpPr>
          <p:cNvPr id="2" name="Action Button: Home 1">
            <a:hlinkClick r:id="rId9" action="ppaction://hlinksldjump" highlightClick="1"/>
            <a:extLst>
              <a:ext uri="{FF2B5EF4-FFF2-40B4-BE49-F238E27FC236}">
                <a16:creationId xmlns:a16="http://schemas.microsoft.com/office/drawing/2014/main" id="{A03B66AA-D8DB-4410-81E4-93C9E981010C}"/>
              </a:ext>
            </a:extLst>
          </p:cNvPr>
          <p:cNvSpPr/>
          <p:nvPr/>
        </p:nvSpPr>
        <p:spPr bwMode="auto">
          <a:xfrm>
            <a:off x="8458200" y="6245225"/>
            <a:ext cx="457200" cy="457200"/>
          </a:xfrm>
          <a:prstGeom prst="actionButtonHome">
            <a:avLst/>
          </a:prstGeom>
          <a:solidFill>
            <a:schemeClr val="bg1">
              <a:lumMod val="85000"/>
            </a:schemeClr>
          </a:solidFill>
          <a:ln w="9525">
            <a:solidFill>
              <a:schemeClr val="tx1"/>
            </a:solidFill>
            <a:miter lim="800000"/>
            <a:headEnd/>
            <a:tailEnd/>
          </a:ln>
        </p:spPr>
        <p:txBody>
          <a:bodyPr/>
          <a:lstStyle/>
          <a:p>
            <a:pPr algn="ctr">
              <a:defRPr/>
            </a:pPr>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98C42DE-6253-417C-BF24-8EED4EA935A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5CE7B96-0B9A-42CF-B68A-44ACCFE2E977}" type="slidenum">
              <a:rPr lang="en-US" altLang="en-US" sz="1400" b="0">
                <a:latin typeface="Arial" panose="020B0604020202020204" pitchFamily="34" charset="0"/>
              </a:rPr>
              <a:pPr eaLnBrk="1" hangingPunct="1"/>
              <a:t>35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092C497-361D-4566-AA07-0E19386E35F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04E5F46-90C3-43A2-AEE7-AC0F9DAAB93B}" type="slidenum">
              <a:rPr lang="en-US" altLang="en-US" sz="1400" b="0">
                <a:latin typeface="Arial" panose="020B0604020202020204" pitchFamily="34" charset="0"/>
              </a:rPr>
              <a:pPr algn="r" eaLnBrk="1" hangingPunct="1"/>
              <a:t>35</a:t>
            </a:fld>
            <a:endParaRPr lang="en-US" altLang="en-US" sz="1400" b="0">
              <a:latin typeface="Arial" panose="020B0604020202020204" pitchFamily="34" charset="0"/>
            </a:endParaRPr>
          </a:p>
        </p:txBody>
      </p:sp>
      <p:sp>
        <p:nvSpPr>
          <p:cNvPr id="54276" name="Rectangle 2">
            <a:extLst>
              <a:ext uri="{FF2B5EF4-FFF2-40B4-BE49-F238E27FC236}">
                <a16:creationId xmlns:a16="http://schemas.microsoft.com/office/drawing/2014/main" id="{81034A0A-2BB6-4A8E-BAD5-20522DAC6392}"/>
              </a:ext>
            </a:extLst>
          </p:cNvPr>
          <p:cNvSpPr>
            <a:spLocks noGrp="1" noChangeArrowheads="1"/>
          </p:cNvSpPr>
          <p:nvPr>
            <p:ph type="title"/>
          </p:nvPr>
        </p:nvSpPr>
        <p:spPr>
          <a:xfrm>
            <a:off x="152400" y="0"/>
            <a:ext cx="8839200" cy="673100"/>
          </a:xfrm>
          <a:solidFill>
            <a:srgbClr val="CC66FF"/>
          </a:solidFill>
          <a:ln w="38100">
            <a:solidFill>
              <a:schemeClr val="tx1"/>
            </a:solidFill>
            <a:miter lim="800000"/>
            <a:headEnd/>
            <a:tailEnd/>
          </a:ln>
        </p:spPr>
        <p:txBody>
          <a:bodyPr/>
          <a:lstStyle/>
          <a:p>
            <a:pPr eaLnBrk="1" hangingPunct="1"/>
            <a:r>
              <a:rPr lang="en-US" altLang="en-US" sz="2800" b="1">
                <a:solidFill>
                  <a:schemeClr val="bg1"/>
                </a:solidFill>
              </a:rPr>
              <a:t>Exercise 3a: Measures of Central Tendency</a:t>
            </a:r>
          </a:p>
        </p:txBody>
      </p:sp>
      <p:sp>
        <p:nvSpPr>
          <p:cNvPr id="3075" name="Rectangle 3">
            <a:extLst>
              <a:ext uri="{FF2B5EF4-FFF2-40B4-BE49-F238E27FC236}">
                <a16:creationId xmlns:a16="http://schemas.microsoft.com/office/drawing/2014/main" id="{CCB76229-C469-4438-9DF1-6D27F9FDBA1C}"/>
              </a:ext>
            </a:extLst>
          </p:cNvPr>
          <p:cNvSpPr>
            <a:spLocks noGrp="1" noChangeArrowheads="1"/>
          </p:cNvSpPr>
          <p:nvPr>
            <p:ph type="body" idx="1"/>
          </p:nvPr>
        </p:nvSpPr>
        <p:spPr>
          <a:xfrm>
            <a:off x="152400" y="685800"/>
            <a:ext cx="8839200" cy="6035675"/>
          </a:xfrm>
          <a:solidFill>
            <a:schemeClr val="bg1"/>
          </a:solidFill>
        </p:spPr>
        <p:txBody>
          <a:bodyPr/>
          <a:lstStyle/>
          <a:p>
            <a:pPr>
              <a:buFont typeface="Wingdings" panose="05000000000000000000" pitchFamily="2" charset="2"/>
              <a:buChar char="q"/>
            </a:pPr>
            <a:r>
              <a:rPr lang="en-US" altLang="en-US" sz="2400"/>
              <a:t>Trait values vary between individuals, but in a sample of individuals, some values are more typical than others.  </a:t>
            </a:r>
          </a:p>
          <a:p>
            <a:pPr>
              <a:buFont typeface="Wingdings" panose="05000000000000000000" pitchFamily="2" charset="2"/>
              <a:buChar char="q"/>
            </a:pPr>
            <a:r>
              <a:rPr lang="en-US" altLang="en-US" sz="2400"/>
              <a:t>For instance, in the fall when leaves are changing colors, some trees, such as willows, have leaves that are primarily yellow in color, while other trees, such as oaks, have leaves that are primarily brown in color. </a:t>
            </a:r>
          </a:p>
          <a:p>
            <a:pPr>
              <a:buFont typeface="Wingdings" panose="05000000000000000000" pitchFamily="2" charset="2"/>
              <a:buChar char="q"/>
            </a:pPr>
            <a:r>
              <a:rPr lang="en-US" altLang="en-US" sz="2400"/>
              <a:t>According to our visual observations, these are the most common leaf colors for willows and oaks in the fall.  However, someone else might disagree and say that oak leaves are primarily red in the fall.  </a:t>
            </a:r>
          </a:p>
          <a:p>
            <a:pPr>
              <a:buFont typeface="Wingdings" panose="05000000000000000000" pitchFamily="2" charset="2"/>
              <a:buChar char="q"/>
            </a:pPr>
            <a:r>
              <a:rPr lang="en-US" altLang="en-US" sz="2400"/>
              <a:t>Based on observation alone, there’s no way to know for certain who is correct.  </a:t>
            </a:r>
          </a:p>
          <a:p>
            <a:pPr>
              <a:buFont typeface="Wingdings" panose="05000000000000000000" pitchFamily="2" charset="2"/>
              <a:buChar char="q"/>
            </a:pPr>
            <a:r>
              <a:rPr lang="en-US" altLang="en-US" sz="2400"/>
              <a:t>If, however, we can measure the value of a trait, then we can assign a numerical value to each individual in our sample and use mathematical statistics called </a:t>
            </a:r>
            <a:r>
              <a:rPr lang="en-US" altLang="en-US" sz="2400" b="1">
                <a:solidFill>
                  <a:srgbClr val="7030A0"/>
                </a:solidFill>
              </a:rPr>
              <a:t>measures of central tendency</a:t>
            </a:r>
            <a:r>
              <a:rPr lang="en-US" altLang="en-US" sz="2400"/>
              <a:t>, to decide which value is the most typical.  </a:t>
            </a:r>
          </a:p>
          <a:p>
            <a:pPr>
              <a:buFont typeface="Wingdings" panose="05000000000000000000" pitchFamily="2" charset="2"/>
              <a:buChar char="q"/>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19E577A-EC49-4EA8-BA1A-C99B4A58019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A14E847-DD79-49DF-8C46-617F7F0F3BB7}" type="slidenum">
              <a:rPr lang="en-US" altLang="en-US" sz="1400" b="0">
                <a:latin typeface="Arial" panose="020B0604020202020204" pitchFamily="34" charset="0"/>
              </a:rPr>
              <a:pPr eaLnBrk="1" hangingPunct="1"/>
              <a:t>36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931EF0A-4676-4372-B532-F8B2AA1910F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6FA2874-3E79-4492-861D-133C0E7EF425}" type="slidenum">
              <a:rPr lang="en-US" altLang="en-US" sz="1400" b="0">
                <a:latin typeface="Arial" panose="020B0604020202020204" pitchFamily="34" charset="0"/>
              </a:rPr>
              <a:pPr algn="r" eaLnBrk="1" hangingPunct="1"/>
              <a:t>36</a:t>
            </a:fld>
            <a:endParaRPr lang="en-US" altLang="en-US" sz="1400" b="0">
              <a:latin typeface="Arial" panose="020B0604020202020204" pitchFamily="34" charset="0"/>
            </a:endParaRPr>
          </a:p>
        </p:txBody>
      </p:sp>
      <p:sp>
        <p:nvSpPr>
          <p:cNvPr id="55300" name="Rectangle 2">
            <a:extLst>
              <a:ext uri="{FF2B5EF4-FFF2-40B4-BE49-F238E27FC236}">
                <a16:creationId xmlns:a16="http://schemas.microsoft.com/office/drawing/2014/main" id="{76BD8BFF-D6F5-4988-9DED-41631FA10F57}"/>
              </a:ext>
            </a:extLst>
          </p:cNvPr>
          <p:cNvSpPr>
            <a:spLocks noGrp="1" noChangeArrowheads="1"/>
          </p:cNvSpPr>
          <p:nvPr>
            <p:ph type="title"/>
          </p:nvPr>
        </p:nvSpPr>
        <p:spPr>
          <a:xfrm>
            <a:off x="152400" y="12700"/>
            <a:ext cx="7696200" cy="673100"/>
          </a:xfrm>
          <a:solidFill>
            <a:srgbClr val="CC66FF"/>
          </a:solidFill>
          <a:ln w="38100">
            <a:solidFill>
              <a:schemeClr val="tx1"/>
            </a:solidFill>
            <a:miter lim="800000"/>
            <a:headEnd/>
            <a:tailEnd/>
          </a:ln>
        </p:spPr>
        <p:txBody>
          <a:bodyPr/>
          <a:lstStyle/>
          <a:p>
            <a:pPr eaLnBrk="1" hangingPunct="1"/>
            <a:r>
              <a:rPr lang="en-US" altLang="en-US" sz="2800" b="1">
                <a:solidFill>
                  <a:schemeClr val="bg1"/>
                </a:solidFill>
              </a:rPr>
              <a:t>Exercise 3a: Measures of Central Tendency</a:t>
            </a:r>
          </a:p>
        </p:txBody>
      </p:sp>
      <p:sp>
        <p:nvSpPr>
          <p:cNvPr id="3075" name="Rectangle 3">
            <a:extLst>
              <a:ext uri="{FF2B5EF4-FFF2-40B4-BE49-F238E27FC236}">
                <a16:creationId xmlns:a16="http://schemas.microsoft.com/office/drawing/2014/main" id="{738FC86C-4DE7-4A39-80F1-5EDAAA19CECE}"/>
              </a:ext>
            </a:extLst>
          </p:cNvPr>
          <p:cNvSpPr>
            <a:spLocks noGrp="1" noRot="1" noChangeAspect="1" noMove="1" noResize="1" noEditPoints="1" noAdjustHandles="1" noChangeArrowheads="1" noChangeShapeType="1" noTextEdit="1"/>
          </p:cNvSpPr>
          <p:nvPr>
            <p:ph type="body" idx="1"/>
          </p:nvPr>
        </p:nvSpPr>
        <p:spPr>
          <a:xfrm>
            <a:off x="152400" y="838200"/>
            <a:ext cx="7620000" cy="5883275"/>
          </a:xfrm>
          <a:blipFill rotWithShape="1">
            <a:blip r:embed="rId2"/>
            <a:stretch>
              <a:fillRect l="-1040" t="-725" r="-1120" b="-2798"/>
            </a:stretch>
          </a:blipFill>
          <a:ln>
            <a:miter lim="800000"/>
            <a:headEnd/>
            <a:tailEnd/>
          </a:ln>
        </p:spPr>
        <p:txBody>
          <a:bodyPr/>
          <a:lstStyle/>
          <a:p>
            <a:r>
              <a:rPr lang="en-US">
                <a:noFill/>
              </a:rPr>
              <a:t> </a:t>
            </a:r>
          </a:p>
        </p:txBody>
      </p:sp>
      <p:graphicFrame>
        <p:nvGraphicFramePr>
          <p:cNvPr id="7" name="Table 6">
            <a:extLst>
              <a:ext uri="{FF2B5EF4-FFF2-40B4-BE49-F238E27FC236}">
                <a16:creationId xmlns:a16="http://schemas.microsoft.com/office/drawing/2014/main" id="{D1265900-731A-4C22-B724-7492FAE0EF4D}"/>
              </a:ext>
            </a:extLst>
          </p:cNvPr>
          <p:cNvGraphicFramePr>
            <a:graphicFrameLocks noGrp="1"/>
          </p:cNvGraphicFramePr>
          <p:nvPr/>
        </p:nvGraphicFramePr>
        <p:xfrm>
          <a:off x="7989888" y="201613"/>
          <a:ext cx="1154112" cy="6519862"/>
        </p:xfrm>
        <a:graphic>
          <a:graphicData uri="http://schemas.openxmlformats.org/drawingml/2006/table">
            <a:tbl>
              <a:tblPr>
                <a:tableStyleId>{F5AB1C69-6EDB-4FF4-983F-18BD219EF322}</a:tableStyleId>
              </a:tblPr>
              <a:tblGrid>
                <a:gridCol w="1154112">
                  <a:extLst>
                    <a:ext uri="{9D8B030D-6E8A-4147-A177-3AD203B41FA5}">
                      <a16:colId xmlns:a16="http://schemas.microsoft.com/office/drawing/2014/main" val="20000"/>
                    </a:ext>
                  </a:extLst>
                </a:gridCol>
              </a:tblGrid>
              <a:tr h="210318">
                <a:tc>
                  <a:txBody>
                    <a:bodyPr/>
                    <a:lstStyle/>
                    <a:p>
                      <a:pPr marL="0" marR="0" algn="ctr">
                        <a:lnSpc>
                          <a:spcPct val="115000"/>
                        </a:lnSpc>
                        <a:spcBef>
                          <a:spcPts val="0"/>
                        </a:spcBef>
                        <a:spcAft>
                          <a:spcPts val="0"/>
                        </a:spcAft>
                      </a:pPr>
                      <a:r>
                        <a:rPr lang="en-US" sz="1300" dirty="0">
                          <a:effectLst/>
                        </a:rPr>
                        <a:t>Leaf widths (cm)</a:t>
                      </a:r>
                      <a:endParaRPr lang="en-US" sz="1700" b="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0318">
                <a:tc>
                  <a:txBody>
                    <a:bodyPr/>
                    <a:lstStyle/>
                    <a:p>
                      <a:pPr marL="0" marR="0" algn="ctr">
                        <a:lnSpc>
                          <a:spcPct val="115000"/>
                        </a:lnSpc>
                        <a:spcBef>
                          <a:spcPts val="0"/>
                        </a:spcBef>
                        <a:spcAft>
                          <a:spcPts val="0"/>
                        </a:spcAft>
                      </a:pPr>
                      <a:r>
                        <a:rPr lang="en-US" sz="1300" dirty="0">
                          <a:effectLst/>
                        </a:rPr>
                        <a:t>3</a:t>
                      </a:r>
                      <a:endParaRPr lang="en-US" sz="1700" b="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0318">
                <a:tc>
                  <a:txBody>
                    <a:bodyPr/>
                    <a:lstStyle/>
                    <a:p>
                      <a:pPr marL="0" marR="0" algn="ctr">
                        <a:lnSpc>
                          <a:spcPct val="115000"/>
                        </a:lnSpc>
                        <a:spcBef>
                          <a:spcPts val="0"/>
                        </a:spcBef>
                        <a:spcAft>
                          <a:spcPts val="0"/>
                        </a:spcAft>
                      </a:pPr>
                      <a:r>
                        <a:rPr lang="en-US" sz="1300" dirty="0">
                          <a:effectLst/>
                        </a:rPr>
                        <a:t>3</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0318">
                <a:tc>
                  <a:txBody>
                    <a:bodyPr/>
                    <a:lstStyle/>
                    <a:p>
                      <a:pPr marL="0" marR="0" algn="ctr">
                        <a:lnSpc>
                          <a:spcPct val="115000"/>
                        </a:lnSpc>
                        <a:spcBef>
                          <a:spcPts val="0"/>
                        </a:spcBef>
                        <a:spcAft>
                          <a:spcPts val="0"/>
                        </a:spcAft>
                      </a:pPr>
                      <a:r>
                        <a:rPr lang="en-US" sz="1300" dirty="0">
                          <a:effectLst/>
                        </a:rPr>
                        <a:t>3</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10318">
                <a:tc>
                  <a:txBody>
                    <a:bodyPr/>
                    <a:lstStyle/>
                    <a:p>
                      <a:pPr marL="0" marR="0" algn="ctr">
                        <a:lnSpc>
                          <a:spcPct val="115000"/>
                        </a:lnSpc>
                        <a:spcBef>
                          <a:spcPts val="0"/>
                        </a:spcBef>
                        <a:spcAft>
                          <a:spcPts val="0"/>
                        </a:spcAft>
                      </a:pPr>
                      <a:r>
                        <a:rPr lang="en-US" sz="1300" dirty="0">
                          <a:effectLst/>
                        </a:rPr>
                        <a:t>6</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10318">
                <a:tc>
                  <a:txBody>
                    <a:bodyPr/>
                    <a:lstStyle/>
                    <a:p>
                      <a:pPr marL="0" marR="0" algn="ctr">
                        <a:lnSpc>
                          <a:spcPct val="115000"/>
                        </a:lnSpc>
                        <a:spcBef>
                          <a:spcPts val="0"/>
                        </a:spcBef>
                        <a:spcAft>
                          <a:spcPts val="0"/>
                        </a:spcAft>
                      </a:pPr>
                      <a:r>
                        <a:rPr lang="en-US" sz="1300" dirty="0">
                          <a:effectLst/>
                        </a:rPr>
                        <a:t>8</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10318">
                <a:tc>
                  <a:txBody>
                    <a:bodyPr/>
                    <a:lstStyle/>
                    <a:p>
                      <a:pPr marL="0" marR="0" algn="ctr">
                        <a:lnSpc>
                          <a:spcPct val="115000"/>
                        </a:lnSpc>
                        <a:spcBef>
                          <a:spcPts val="0"/>
                        </a:spcBef>
                        <a:spcAft>
                          <a:spcPts val="0"/>
                        </a:spcAft>
                      </a:pPr>
                      <a:r>
                        <a:rPr lang="en-US" sz="1300">
                          <a:effectLst/>
                        </a:rPr>
                        <a:t>8</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10318">
                <a:tc>
                  <a:txBody>
                    <a:bodyPr/>
                    <a:lstStyle/>
                    <a:p>
                      <a:pPr marL="0" marR="0" algn="ctr">
                        <a:lnSpc>
                          <a:spcPct val="115000"/>
                        </a:lnSpc>
                        <a:spcBef>
                          <a:spcPts val="0"/>
                        </a:spcBef>
                        <a:spcAft>
                          <a:spcPts val="0"/>
                        </a:spcAft>
                      </a:pPr>
                      <a:r>
                        <a:rPr lang="en-US" sz="1300">
                          <a:effectLst/>
                        </a:rPr>
                        <a:t>9</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210318">
                <a:tc>
                  <a:txBody>
                    <a:bodyPr/>
                    <a:lstStyle/>
                    <a:p>
                      <a:pPr marL="0" marR="0" algn="ctr">
                        <a:lnSpc>
                          <a:spcPct val="115000"/>
                        </a:lnSpc>
                        <a:spcBef>
                          <a:spcPts val="0"/>
                        </a:spcBef>
                        <a:spcAft>
                          <a:spcPts val="0"/>
                        </a:spcAft>
                      </a:pPr>
                      <a:r>
                        <a:rPr lang="en-US" sz="1300">
                          <a:effectLst/>
                        </a:rPr>
                        <a:t>9</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5"/>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6"/>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7"/>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8"/>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9"/>
                  </a:ext>
                </a:extLst>
              </a:tr>
              <a:tr h="210318">
                <a:tc>
                  <a:txBody>
                    <a:bodyPr/>
                    <a:lstStyle/>
                    <a:p>
                      <a:pPr marL="0" marR="0" algn="ctr">
                        <a:lnSpc>
                          <a:spcPct val="115000"/>
                        </a:lnSpc>
                        <a:spcBef>
                          <a:spcPts val="0"/>
                        </a:spcBef>
                        <a:spcAft>
                          <a:spcPts val="0"/>
                        </a:spcAft>
                      </a:pPr>
                      <a:r>
                        <a:rPr lang="en-US" sz="1300" dirty="0">
                          <a:effectLst/>
                        </a:rPr>
                        <a:t>19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319A936-7921-4EE9-9EEA-8812BAC93CD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4A21B21-0905-4F90-B9AC-D6623A5E440B}" type="slidenum">
              <a:rPr lang="en-US" altLang="en-US" sz="1400" b="0">
                <a:latin typeface="Arial" panose="020B0604020202020204" pitchFamily="34" charset="0"/>
              </a:rPr>
              <a:pPr eaLnBrk="1" hangingPunct="1"/>
              <a:t>37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62B69C0-B00B-4162-9378-EBF41EFCE8B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BD5331D-A71E-44B8-897F-EC75562AA1CA}" type="slidenum">
              <a:rPr lang="en-US" altLang="en-US" sz="1400" b="0">
                <a:latin typeface="Arial" panose="020B0604020202020204" pitchFamily="34" charset="0"/>
              </a:rPr>
              <a:pPr algn="r" eaLnBrk="1" hangingPunct="1"/>
              <a:t>37</a:t>
            </a:fld>
            <a:endParaRPr lang="en-US" altLang="en-US" sz="1400" b="0">
              <a:latin typeface="Arial" panose="020B0604020202020204" pitchFamily="34" charset="0"/>
            </a:endParaRPr>
          </a:p>
        </p:txBody>
      </p:sp>
      <p:sp>
        <p:nvSpPr>
          <p:cNvPr id="56324" name="Rectangle 2">
            <a:extLst>
              <a:ext uri="{FF2B5EF4-FFF2-40B4-BE49-F238E27FC236}">
                <a16:creationId xmlns:a16="http://schemas.microsoft.com/office/drawing/2014/main" id="{3716DB47-66CC-47C4-87DB-0FFEC264E693}"/>
              </a:ext>
            </a:extLst>
          </p:cNvPr>
          <p:cNvSpPr>
            <a:spLocks noGrp="1" noChangeArrowheads="1"/>
          </p:cNvSpPr>
          <p:nvPr>
            <p:ph type="title"/>
          </p:nvPr>
        </p:nvSpPr>
        <p:spPr>
          <a:xfrm>
            <a:off x="152400" y="12700"/>
            <a:ext cx="8839200" cy="520700"/>
          </a:xfrm>
          <a:solidFill>
            <a:srgbClr val="CC66FF"/>
          </a:solidFill>
          <a:ln w="38100">
            <a:solidFill>
              <a:schemeClr val="tx1"/>
            </a:solidFill>
            <a:miter lim="800000"/>
            <a:headEnd/>
            <a:tailEnd/>
          </a:ln>
        </p:spPr>
        <p:txBody>
          <a:bodyPr/>
          <a:lstStyle/>
          <a:p>
            <a:pPr eaLnBrk="1" hangingPunct="1"/>
            <a:r>
              <a:rPr lang="en-US" altLang="en-US" sz="2800" b="1">
                <a:solidFill>
                  <a:schemeClr val="bg1"/>
                </a:solidFill>
              </a:rPr>
              <a:t>Exercise 3a: Measures of Central Tendency</a:t>
            </a:r>
          </a:p>
        </p:txBody>
      </p:sp>
      <p:sp>
        <p:nvSpPr>
          <p:cNvPr id="3075" name="Rectangle 3">
            <a:extLst>
              <a:ext uri="{FF2B5EF4-FFF2-40B4-BE49-F238E27FC236}">
                <a16:creationId xmlns:a16="http://schemas.microsoft.com/office/drawing/2014/main" id="{C35660C3-53EB-4473-A556-535BD358169D}"/>
              </a:ext>
            </a:extLst>
          </p:cNvPr>
          <p:cNvSpPr>
            <a:spLocks noGrp="1" noChangeArrowheads="1"/>
          </p:cNvSpPr>
          <p:nvPr>
            <p:ph type="body" idx="1"/>
          </p:nvPr>
        </p:nvSpPr>
        <p:spPr>
          <a:xfrm>
            <a:off x="0" y="609600"/>
            <a:ext cx="7069138" cy="5730875"/>
          </a:xfrm>
          <a:solidFill>
            <a:schemeClr val="bg1"/>
          </a:solidFill>
        </p:spPr>
        <p:txBody>
          <a:bodyPr/>
          <a:lstStyle/>
          <a:p>
            <a:pPr>
              <a:buFont typeface="Wingdings" panose="05000000000000000000" pitchFamily="2" charset="2"/>
              <a:buChar char="q"/>
            </a:pPr>
            <a:r>
              <a:rPr lang="en-US" altLang="en-US" sz="2300"/>
              <a:t>After you have found the median of your sample data, now draw a table with two columns.  Label the first column ‘Values Observed’ and the second column ‘Number of Observations’. </a:t>
            </a:r>
          </a:p>
          <a:p>
            <a:pPr>
              <a:buFont typeface="Wingdings" panose="05000000000000000000" pitchFamily="2" charset="2"/>
              <a:buChar char="q"/>
            </a:pPr>
            <a:r>
              <a:rPr lang="en-US" altLang="en-US" sz="2300"/>
              <a:t>In the first column list the values that appear in your ordered list from least to greatest, eliminating any repeat values.  In the second column list the number of times that each value from the first column appears in your ordered list.  Title your table appropriately.  See the example at right.</a:t>
            </a:r>
          </a:p>
          <a:p>
            <a:pPr>
              <a:buFont typeface="Wingdings" panose="05000000000000000000" pitchFamily="2" charset="2"/>
              <a:buChar char="q"/>
            </a:pPr>
            <a:r>
              <a:rPr lang="en-US" altLang="en-US" sz="2300"/>
              <a:t>Now you are ready to find the </a:t>
            </a:r>
            <a:r>
              <a:rPr lang="en-US" altLang="en-US" sz="2300" b="1">
                <a:solidFill>
                  <a:srgbClr val="7030A0"/>
                </a:solidFill>
              </a:rPr>
              <a:t>mode</a:t>
            </a:r>
            <a:r>
              <a:rPr lang="en-US" altLang="en-US" sz="2300"/>
              <a:t> of your data set.  The </a:t>
            </a:r>
            <a:r>
              <a:rPr lang="en-US" altLang="en-US" sz="2300" b="1">
                <a:solidFill>
                  <a:srgbClr val="7030A0"/>
                </a:solidFill>
              </a:rPr>
              <a:t>mode</a:t>
            </a:r>
            <a:r>
              <a:rPr lang="en-US" altLang="en-US" sz="2300" b="1"/>
              <a:t> </a:t>
            </a:r>
            <a:r>
              <a:rPr lang="en-US" altLang="en-US" sz="2300"/>
              <a:t>is another measure of central tendency, and is the value that appears the most often.  There are two modes for the example leaf width data set, because 5 cm and 9 cm both appear 10 times, more times than any other values.  </a:t>
            </a:r>
          </a:p>
        </p:txBody>
      </p:sp>
      <p:graphicFrame>
        <p:nvGraphicFramePr>
          <p:cNvPr id="3" name="Table 2">
            <a:extLst>
              <a:ext uri="{FF2B5EF4-FFF2-40B4-BE49-F238E27FC236}">
                <a16:creationId xmlns:a16="http://schemas.microsoft.com/office/drawing/2014/main" id="{E0D64E06-E9F5-4886-A7AA-A06E2F2347A4}"/>
              </a:ext>
            </a:extLst>
          </p:cNvPr>
          <p:cNvGraphicFramePr>
            <a:graphicFrameLocks noGrp="1"/>
          </p:cNvGraphicFramePr>
          <p:nvPr/>
        </p:nvGraphicFramePr>
        <p:xfrm>
          <a:off x="7108825" y="1698625"/>
          <a:ext cx="2017713" cy="2524125"/>
        </p:xfrm>
        <a:graphic>
          <a:graphicData uri="http://schemas.openxmlformats.org/drawingml/2006/table">
            <a:tbl>
              <a:tblPr>
                <a:tableStyleId>{F5AB1C69-6EDB-4FF4-983F-18BD219EF322}</a:tableStyleId>
              </a:tblPr>
              <a:tblGrid>
                <a:gridCol w="804290">
                  <a:extLst>
                    <a:ext uri="{9D8B030D-6E8A-4147-A177-3AD203B41FA5}">
                      <a16:colId xmlns:a16="http://schemas.microsoft.com/office/drawing/2014/main" val="20000"/>
                    </a:ext>
                  </a:extLst>
                </a:gridCol>
                <a:gridCol w="1213423">
                  <a:extLst>
                    <a:ext uri="{9D8B030D-6E8A-4147-A177-3AD203B41FA5}">
                      <a16:colId xmlns:a16="http://schemas.microsoft.com/office/drawing/2014/main" val="20001"/>
                    </a:ext>
                  </a:extLst>
                </a:gridCol>
              </a:tblGrid>
              <a:tr h="651693">
                <a:tc>
                  <a:txBody>
                    <a:bodyPr/>
                    <a:lstStyle/>
                    <a:p>
                      <a:pPr marL="0" marR="0" algn="ctr">
                        <a:lnSpc>
                          <a:spcPct val="115000"/>
                        </a:lnSpc>
                        <a:spcBef>
                          <a:spcPts val="0"/>
                        </a:spcBef>
                        <a:spcAft>
                          <a:spcPts val="0"/>
                        </a:spcAft>
                      </a:pPr>
                      <a:r>
                        <a:rPr lang="en-US" sz="1900" b="1" dirty="0">
                          <a:effectLst/>
                        </a:rPr>
                        <a:t>Value</a:t>
                      </a:r>
                      <a:endParaRPr lang="en-US" sz="30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900" b="1" dirty="0">
                          <a:effectLst/>
                        </a:rPr>
                        <a:t>Absolute </a:t>
                      </a:r>
                    </a:p>
                    <a:p>
                      <a:pPr marL="0" marR="0" algn="ctr">
                        <a:lnSpc>
                          <a:spcPct val="115000"/>
                        </a:lnSpc>
                        <a:spcBef>
                          <a:spcPts val="0"/>
                        </a:spcBef>
                        <a:spcAft>
                          <a:spcPts val="0"/>
                        </a:spcAft>
                      </a:pPr>
                      <a:r>
                        <a:rPr lang="en-US" sz="1900" b="1" dirty="0">
                          <a:effectLst/>
                        </a:rPr>
                        <a:t>Frequency</a:t>
                      </a:r>
                      <a:endParaRPr lang="en-US" sz="30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072">
                <a:tc>
                  <a:txBody>
                    <a:bodyPr/>
                    <a:lstStyle/>
                    <a:p>
                      <a:pPr marL="0" marR="0" algn="ctr">
                        <a:lnSpc>
                          <a:spcPct val="115000"/>
                        </a:lnSpc>
                        <a:spcBef>
                          <a:spcPts val="0"/>
                        </a:spcBef>
                        <a:spcAft>
                          <a:spcPts val="0"/>
                        </a:spcAft>
                      </a:pPr>
                      <a:r>
                        <a:rPr lang="en-US" sz="1900">
                          <a:effectLst/>
                        </a:rPr>
                        <a:t>3</a:t>
                      </a:r>
                      <a:endParaRPr lang="en-US" sz="30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900" dirty="0">
                          <a:effectLst/>
                        </a:rPr>
                        <a:t>3</a:t>
                      </a:r>
                      <a:endParaRPr lang="en-US" sz="30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2072">
                <a:tc>
                  <a:txBody>
                    <a:bodyPr/>
                    <a:lstStyle/>
                    <a:p>
                      <a:pPr marL="0" marR="0" algn="ctr">
                        <a:lnSpc>
                          <a:spcPct val="115000"/>
                        </a:lnSpc>
                        <a:spcBef>
                          <a:spcPts val="0"/>
                        </a:spcBef>
                        <a:spcAft>
                          <a:spcPts val="0"/>
                        </a:spcAft>
                      </a:pPr>
                      <a:r>
                        <a:rPr lang="en-US" sz="1900">
                          <a:effectLst/>
                        </a:rPr>
                        <a:t>5</a:t>
                      </a:r>
                      <a:endParaRPr lang="en-US" sz="30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900" dirty="0">
                          <a:effectLst/>
                        </a:rPr>
                        <a:t>10</a:t>
                      </a:r>
                      <a:endParaRPr lang="en-US" sz="30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2072">
                <a:tc>
                  <a:txBody>
                    <a:bodyPr/>
                    <a:lstStyle/>
                    <a:p>
                      <a:pPr marL="0" marR="0" algn="ctr">
                        <a:lnSpc>
                          <a:spcPct val="115000"/>
                        </a:lnSpc>
                        <a:spcBef>
                          <a:spcPts val="0"/>
                        </a:spcBef>
                        <a:spcAft>
                          <a:spcPts val="0"/>
                        </a:spcAft>
                      </a:pPr>
                      <a:r>
                        <a:rPr lang="en-US" sz="1900">
                          <a:effectLst/>
                        </a:rPr>
                        <a:t>6</a:t>
                      </a:r>
                      <a:endParaRPr lang="en-US" sz="30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900" dirty="0">
                          <a:effectLst/>
                        </a:rPr>
                        <a:t>4</a:t>
                      </a:r>
                      <a:endParaRPr lang="en-US" sz="30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2072">
                <a:tc>
                  <a:txBody>
                    <a:bodyPr/>
                    <a:lstStyle/>
                    <a:p>
                      <a:pPr marL="0" marR="0" algn="ctr">
                        <a:lnSpc>
                          <a:spcPct val="115000"/>
                        </a:lnSpc>
                        <a:spcBef>
                          <a:spcPts val="0"/>
                        </a:spcBef>
                        <a:spcAft>
                          <a:spcPts val="0"/>
                        </a:spcAft>
                      </a:pPr>
                      <a:r>
                        <a:rPr lang="en-US" sz="1900">
                          <a:effectLst/>
                        </a:rPr>
                        <a:t>8</a:t>
                      </a:r>
                      <a:endParaRPr lang="en-US" sz="30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900" dirty="0">
                          <a:effectLst/>
                        </a:rPr>
                        <a:t>2</a:t>
                      </a:r>
                      <a:endParaRPr lang="en-US" sz="30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12072">
                <a:tc>
                  <a:txBody>
                    <a:bodyPr/>
                    <a:lstStyle/>
                    <a:p>
                      <a:pPr marL="0" marR="0" algn="ctr">
                        <a:lnSpc>
                          <a:spcPct val="115000"/>
                        </a:lnSpc>
                        <a:spcBef>
                          <a:spcPts val="0"/>
                        </a:spcBef>
                        <a:spcAft>
                          <a:spcPts val="0"/>
                        </a:spcAft>
                      </a:pPr>
                      <a:r>
                        <a:rPr lang="en-US" sz="1900">
                          <a:effectLst/>
                        </a:rPr>
                        <a:t>9</a:t>
                      </a:r>
                      <a:endParaRPr lang="en-US" sz="30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900" dirty="0">
                          <a:effectLst/>
                        </a:rPr>
                        <a:t>10</a:t>
                      </a:r>
                      <a:endParaRPr lang="en-US" sz="30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12072">
                <a:tc>
                  <a:txBody>
                    <a:bodyPr/>
                    <a:lstStyle/>
                    <a:p>
                      <a:pPr marL="0" marR="0" algn="ctr">
                        <a:lnSpc>
                          <a:spcPct val="115000"/>
                        </a:lnSpc>
                        <a:spcBef>
                          <a:spcPts val="0"/>
                        </a:spcBef>
                        <a:spcAft>
                          <a:spcPts val="0"/>
                        </a:spcAft>
                      </a:pPr>
                      <a:r>
                        <a:rPr lang="en-US" sz="1900" dirty="0">
                          <a:effectLst/>
                        </a:rPr>
                        <a:t>19</a:t>
                      </a:r>
                      <a:endParaRPr lang="en-US" sz="30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900" dirty="0">
                          <a:effectLst/>
                        </a:rPr>
                        <a:t>1</a:t>
                      </a:r>
                      <a:endParaRPr lang="en-US" sz="30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789DCB1A-CD32-4777-B280-DBF3B6A846CE}"/>
              </a:ext>
            </a:extLst>
          </p:cNvPr>
          <p:cNvSpPr txBox="1"/>
          <p:nvPr/>
        </p:nvSpPr>
        <p:spPr>
          <a:xfrm>
            <a:off x="7200900" y="989013"/>
            <a:ext cx="1922463" cy="708025"/>
          </a:xfrm>
          <a:prstGeom prst="rect">
            <a:avLst/>
          </a:prstGeom>
          <a:noFill/>
        </p:spPr>
        <p:txBody>
          <a:bodyPr>
            <a:spAutoFit/>
          </a:bodyPr>
          <a:lstStyle/>
          <a:p>
            <a:pPr algn="ctr">
              <a:defRPr/>
            </a:pPr>
            <a:r>
              <a:rPr lang="en-US" sz="2000" dirty="0">
                <a:latin typeface="+mn-lt"/>
                <a:cs typeface="+mn-cs"/>
              </a:rPr>
              <a:t>Observed leaf widths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44B4953-CD70-4EDE-9965-06F09B0ECAC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6C283DF-4686-49D2-BE99-0C451019217E}" type="slidenum">
              <a:rPr lang="en-US" altLang="en-US" sz="1400" b="0">
                <a:latin typeface="Arial" panose="020B0604020202020204" pitchFamily="34" charset="0"/>
              </a:rPr>
              <a:pPr eaLnBrk="1" hangingPunct="1"/>
              <a:t>38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D5C705A-40F7-4894-947B-EEF54D62AEB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60D00DF-EE21-4A18-83EB-DB4930CBF767}" type="slidenum">
              <a:rPr lang="en-US" altLang="en-US" sz="1400" b="0">
                <a:latin typeface="Arial" panose="020B0604020202020204" pitchFamily="34" charset="0"/>
              </a:rPr>
              <a:pPr algn="r" eaLnBrk="1" hangingPunct="1"/>
              <a:t>38</a:t>
            </a:fld>
            <a:endParaRPr lang="en-US" altLang="en-US" sz="1400" b="0">
              <a:latin typeface="Arial" panose="020B0604020202020204" pitchFamily="34" charset="0"/>
            </a:endParaRPr>
          </a:p>
        </p:txBody>
      </p:sp>
      <p:sp>
        <p:nvSpPr>
          <p:cNvPr id="57348" name="Rectangle 2">
            <a:extLst>
              <a:ext uri="{FF2B5EF4-FFF2-40B4-BE49-F238E27FC236}">
                <a16:creationId xmlns:a16="http://schemas.microsoft.com/office/drawing/2014/main" id="{7BBA2503-2A69-4697-895A-359097D6EA59}"/>
              </a:ext>
            </a:extLst>
          </p:cNvPr>
          <p:cNvSpPr>
            <a:spLocks noGrp="1" noChangeArrowheads="1"/>
          </p:cNvSpPr>
          <p:nvPr>
            <p:ph type="title"/>
          </p:nvPr>
        </p:nvSpPr>
        <p:spPr>
          <a:xfrm>
            <a:off x="152400" y="12700"/>
            <a:ext cx="8839200" cy="520700"/>
          </a:xfrm>
          <a:solidFill>
            <a:srgbClr val="CC66FF"/>
          </a:solidFill>
          <a:ln w="38100">
            <a:solidFill>
              <a:schemeClr val="tx1"/>
            </a:solidFill>
            <a:miter lim="800000"/>
            <a:headEnd/>
            <a:tailEnd/>
          </a:ln>
        </p:spPr>
        <p:txBody>
          <a:bodyPr/>
          <a:lstStyle/>
          <a:p>
            <a:pPr eaLnBrk="1" hangingPunct="1"/>
            <a:r>
              <a:rPr lang="en-US" altLang="en-US" sz="2800" b="1">
                <a:solidFill>
                  <a:schemeClr val="bg1"/>
                </a:solidFill>
              </a:rPr>
              <a:t>Exercise 3a: Measures of Central Tendency</a:t>
            </a:r>
          </a:p>
        </p:txBody>
      </p:sp>
      <p:sp>
        <p:nvSpPr>
          <p:cNvPr id="3075" name="Rectangle 3">
            <a:extLst>
              <a:ext uri="{FF2B5EF4-FFF2-40B4-BE49-F238E27FC236}">
                <a16:creationId xmlns:a16="http://schemas.microsoft.com/office/drawing/2014/main" id="{7B4F88C0-FF5B-4C2D-B7A4-AAAD2BE432DE}"/>
              </a:ext>
            </a:extLst>
          </p:cNvPr>
          <p:cNvSpPr>
            <a:spLocks noGrp="1" noRot="1" noChangeAspect="1" noMove="1" noResize="1" noEditPoints="1" noAdjustHandles="1" noChangeArrowheads="1" noChangeShapeType="1" noTextEdit="1"/>
          </p:cNvSpPr>
          <p:nvPr>
            <p:ph type="body" idx="1"/>
          </p:nvPr>
        </p:nvSpPr>
        <p:spPr>
          <a:xfrm>
            <a:off x="0" y="609600"/>
            <a:ext cx="9144000" cy="6111875"/>
          </a:xfrm>
          <a:blipFill rotWithShape="1">
            <a:blip r:embed="rId2"/>
            <a:stretch>
              <a:fillRect l="-867" t="-698" b="-698"/>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61CB60B-D2ED-4C5C-A6AC-B8FB81BCE4F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9BF931F-73C1-4E8D-A9B7-88B0884ECE89}" type="slidenum">
              <a:rPr lang="en-US" altLang="en-US" sz="1400" b="0">
                <a:latin typeface="Arial" panose="020B0604020202020204" pitchFamily="34" charset="0"/>
              </a:rPr>
              <a:pPr eaLnBrk="1" hangingPunct="1"/>
              <a:t>39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3A1D717-522F-4C34-99F4-5767505C918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6334798-7D72-4B46-980B-C322B087A768}" type="slidenum">
              <a:rPr lang="en-US" altLang="en-US" sz="1400" b="0">
                <a:latin typeface="Arial" panose="020B0604020202020204" pitchFamily="34" charset="0"/>
              </a:rPr>
              <a:pPr algn="r" eaLnBrk="1" hangingPunct="1"/>
              <a:t>39</a:t>
            </a:fld>
            <a:endParaRPr lang="en-US" altLang="en-US" sz="1400" b="0">
              <a:latin typeface="Arial" panose="020B0604020202020204" pitchFamily="34" charset="0"/>
            </a:endParaRPr>
          </a:p>
        </p:txBody>
      </p:sp>
      <p:sp>
        <p:nvSpPr>
          <p:cNvPr id="58372" name="Rectangle 2">
            <a:extLst>
              <a:ext uri="{FF2B5EF4-FFF2-40B4-BE49-F238E27FC236}">
                <a16:creationId xmlns:a16="http://schemas.microsoft.com/office/drawing/2014/main" id="{F2AD4872-A4AB-412E-8D63-9075ABAA0E2C}"/>
              </a:ext>
            </a:extLst>
          </p:cNvPr>
          <p:cNvSpPr>
            <a:spLocks noGrp="1" noChangeArrowheads="1"/>
          </p:cNvSpPr>
          <p:nvPr>
            <p:ph type="title"/>
          </p:nvPr>
        </p:nvSpPr>
        <p:spPr>
          <a:xfrm>
            <a:off x="152400" y="12700"/>
            <a:ext cx="8839200" cy="520700"/>
          </a:xfrm>
          <a:solidFill>
            <a:srgbClr val="CC66FF"/>
          </a:solidFill>
          <a:ln w="38100">
            <a:solidFill>
              <a:schemeClr val="tx1"/>
            </a:solidFill>
            <a:miter lim="800000"/>
            <a:headEnd/>
            <a:tailEnd/>
          </a:ln>
        </p:spPr>
        <p:txBody>
          <a:bodyPr/>
          <a:lstStyle/>
          <a:p>
            <a:pPr eaLnBrk="1" hangingPunct="1"/>
            <a:r>
              <a:rPr lang="en-US" altLang="en-US" sz="2800" b="1">
                <a:solidFill>
                  <a:schemeClr val="bg1"/>
                </a:solidFill>
              </a:rPr>
              <a:t>Exercise 3a: Measures of Central Tendency</a:t>
            </a:r>
          </a:p>
        </p:txBody>
      </p:sp>
      <p:sp>
        <p:nvSpPr>
          <p:cNvPr id="3075" name="Rectangle 3">
            <a:extLst>
              <a:ext uri="{FF2B5EF4-FFF2-40B4-BE49-F238E27FC236}">
                <a16:creationId xmlns:a16="http://schemas.microsoft.com/office/drawing/2014/main" id="{D83CCA2A-A82A-4B54-9620-A73211EB72B0}"/>
              </a:ext>
            </a:extLst>
          </p:cNvPr>
          <p:cNvSpPr>
            <a:spLocks noGrp="1" noChangeArrowheads="1"/>
          </p:cNvSpPr>
          <p:nvPr>
            <p:ph type="body" idx="1"/>
          </p:nvPr>
        </p:nvSpPr>
        <p:spPr>
          <a:xfrm>
            <a:off x="0" y="609600"/>
            <a:ext cx="9144000" cy="6111875"/>
          </a:xfrm>
          <a:solidFill>
            <a:schemeClr val="bg1"/>
          </a:solidFill>
        </p:spPr>
        <p:txBody>
          <a:bodyPr/>
          <a:lstStyle/>
          <a:p>
            <a:pPr>
              <a:buFont typeface="Wingdings" panose="05000000000000000000" pitchFamily="2" charset="2"/>
              <a:buChar char="q"/>
            </a:pPr>
            <a:r>
              <a:rPr lang="en-US" altLang="en-US" sz="2400"/>
              <a:t>The mean, like the mode and the median, is also a measure of central tendency.  </a:t>
            </a:r>
          </a:p>
          <a:p>
            <a:pPr>
              <a:buFont typeface="Wingdings" panose="05000000000000000000" pitchFamily="2" charset="2"/>
              <a:buChar char="q"/>
            </a:pPr>
            <a:r>
              <a:rPr lang="en-US" altLang="en-US" sz="2400"/>
              <a:t>Since there are multiple measures of central tendency, it is up to you to decide which measure (the median, the mode, or the mean) best represents the most typical trait value.  </a:t>
            </a:r>
          </a:p>
          <a:p>
            <a:pPr>
              <a:buFont typeface="Wingdings" panose="05000000000000000000" pitchFamily="2" charset="2"/>
              <a:buChar char="q"/>
            </a:pPr>
            <a:r>
              <a:rPr lang="en-US" altLang="en-US" sz="2400"/>
              <a:t>In the example leaf width data set, the modes are probably the best measure of central tendency because over half of the leaves in this sample have leaf widths that are equal to one of the two modes.</a:t>
            </a:r>
          </a:p>
          <a:p>
            <a:pPr>
              <a:buFont typeface="Wingdings" panose="05000000000000000000" pitchFamily="2" charset="2"/>
              <a:buChar char="q"/>
            </a:pPr>
            <a:r>
              <a:rPr lang="en-US" altLang="en-US" sz="2400"/>
              <a:t>On the next slide are two other example data sets.</a:t>
            </a:r>
          </a:p>
          <a:p>
            <a:pPr>
              <a:buFont typeface="Wingdings" panose="05000000000000000000" pitchFamily="2" charset="2"/>
              <a:buChar char="q"/>
            </a:pPr>
            <a:r>
              <a:rPr lang="en-US" altLang="en-US" sz="2400"/>
              <a:t>Compute the mean, median, and mode for each set.  Then try to answer the following question:</a:t>
            </a:r>
          </a:p>
          <a:p>
            <a:pPr>
              <a:buFont typeface="Wingdings" panose="05000000000000000000" pitchFamily="2" charset="2"/>
              <a:buChar char="q"/>
            </a:pPr>
            <a:r>
              <a:rPr lang="en-US" altLang="en-US" sz="2400" b="1"/>
              <a:t>Which measure of central tendency best describes each data set, and why?</a:t>
            </a:r>
          </a:p>
          <a:p>
            <a:endParaRPr lang="en-US" altLang="en-US" sz="2400"/>
          </a:p>
          <a:p>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4D8B2169-608C-4300-A9F6-74DCFBD5BCA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EFD41E9-8313-4D46-8153-40C286DFA1DD}" type="slidenum">
              <a:rPr lang="en-US" altLang="en-US" sz="1400" b="0">
                <a:solidFill>
                  <a:srgbClr val="000000"/>
                </a:solidFill>
                <a:latin typeface="Arial" panose="020B0604020202020204" pitchFamily="34" charset="0"/>
              </a:rPr>
              <a:pPr eaLnBrk="1" hangingPunct="1"/>
              <a:t>4</a:t>
            </a:fld>
            <a:endParaRPr lang="en-US" altLang="en-US" sz="1400" b="0">
              <a:solidFill>
                <a:srgbClr val="000000"/>
              </a:solidFill>
              <a:latin typeface="Arial" panose="020B0604020202020204" pitchFamily="34" charset="0"/>
            </a:endParaRPr>
          </a:p>
        </p:txBody>
      </p:sp>
      <p:sp>
        <p:nvSpPr>
          <p:cNvPr id="22531" name="Slide Number Placeholder 6">
            <a:extLst>
              <a:ext uri="{FF2B5EF4-FFF2-40B4-BE49-F238E27FC236}">
                <a16:creationId xmlns:a16="http://schemas.microsoft.com/office/drawing/2014/main" id="{29148C9B-8399-4D98-9305-C6E17BB60E6D}"/>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7BC963A-3EF2-4AF2-8A29-32BA5E684E7F}" type="slidenum">
              <a:rPr lang="en-US" altLang="en-US" sz="1400" b="0">
                <a:solidFill>
                  <a:srgbClr val="000000"/>
                </a:solidFill>
                <a:latin typeface="Arial" panose="020B0604020202020204" pitchFamily="34" charset="0"/>
              </a:rPr>
              <a:pPr algn="r" eaLnBrk="1" hangingPunct="1"/>
              <a:t>4</a:t>
            </a:fld>
            <a:endParaRPr lang="en-US" altLang="en-US" sz="1400" b="0">
              <a:solidFill>
                <a:srgbClr val="000000"/>
              </a:solidFill>
              <a:latin typeface="Arial" panose="020B0604020202020204" pitchFamily="34" charset="0"/>
            </a:endParaRPr>
          </a:p>
        </p:txBody>
      </p:sp>
      <p:sp>
        <p:nvSpPr>
          <p:cNvPr id="22532" name="Rectangle 2">
            <a:extLst>
              <a:ext uri="{FF2B5EF4-FFF2-40B4-BE49-F238E27FC236}">
                <a16:creationId xmlns:a16="http://schemas.microsoft.com/office/drawing/2014/main" id="{5A661C9A-3F83-456A-8216-A92AF2A9595A}"/>
              </a:ext>
            </a:extLst>
          </p:cNvPr>
          <p:cNvSpPr>
            <a:spLocks noGrp="1" noChangeArrowheads="1"/>
          </p:cNvSpPr>
          <p:nvPr>
            <p:ph type="title"/>
          </p:nvPr>
        </p:nvSpPr>
        <p:spPr>
          <a:xfrm>
            <a:off x="0" y="0"/>
            <a:ext cx="9144000" cy="381000"/>
          </a:xfrm>
          <a:solidFill>
            <a:srgbClr val="7030A0"/>
          </a:solidFill>
          <a:ln w="38100">
            <a:solidFill>
              <a:schemeClr val="tx1"/>
            </a:solidFill>
            <a:miter lim="800000"/>
            <a:headEnd/>
            <a:tailEnd/>
          </a:ln>
        </p:spPr>
        <p:txBody>
          <a:bodyPr/>
          <a:lstStyle/>
          <a:p>
            <a:pPr eaLnBrk="1" hangingPunct="1"/>
            <a:r>
              <a:rPr lang="en-US" altLang="en-US" sz="2400" b="1">
                <a:solidFill>
                  <a:schemeClr val="bg1"/>
                </a:solidFill>
              </a:rPr>
              <a:t>Unit 8: Everything Varies – Materials List</a:t>
            </a:r>
          </a:p>
        </p:txBody>
      </p:sp>
      <p:sp>
        <p:nvSpPr>
          <p:cNvPr id="175109" name="Rectangle 3">
            <a:extLst>
              <a:ext uri="{FF2B5EF4-FFF2-40B4-BE49-F238E27FC236}">
                <a16:creationId xmlns:a16="http://schemas.microsoft.com/office/drawing/2014/main" id="{2EB7409B-FBF7-4106-8F80-FA4C16D26630}"/>
              </a:ext>
            </a:extLst>
          </p:cNvPr>
          <p:cNvSpPr>
            <a:spLocks noGrp="1" noChangeArrowheads="1"/>
          </p:cNvSpPr>
          <p:nvPr>
            <p:ph type="body" sz="half" idx="1"/>
          </p:nvPr>
        </p:nvSpPr>
        <p:spPr>
          <a:xfrm>
            <a:off x="0" y="381000"/>
            <a:ext cx="4572000" cy="6477000"/>
          </a:xfrm>
        </p:spPr>
        <p:txBody>
          <a:bodyPr/>
          <a:lstStyle/>
          <a:p>
            <a:pPr>
              <a:buFont typeface="Wingdings" pitchFamily="2" charset="2"/>
              <a:buChar char="q"/>
              <a:defRPr/>
            </a:pPr>
            <a:r>
              <a:rPr lang="en-US" sz="2600" dirty="0"/>
              <a:t>Container A, which contains</a:t>
            </a:r>
          </a:p>
          <a:p>
            <a:pPr lvl="1">
              <a:buFont typeface="Wingdings" pitchFamily="2" charset="2"/>
              <a:buChar char="q"/>
              <a:defRPr/>
            </a:pPr>
            <a:r>
              <a:rPr lang="en-US" dirty="0"/>
              <a:t>35 unique Leaves</a:t>
            </a:r>
          </a:p>
          <a:p>
            <a:pPr>
              <a:buFont typeface="Wingdings" pitchFamily="2" charset="2"/>
              <a:buChar char="q"/>
              <a:defRPr/>
            </a:pPr>
            <a:r>
              <a:rPr lang="en-US" sz="2600" dirty="0"/>
              <a:t>Container B, which contains</a:t>
            </a:r>
          </a:p>
          <a:p>
            <a:pPr lvl="1">
              <a:buFont typeface="Wingdings" pitchFamily="2" charset="2"/>
              <a:buChar char="q"/>
              <a:defRPr/>
            </a:pPr>
            <a:r>
              <a:rPr lang="en-US" dirty="0"/>
              <a:t>30 leaves of species A</a:t>
            </a:r>
          </a:p>
          <a:p>
            <a:pPr lvl="1">
              <a:buFont typeface="Wingdings" pitchFamily="2" charset="2"/>
              <a:buChar char="q"/>
              <a:defRPr/>
            </a:pPr>
            <a:r>
              <a:rPr lang="en-US" dirty="0"/>
              <a:t>30 leaves of species B</a:t>
            </a:r>
          </a:p>
          <a:p>
            <a:pPr>
              <a:buFont typeface="Wingdings" pitchFamily="2" charset="2"/>
              <a:buChar char="q"/>
              <a:defRPr/>
            </a:pPr>
            <a:r>
              <a:rPr lang="en-US" sz="2600" dirty="0"/>
              <a:t>Container C, which contains</a:t>
            </a:r>
          </a:p>
          <a:p>
            <a:pPr lvl="1">
              <a:buFont typeface="Wingdings" pitchFamily="2" charset="2"/>
              <a:buChar char="q"/>
              <a:defRPr/>
            </a:pPr>
            <a:r>
              <a:rPr lang="en-US" dirty="0"/>
              <a:t>30 mollusk shells with red dot on each</a:t>
            </a:r>
          </a:p>
          <a:p>
            <a:pPr>
              <a:buFont typeface="Wingdings" pitchFamily="2" charset="2"/>
              <a:buChar char="q"/>
              <a:defRPr/>
            </a:pPr>
            <a:r>
              <a:rPr lang="en-US" sz="2600" dirty="0"/>
              <a:t>Container D, which contains</a:t>
            </a:r>
          </a:p>
          <a:p>
            <a:pPr lvl="1">
              <a:buFont typeface="Wingdings" pitchFamily="2" charset="2"/>
              <a:buChar char="q"/>
              <a:defRPr/>
            </a:pPr>
            <a:r>
              <a:rPr lang="en-US" dirty="0"/>
              <a:t>30 mollusk shells with blue dot on each</a:t>
            </a:r>
          </a:p>
          <a:p>
            <a:pPr marL="0" indent="0">
              <a:buFontTx/>
              <a:buNone/>
              <a:defRPr/>
            </a:pPr>
            <a:r>
              <a:rPr lang="en-US" sz="2400" dirty="0"/>
              <a:t>  </a:t>
            </a:r>
            <a:endParaRPr lang="en-US" sz="2000" dirty="0"/>
          </a:p>
        </p:txBody>
      </p:sp>
      <p:sp>
        <p:nvSpPr>
          <p:cNvPr id="175111" name="AutoShape 1030">
            <a:hlinkClick r:id="rId2" action="ppaction://hlinksldjump" highlightClick="1"/>
            <a:extLst>
              <a:ext uri="{FF2B5EF4-FFF2-40B4-BE49-F238E27FC236}">
                <a16:creationId xmlns:a16="http://schemas.microsoft.com/office/drawing/2014/main" id="{6836A417-1353-4468-9E69-7D276F8C838A}"/>
              </a:ext>
            </a:extLst>
          </p:cNvPr>
          <p:cNvSpPr>
            <a:spLocks noChangeArrowheads="1"/>
          </p:cNvSpPr>
          <p:nvPr/>
        </p:nvSpPr>
        <p:spPr bwMode="auto">
          <a:xfrm>
            <a:off x="8305800" y="6019800"/>
            <a:ext cx="731838" cy="731838"/>
          </a:xfrm>
          <a:prstGeom prst="actionButtonHome">
            <a:avLst/>
          </a:prstGeom>
          <a:solidFill>
            <a:schemeClr val="accent3">
              <a:lumMod val="85000"/>
            </a:schemeClr>
          </a:solidFill>
          <a:ln w="19050">
            <a:solidFill>
              <a:schemeClr val="tx1"/>
            </a:solidFill>
            <a:miter lim="800000"/>
            <a:headEnd/>
            <a:tailEnd/>
          </a:ln>
        </p:spPr>
        <p:txBody>
          <a:bodyPr wrap="none" anchor="ctr"/>
          <a:lstStyle/>
          <a:p>
            <a:pPr>
              <a:defRPr/>
            </a:pPr>
            <a:endParaRPr lang="en-US">
              <a:solidFill>
                <a:srgbClr val="000000"/>
              </a:solidFill>
              <a:cs typeface="Arial" charset="0"/>
            </a:endParaRPr>
          </a:p>
        </p:txBody>
      </p:sp>
      <p:sp>
        <p:nvSpPr>
          <p:cNvPr id="3" name="Rectangle 2">
            <a:extLst>
              <a:ext uri="{FF2B5EF4-FFF2-40B4-BE49-F238E27FC236}">
                <a16:creationId xmlns:a16="http://schemas.microsoft.com/office/drawing/2014/main" id="{E7204AE7-B9A7-48D1-93C9-35163EBA4A77}"/>
              </a:ext>
            </a:extLst>
          </p:cNvPr>
          <p:cNvSpPr/>
          <p:nvPr/>
        </p:nvSpPr>
        <p:spPr>
          <a:xfrm>
            <a:off x="4465638" y="552450"/>
            <a:ext cx="4572000" cy="4340225"/>
          </a:xfrm>
          <a:prstGeom prst="rect">
            <a:avLst/>
          </a:prstGeom>
        </p:spPr>
        <p:txBody>
          <a:bodyPr>
            <a:spAutoFit/>
          </a:bodyPr>
          <a:lstStyle/>
          <a:p>
            <a:pPr marL="342900" indent="-342900">
              <a:buFont typeface="Wingdings" pitchFamily="2" charset="2"/>
              <a:buChar char="q"/>
              <a:defRPr/>
            </a:pPr>
            <a:r>
              <a:rPr lang="en-US" sz="2600" b="0" dirty="0">
                <a:latin typeface="+mn-lt"/>
                <a:cs typeface="+mn-cs"/>
              </a:rPr>
              <a:t>Container E, which contains</a:t>
            </a:r>
          </a:p>
          <a:p>
            <a:pPr marL="800100" lvl="1" indent="-342900">
              <a:buFont typeface="Wingdings" pitchFamily="2" charset="2"/>
              <a:buChar char="q"/>
              <a:defRPr/>
            </a:pPr>
            <a:r>
              <a:rPr lang="en-US" b="0" dirty="0">
                <a:latin typeface="+mn-lt"/>
                <a:cs typeface="+mn-cs"/>
              </a:rPr>
              <a:t>A “mystery shell”</a:t>
            </a:r>
          </a:p>
          <a:p>
            <a:pPr marL="342900" indent="-342900">
              <a:buFont typeface="Wingdings" pitchFamily="2" charset="2"/>
              <a:buChar char="q"/>
              <a:defRPr/>
            </a:pPr>
            <a:r>
              <a:rPr lang="en-US" sz="2600" b="0" dirty="0">
                <a:latin typeface="+mn-lt"/>
                <a:cs typeface="+mn-cs"/>
              </a:rPr>
              <a:t>Bag containing</a:t>
            </a:r>
          </a:p>
          <a:p>
            <a:pPr marL="800100" lvl="1" indent="-342900">
              <a:buFont typeface="Wingdings" pitchFamily="2" charset="2"/>
              <a:buChar char="q"/>
              <a:defRPr/>
            </a:pPr>
            <a:r>
              <a:rPr lang="en-US" b="0" dirty="0">
                <a:latin typeface="+mn-lt"/>
                <a:cs typeface="+mn-cs"/>
              </a:rPr>
              <a:t>6 individual bags, each with</a:t>
            </a:r>
          </a:p>
          <a:p>
            <a:pPr marL="1200150" lvl="2" indent="-285750">
              <a:buFont typeface="Wingdings" pitchFamily="2" charset="2"/>
              <a:buChar char="q"/>
              <a:defRPr/>
            </a:pPr>
            <a:r>
              <a:rPr lang="en-US" sz="2200" b="0" dirty="0">
                <a:latin typeface="+mn-lt"/>
                <a:cs typeface="+mn-cs"/>
              </a:rPr>
              <a:t>10 assorted snail shells</a:t>
            </a:r>
          </a:p>
          <a:p>
            <a:pPr marL="342900" indent="-342900">
              <a:buFont typeface="Wingdings" pitchFamily="2" charset="2"/>
              <a:buChar char="q"/>
              <a:defRPr/>
            </a:pPr>
            <a:r>
              <a:rPr lang="en-US" sz="2600" b="0" dirty="0">
                <a:latin typeface="+mn-lt"/>
                <a:cs typeface="+mn-cs"/>
              </a:rPr>
              <a:t>6 rulers</a:t>
            </a:r>
          </a:p>
          <a:p>
            <a:pPr marL="342900" indent="-342900">
              <a:buFont typeface="Wingdings" pitchFamily="2" charset="2"/>
              <a:buChar char="q"/>
              <a:defRPr/>
            </a:pPr>
            <a:r>
              <a:rPr lang="en-US" sz="2600" b="0" dirty="0">
                <a:latin typeface="+mn-lt"/>
                <a:cs typeface="+mn-cs"/>
              </a:rPr>
              <a:t>6 protractors</a:t>
            </a:r>
          </a:p>
          <a:p>
            <a:pPr marL="342900" indent="-342900">
              <a:buFont typeface="Wingdings" pitchFamily="2" charset="2"/>
              <a:buChar char="q"/>
              <a:defRPr/>
            </a:pPr>
            <a:r>
              <a:rPr lang="en-US" sz="2600" b="0" dirty="0">
                <a:latin typeface="+mn-lt"/>
                <a:cs typeface="+mn-cs"/>
              </a:rPr>
              <a:t>1 container with a cloth bag of beads of 2 colors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2D51C5B-36B2-49AB-8CEB-77F55A8D1FC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8EDDE77-7D94-46B7-902F-EDE1479F8B0C}" type="slidenum">
              <a:rPr lang="en-US" altLang="en-US" sz="1400" b="0">
                <a:latin typeface="Arial" panose="020B0604020202020204" pitchFamily="34" charset="0"/>
              </a:rPr>
              <a:pPr eaLnBrk="1" hangingPunct="1"/>
              <a:t>40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9FDE0F2-109D-42CE-B1A2-0FA36C268CE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A2F7504-F106-4477-8241-0CDB717B5EDE}" type="slidenum">
              <a:rPr lang="en-US" altLang="en-US" sz="1400" b="0">
                <a:latin typeface="Arial" panose="020B0604020202020204" pitchFamily="34" charset="0"/>
              </a:rPr>
              <a:pPr algn="r" eaLnBrk="1" hangingPunct="1"/>
              <a:t>40</a:t>
            </a:fld>
            <a:endParaRPr lang="en-US" altLang="en-US" sz="1400" b="0">
              <a:latin typeface="Arial" panose="020B0604020202020204" pitchFamily="34" charset="0"/>
            </a:endParaRPr>
          </a:p>
        </p:txBody>
      </p:sp>
      <p:sp>
        <p:nvSpPr>
          <p:cNvPr id="59396" name="Rectangle 2">
            <a:extLst>
              <a:ext uri="{FF2B5EF4-FFF2-40B4-BE49-F238E27FC236}">
                <a16:creationId xmlns:a16="http://schemas.microsoft.com/office/drawing/2014/main" id="{5B8E16AC-4B54-4D4A-99BD-13202D1FBDFC}"/>
              </a:ext>
            </a:extLst>
          </p:cNvPr>
          <p:cNvSpPr>
            <a:spLocks noGrp="1" noChangeArrowheads="1"/>
          </p:cNvSpPr>
          <p:nvPr>
            <p:ph type="title"/>
          </p:nvPr>
        </p:nvSpPr>
        <p:spPr>
          <a:xfrm>
            <a:off x="152400" y="12700"/>
            <a:ext cx="8839200" cy="520700"/>
          </a:xfrm>
          <a:solidFill>
            <a:srgbClr val="CC66FF"/>
          </a:solidFill>
          <a:ln w="38100">
            <a:solidFill>
              <a:schemeClr val="tx1"/>
            </a:solidFill>
            <a:miter lim="800000"/>
            <a:headEnd/>
            <a:tailEnd/>
          </a:ln>
        </p:spPr>
        <p:txBody>
          <a:bodyPr/>
          <a:lstStyle/>
          <a:p>
            <a:pPr eaLnBrk="1" hangingPunct="1"/>
            <a:r>
              <a:rPr lang="en-US" altLang="en-US" sz="2800" b="1">
                <a:solidFill>
                  <a:schemeClr val="bg1"/>
                </a:solidFill>
              </a:rPr>
              <a:t>Exercise 3a: Measures of Central Tendency</a:t>
            </a:r>
          </a:p>
        </p:txBody>
      </p:sp>
      <p:graphicFrame>
        <p:nvGraphicFramePr>
          <p:cNvPr id="2" name="Table 1">
            <a:extLst>
              <a:ext uri="{FF2B5EF4-FFF2-40B4-BE49-F238E27FC236}">
                <a16:creationId xmlns:a16="http://schemas.microsoft.com/office/drawing/2014/main" id="{27BD9BA7-093E-498C-B2A4-1B4C8AB3128D}"/>
              </a:ext>
            </a:extLst>
          </p:cNvPr>
          <p:cNvGraphicFramePr>
            <a:graphicFrameLocks noGrp="1"/>
          </p:cNvGraphicFramePr>
          <p:nvPr/>
        </p:nvGraphicFramePr>
        <p:xfrm>
          <a:off x="152400" y="1182688"/>
          <a:ext cx="2789238" cy="2822575"/>
        </p:xfrm>
        <a:graphic>
          <a:graphicData uri="http://schemas.openxmlformats.org/drawingml/2006/table">
            <a:tbl>
              <a:tblPr>
                <a:tableStyleId>{F5AB1C69-6EDB-4FF4-983F-18BD219EF322}</a:tableStyleId>
              </a:tblPr>
              <a:tblGrid>
                <a:gridCol w="871974">
                  <a:extLst>
                    <a:ext uri="{9D8B030D-6E8A-4147-A177-3AD203B41FA5}">
                      <a16:colId xmlns:a16="http://schemas.microsoft.com/office/drawing/2014/main" val="20000"/>
                    </a:ext>
                  </a:extLst>
                </a:gridCol>
                <a:gridCol w="1917264">
                  <a:extLst>
                    <a:ext uri="{9D8B030D-6E8A-4147-A177-3AD203B41FA5}">
                      <a16:colId xmlns:a16="http://schemas.microsoft.com/office/drawing/2014/main" val="20001"/>
                    </a:ext>
                  </a:extLst>
                </a:gridCol>
              </a:tblGrid>
              <a:tr h="831562">
                <a:tc>
                  <a:txBody>
                    <a:bodyPr/>
                    <a:lstStyle/>
                    <a:p>
                      <a:pPr marL="0" marR="0" algn="ctr">
                        <a:lnSpc>
                          <a:spcPct val="115000"/>
                        </a:lnSpc>
                        <a:spcBef>
                          <a:spcPts val="0"/>
                        </a:spcBef>
                        <a:spcAft>
                          <a:spcPts val="0"/>
                        </a:spcAft>
                      </a:pPr>
                      <a:r>
                        <a:rPr lang="en-US" sz="2500" b="1" dirty="0">
                          <a:effectLst/>
                        </a:rPr>
                        <a:t>Value</a:t>
                      </a:r>
                      <a:endParaRPr lang="en-US" sz="25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b="1" dirty="0">
                          <a:effectLst/>
                        </a:rPr>
                        <a:t>Absolute Frequency</a:t>
                      </a:r>
                      <a:endParaRPr lang="en-US" sz="25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8203">
                <a:tc>
                  <a:txBody>
                    <a:bodyPr/>
                    <a:lstStyle/>
                    <a:p>
                      <a:pPr marL="0" marR="0" algn="ctr">
                        <a:lnSpc>
                          <a:spcPct val="115000"/>
                        </a:lnSpc>
                        <a:spcBef>
                          <a:spcPts val="0"/>
                        </a:spcBef>
                        <a:spcAft>
                          <a:spcPts val="0"/>
                        </a:spcAft>
                      </a:pPr>
                      <a:r>
                        <a:rPr lang="en-US" sz="2500" dirty="0">
                          <a:effectLst/>
                        </a:rPr>
                        <a:t>3</a:t>
                      </a:r>
                      <a:endParaRPr lang="en-US" sz="25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rPr>
                        <a:t>2</a:t>
                      </a:r>
                      <a:endParaRPr lang="en-US" sz="25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8203">
                <a:tc>
                  <a:txBody>
                    <a:bodyPr/>
                    <a:lstStyle/>
                    <a:p>
                      <a:pPr marL="0" marR="0" algn="ctr">
                        <a:lnSpc>
                          <a:spcPct val="115000"/>
                        </a:lnSpc>
                        <a:spcBef>
                          <a:spcPts val="0"/>
                        </a:spcBef>
                        <a:spcAft>
                          <a:spcPts val="0"/>
                        </a:spcAft>
                      </a:pPr>
                      <a:r>
                        <a:rPr lang="en-US" sz="2500">
                          <a:effectLst/>
                        </a:rPr>
                        <a:t>5</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rPr>
                        <a:t>2</a:t>
                      </a:r>
                      <a:endParaRPr lang="en-US" sz="25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8203">
                <a:tc>
                  <a:txBody>
                    <a:bodyPr/>
                    <a:lstStyle/>
                    <a:p>
                      <a:pPr marL="0" marR="0" algn="ctr">
                        <a:lnSpc>
                          <a:spcPct val="115000"/>
                        </a:lnSpc>
                        <a:spcBef>
                          <a:spcPts val="0"/>
                        </a:spcBef>
                        <a:spcAft>
                          <a:spcPts val="0"/>
                        </a:spcAft>
                      </a:pPr>
                      <a:r>
                        <a:rPr lang="en-US" sz="2500">
                          <a:effectLst/>
                        </a:rPr>
                        <a:t>6</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rPr>
                        <a:t>5</a:t>
                      </a:r>
                      <a:endParaRPr lang="en-US" sz="25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98203">
                <a:tc>
                  <a:txBody>
                    <a:bodyPr/>
                    <a:lstStyle/>
                    <a:p>
                      <a:pPr marL="0" marR="0" algn="ctr">
                        <a:lnSpc>
                          <a:spcPct val="115000"/>
                        </a:lnSpc>
                        <a:spcBef>
                          <a:spcPts val="0"/>
                        </a:spcBef>
                        <a:spcAft>
                          <a:spcPts val="0"/>
                        </a:spcAft>
                      </a:pPr>
                      <a:r>
                        <a:rPr lang="en-US" sz="2500">
                          <a:effectLst/>
                        </a:rPr>
                        <a:t>8</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rPr>
                        <a:t>2</a:t>
                      </a:r>
                      <a:endParaRPr lang="en-US" sz="25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98203">
                <a:tc>
                  <a:txBody>
                    <a:bodyPr/>
                    <a:lstStyle/>
                    <a:p>
                      <a:pPr marL="0" marR="0" algn="ctr">
                        <a:lnSpc>
                          <a:spcPct val="115000"/>
                        </a:lnSpc>
                        <a:spcBef>
                          <a:spcPts val="0"/>
                        </a:spcBef>
                        <a:spcAft>
                          <a:spcPts val="0"/>
                        </a:spcAft>
                      </a:pPr>
                      <a:r>
                        <a:rPr lang="en-US" sz="2500">
                          <a:effectLst/>
                        </a:rPr>
                        <a:t>9</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rPr>
                        <a:t>1</a:t>
                      </a:r>
                      <a:endParaRPr lang="en-US" sz="25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3" name="Table 2">
            <a:extLst>
              <a:ext uri="{FF2B5EF4-FFF2-40B4-BE49-F238E27FC236}">
                <a16:creationId xmlns:a16="http://schemas.microsoft.com/office/drawing/2014/main" id="{D01D5969-6112-44C4-8293-B620618B3475}"/>
              </a:ext>
            </a:extLst>
          </p:cNvPr>
          <p:cNvGraphicFramePr>
            <a:graphicFrameLocks noGrp="1"/>
          </p:cNvGraphicFramePr>
          <p:nvPr/>
        </p:nvGraphicFramePr>
        <p:xfrm>
          <a:off x="152400" y="4465638"/>
          <a:ext cx="2789238" cy="2419350"/>
        </p:xfrm>
        <a:graphic>
          <a:graphicData uri="http://schemas.openxmlformats.org/drawingml/2006/table">
            <a:tbl>
              <a:tblPr>
                <a:tableStyleId>{F5AB1C69-6EDB-4FF4-983F-18BD219EF322}</a:tableStyleId>
              </a:tblPr>
              <a:tblGrid>
                <a:gridCol w="871974">
                  <a:extLst>
                    <a:ext uri="{9D8B030D-6E8A-4147-A177-3AD203B41FA5}">
                      <a16:colId xmlns:a16="http://schemas.microsoft.com/office/drawing/2014/main" val="20000"/>
                    </a:ext>
                  </a:extLst>
                </a:gridCol>
                <a:gridCol w="1917264">
                  <a:extLst>
                    <a:ext uri="{9D8B030D-6E8A-4147-A177-3AD203B41FA5}">
                      <a16:colId xmlns:a16="http://schemas.microsoft.com/office/drawing/2014/main" val="20001"/>
                    </a:ext>
                  </a:extLst>
                </a:gridCol>
              </a:tblGrid>
              <a:tr h="829839">
                <a:tc>
                  <a:txBody>
                    <a:bodyPr/>
                    <a:lstStyle/>
                    <a:p>
                      <a:pPr marL="0" marR="0" algn="ctr">
                        <a:lnSpc>
                          <a:spcPct val="115000"/>
                        </a:lnSpc>
                        <a:spcBef>
                          <a:spcPts val="0"/>
                        </a:spcBef>
                        <a:spcAft>
                          <a:spcPts val="0"/>
                        </a:spcAft>
                      </a:pPr>
                      <a:r>
                        <a:rPr lang="en-US" sz="2500" b="1" dirty="0">
                          <a:effectLst/>
                        </a:rPr>
                        <a:t>Value</a:t>
                      </a:r>
                      <a:endParaRPr lang="en-US" sz="25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b="1" dirty="0">
                          <a:effectLst/>
                        </a:rPr>
                        <a:t>Absolute Frequency</a:t>
                      </a:r>
                      <a:endParaRPr lang="en-US" sz="25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7378">
                <a:tc>
                  <a:txBody>
                    <a:bodyPr/>
                    <a:lstStyle/>
                    <a:p>
                      <a:pPr marL="0" marR="0" algn="ctr">
                        <a:lnSpc>
                          <a:spcPct val="115000"/>
                        </a:lnSpc>
                        <a:spcBef>
                          <a:spcPts val="0"/>
                        </a:spcBef>
                        <a:spcAft>
                          <a:spcPts val="0"/>
                        </a:spcAft>
                      </a:pPr>
                      <a:r>
                        <a:rPr lang="en-US" sz="2500">
                          <a:effectLst/>
                        </a:rPr>
                        <a:t>5</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a:effectLst/>
                        </a:rPr>
                        <a:t>3</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7378">
                <a:tc>
                  <a:txBody>
                    <a:bodyPr/>
                    <a:lstStyle/>
                    <a:p>
                      <a:pPr marL="0" marR="0" algn="ctr">
                        <a:lnSpc>
                          <a:spcPct val="115000"/>
                        </a:lnSpc>
                        <a:spcBef>
                          <a:spcPts val="0"/>
                        </a:spcBef>
                        <a:spcAft>
                          <a:spcPts val="0"/>
                        </a:spcAft>
                      </a:pPr>
                      <a:r>
                        <a:rPr lang="en-US" sz="2500">
                          <a:effectLst/>
                        </a:rPr>
                        <a:t>6</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a:effectLst/>
                        </a:rPr>
                        <a:t>4</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7378">
                <a:tc>
                  <a:txBody>
                    <a:bodyPr/>
                    <a:lstStyle/>
                    <a:p>
                      <a:pPr marL="0" marR="0" algn="ctr">
                        <a:lnSpc>
                          <a:spcPct val="115000"/>
                        </a:lnSpc>
                        <a:spcBef>
                          <a:spcPts val="0"/>
                        </a:spcBef>
                        <a:spcAft>
                          <a:spcPts val="0"/>
                        </a:spcAft>
                      </a:pPr>
                      <a:r>
                        <a:rPr lang="en-US" sz="2500">
                          <a:effectLst/>
                        </a:rPr>
                        <a:t>8</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a:effectLst/>
                        </a:rPr>
                        <a:t>2</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97378">
                <a:tc>
                  <a:txBody>
                    <a:bodyPr/>
                    <a:lstStyle/>
                    <a:p>
                      <a:pPr marL="0" marR="0" algn="ctr">
                        <a:lnSpc>
                          <a:spcPct val="115000"/>
                        </a:lnSpc>
                        <a:spcBef>
                          <a:spcPts val="0"/>
                        </a:spcBef>
                        <a:spcAft>
                          <a:spcPts val="0"/>
                        </a:spcAft>
                      </a:pPr>
                      <a:r>
                        <a:rPr lang="en-US" sz="2500">
                          <a:effectLst/>
                        </a:rPr>
                        <a:t>25</a:t>
                      </a:r>
                      <a:endParaRPr lang="en-US" sz="250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500" dirty="0">
                          <a:effectLst/>
                        </a:rPr>
                        <a:t>1</a:t>
                      </a:r>
                      <a:endParaRPr lang="en-US" sz="250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Rectangle 6">
            <a:extLst>
              <a:ext uri="{FF2B5EF4-FFF2-40B4-BE49-F238E27FC236}">
                <a16:creationId xmlns:a16="http://schemas.microsoft.com/office/drawing/2014/main" id="{1973DFC2-FD86-416A-A275-628EB5B5A75F}"/>
              </a:ext>
            </a:extLst>
          </p:cNvPr>
          <p:cNvSpPr>
            <a:spLocks noRot="1" noChangeAspect="1" noMove="1" noResize="1" noEditPoints="1" noAdjustHandles="1" noChangeArrowheads="1" noChangeShapeType="1" noTextEdit="1"/>
          </p:cNvSpPr>
          <p:nvPr/>
        </p:nvSpPr>
        <p:spPr>
          <a:xfrm>
            <a:off x="3048000" y="1295400"/>
            <a:ext cx="6096000" cy="2308324"/>
          </a:xfrm>
          <a:prstGeom prst="rect">
            <a:avLst/>
          </a:prstGeom>
          <a:blipFill rotWithShape="1">
            <a:blip r:embed="rId2"/>
            <a:stretch>
              <a:fillRect l="-1400" b="-2910"/>
            </a:stretch>
          </a:blipFill>
        </p:spPr>
        <p:txBody>
          <a:bodyPr/>
          <a:lstStyle/>
          <a:p>
            <a:r>
              <a:rPr lang="en-US">
                <a:noFill/>
              </a:rPr>
              <a:t> </a:t>
            </a:r>
          </a:p>
        </p:txBody>
      </p:sp>
      <p:sp>
        <p:nvSpPr>
          <p:cNvPr id="11" name="Rectangle 10">
            <a:extLst>
              <a:ext uri="{FF2B5EF4-FFF2-40B4-BE49-F238E27FC236}">
                <a16:creationId xmlns:a16="http://schemas.microsoft.com/office/drawing/2014/main" id="{98452E29-022C-441E-90A7-F841B0620BC4}"/>
              </a:ext>
            </a:extLst>
          </p:cNvPr>
          <p:cNvSpPr>
            <a:spLocks noRot="1" noChangeAspect="1" noMove="1" noResize="1" noEditPoints="1" noAdjustHandles="1" noChangeArrowheads="1" noChangeShapeType="1" noTextEdit="1"/>
          </p:cNvSpPr>
          <p:nvPr/>
        </p:nvSpPr>
        <p:spPr>
          <a:xfrm>
            <a:off x="3048000" y="4343400"/>
            <a:ext cx="6019800" cy="2616101"/>
          </a:xfrm>
          <a:prstGeom prst="rect">
            <a:avLst/>
          </a:prstGeom>
          <a:blipFill rotWithShape="1">
            <a:blip r:embed="rId3"/>
            <a:stretch>
              <a:fillRect l="-1417" r="-506" b="-3963"/>
            </a:stretch>
          </a:blipFill>
        </p:spPr>
        <p:txBody>
          <a:bodyPr/>
          <a:lstStyle/>
          <a:p>
            <a:r>
              <a:rPr lang="en-US">
                <a:noFill/>
              </a:rPr>
              <a:t> </a:t>
            </a:r>
          </a:p>
        </p:txBody>
      </p:sp>
      <p:sp>
        <p:nvSpPr>
          <p:cNvPr id="12" name="Rectangle 11">
            <a:extLst>
              <a:ext uri="{FF2B5EF4-FFF2-40B4-BE49-F238E27FC236}">
                <a16:creationId xmlns:a16="http://schemas.microsoft.com/office/drawing/2014/main" id="{E3897AE3-6654-4E9A-9590-29B5F31D462A}"/>
              </a:ext>
            </a:extLst>
          </p:cNvPr>
          <p:cNvSpPr/>
          <p:nvPr/>
        </p:nvSpPr>
        <p:spPr>
          <a:xfrm>
            <a:off x="152400" y="685800"/>
            <a:ext cx="1828800" cy="461963"/>
          </a:xfrm>
          <a:prstGeom prst="rect">
            <a:avLst/>
          </a:prstGeom>
        </p:spPr>
        <p:txBody>
          <a:bodyPr>
            <a:spAutoFit/>
          </a:bodyPr>
          <a:lstStyle/>
          <a:p>
            <a:pPr>
              <a:defRPr/>
            </a:pPr>
            <a:r>
              <a:rPr lang="en-US" dirty="0">
                <a:latin typeface="+mn-lt"/>
                <a:cs typeface="+mn-cs"/>
              </a:rPr>
              <a:t>Data Set A</a:t>
            </a:r>
          </a:p>
        </p:txBody>
      </p:sp>
      <p:sp>
        <p:nvSpPr>
          <p:cNvPr id="13" name="Rectangle 12">
            <a:extLst>
              <a:ext uri="{FF2B5EF4-FFF2-40B4-BE49-F238E27FC236}">
                <a16:creationId xmlns:a16="http://schemas.microsoft.com/office/drawing/2014/main" id="{644CF888-8E61-417E-A8A3-8AE8D24D0E31}"/>
              </a:ext>
            </a:extLst>
          </p:cNvPr>
          <p:cNvSpPr/>
          <p:nvPr/>
        </p:nvSpPr>
        <p:spPr>
          <a:xfrm>
            <a:off x="125413" y="3917950"/>
            <a:ext cx="1828800" cy="461963"/>
          </a:xfrm>
          <a:prstGeom prst="rect">
            <a:avLst/>
          </a:prstGeom>
        </p:spPr>
        <p:txBody>
          <a:bodyPr>
            <a:spAutoFit/>
          </a:bodyPr>
          <a:lstStyle/>
          <a:p>
            <a:pPr>
              <a:defRPr/>
            </a:pPr>
            <a:r>
              <a:rPr lang="en-US" dirty="0">
                <a:latin typeface="+mn-lt"/>
                <a:cs typeface="+mn-cs"/>
              </a:rPr>
              <a:t>Data Set B</a:t>
            </a:r>
          </a:p>
        </p:txBody>
      </p:sp>
      <p:sp>
        <p:nvSpPr>
          <p:cNvPr id="14" name="Rectangle 13">
            <a:extLst>
              <a:ext uri="{FF2B5EF4-FFF2-40B4-BE49-F238E27FC236}">
                <a16:creationId xmlns:a16="http://schemas.microsoft.com/office/drawing/2014/main" id="{06BD3C35-D880-4422-BCB8-2991F2125568}"/>
              </a:ext>
            </a:extLst>
          </p:cNvPr>
          <p:cNvSpPr/>
          <p:nvPr/>
        </p:nvSpPr>
        <p:spPr>
          <a:xfrm>
            <a:off x="3352800" y="703263"/>
            <a:ext cx="5334000" cy="522287"/>
          </a:xfrm>
          <a:prstGeom prst="rect">
            <a:avLst/>
          </a:prstGeom>
        </p:spPr>
        <p:txBody>
          <a:bodyPr>
            <a:spAutoFit/>
          </a:bodyPr>
          <a:lstStyle/>
          <a:p>
            <a:pPr algn="ctr">
              <a:defRPr/>
            </a:pPr>
            <a:r>
              <a:rPr lang="en-US" sz="2800" dirty="0">
                <a:solidFill>
                  <a:srgbClr val="7030A0"/>
                </a:solidFill>
                <a:latin typeface="+mn-lt"/>
                <a:cs typeface="+mn-cs"/>
              </a:rPr>
              <a:t>CLICK FOR THE ANSWERS!</a:t>
            </a:r>
          </a:p>
        </p:txBody>
      </p:sp>
      <p:sp>
        <p:nvSpPr>
          <p:cNvPr id="15" name="Action Button: Return 14">
            <a:hlinkClick r:id="rId4" action="ppaction://hlinksldjump" highlightClick="1"/>
            <a:extLst>
              <a:ext uri="{FF2B5EF4-FFF2-40B4-BE49-F238E27FC236}">
                <a16:creationId xmlns:a16="http://schemas.microsoft.com/office/drawing/2014/main" id="{89055630-F94B-4697-9767-810F14752A0A}"/>
              </a:ext>
            </a:extLst>
          </p:cNvPr>
          <p:cNvSpPr>
            <a:spLocks noChangeArrowheads="1"/>
          </p:cNvSpPr>
          <p:nvPr/>
        </p:nvSpPr>
        <p:spPr bwMode="auto">
          <a:xfrm>
            <a:off x="8229600" y="3794125"/>
            <a:ext cx="549275" cy="549275"/>
          </a:xfrm>
          <a:prstGeom prst="actionButtonReturn">
            <a:avLst/>
          </a:prstGeom>
          <a:solidFill>
            <a:srgbClr val="CC66FF"/>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60865C3-5789-4783-B00F-D3CBD6D73A2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E4C362D-1870-4E4B-AC32-97BF93F960C1}" type="slidenum">
              <a:rPr lang="en-US" altLang="en-US" sz="1400" b="0">
                <a:latin typeface="Arial" panose="020B0604020202020204" pitchFamily="34" charset="0"/>
              </a:rPr>
              <a:pPr eaLnBrk="1" hangingPunct="1"/>
              <a:t>41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902D44D-90F3-42CF-8CD7-8000F3284A5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8DA42DE-8132-4669-B021-785B888CA81F}" type="slidenum">
              <a:rPr lang="en-US" altLang="en-US" sz="1400" b="0">
                <a:latin typeface="Arial" panose="020B0604020202020204" pitchFamily="34" charset="0"/>
              </a:rPr>
              <a:pPr algn="r" eaLnBrk="1" hangingPunct="1"/>
              <a:t>41</a:t>
            </a:fld>
            <a:endParaRPr lang="en-US" altLang="en-US" sz="1400" b="0">
              <a:latin typeface="Arial" panose="020B0604020202020204" pitchFamily="34" charset="0"/>
            </a:endParaRPr>
          </a:p>
        </p:txBody>
      </p:sp>
      <p:sp>
        <p:nvSpPr>
          <p:cNvPr id="60420" name="Rectangle 2">
            <a:extLst>
              <a:ext uri="{FF2B5EF4-FFF2-40B4-BE49-F238E27FC236}">
                <a16:creationId xmlns:a16="http://schemas.microsoft.com/office/drawing/2014/main" id="{117B0669-0946-45FB-9123-D636F89E7CE8}"/>
              </a:ext>
            </a:extLst>
          </p:cNvPr>
          <p:cNvSpPr>
            <a:spLocks noGrp="1" noChangeArrowheads="1"/>
          </p:cNvSpPr>
          <p:nvPr>
            <p:ph type="title"/>
          </p:nvPr>
        </p:nvSpPr>
        <p:spPr>
          <a:xfrm>
            <a:off x="19050" y="0"/>
            <a:ext cx="9048750" cy="520700"/>
          </a:xfrm>
          <a:solidFill>
            <a:srgbClr val="660066"/>
          </a:solidFill>
          <a:ln w="38100">
            <a:solidFill>
              <a:schemeClr val="tx1"/>
            </a:solidFill>
            <a:miter lim="800000"/>
            <a:headEnd/>
            <a:tailEnd/>
          </a:ln>
        </p:spPr>
        <p:txBody>
          <a:bodyPr/>
          <a:lstStyle/>
          <a:p>
            <a:pPr eaLnBrk="1" hangingPunct="1"/>
            <a:r>
              <a:rPr lang="en-US" altLang="en-US" sz="2800" b="1">
                <a:solidFill>
                  <a:schemeClr val="bg1"/>
                </a:solidFill>
              </a:rPr>
              <a:t>Exercise 3a.2: Sigma Notation</a:t>
            </a:r>
          </a:p>
        </p:txBody>
      </p:sp>
      <p:sp>
        <p:nvSpPr>
          <p:cNvPr id="3075" name="Rectangle 3">
            <a:extLst>
              <a:ext uri="{FF2B5EF4-FFF2-40B4-BE49-F238E27FC236}">
                <a16:creationId xmlns:a16="http://schemas.microsoft.com/office/drawing/2014/main" id="{3B2D8476-539D-4279-A53C-9A254A16E0BF}"/>
              </a:ext>
            </a:extLst>
          </p:cNvPr>
          <p:cNvSpPr>
            <a:spLocks noGrp="1" noRot="1" noChangeAspect="1" noMove="1" noResize="1" noEditPoints="1" noAdjustHandles="1" noChangeArrowheads="1" noChangeShapeType="1" noTextEdit="1"/>
          </p:cNvSpPr>
          <p:nvPr>
            <p:ph type="body" idx="1"/>
          </p:nvPr>
        </p:nvSpPr>
        <p:spPr>
          <a:xfrm>
            <a:off x="0" y="609600"/>
            <a:ext cx="9144000" cy="6111875"/>
          </a:xfrm>
          <a:blipFill rotWithShape="1">
            <a:blip r:embed="rId2"/>
            <a:stretch>
              <a:fillRect l="-867" t="-698" r="-1200" b="-1795"/>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7D611B3-8882-45B1-A9A7-E5847139119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6E96FC8-6BA1-4713-B118-F671929355A8}" type="slidenum">
              <a:rPr lang="en-US" altLang="en-US" sz="1400" b="0">
                <a:latin typeface="Arial" panose="020B0604020202020204" pitchFamily="34" charset="0"/>
              </a:rPr>
              <a:pPr eaLnBrk="1" hangingPunct="1"/>
              <a:t>42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BB6B668-9BE8-4298-85D6-296825E4588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5422F5B-D66E-4DF8-870E-E98387EFF3D7}" type="slidenum">
              <a:rPr lang="en-US" altLang="en-US" sz="1400" b="0">
                <a:latin typeface="Arial" panose="020B0604020202020204" pitchFamily="34" charset="0"/>
              </a:rPr>
              <a:pPr algn="r" eaLnBrk="1" hangingPunct="1"/>
              <a:t>42</a:t>
            </a:fld>
            <a:endParaRPr lang="en-US" altLang="en-US" sz="1400" b="0">
              <a:latin typeface="Arial" panose="020B0604020202020204" pitchFamily="34" charset="0"/>
            </a:endParaRPr>
          </a:p>
        </p:txBody>
      </p:sp>
      <p:sp>
        <p:nvSpPr>
          <p:cNvPr id="61444" name="Rectangle 2">
            <a:extLst>
              <a:ext uri="{FF2B5EF4-FFF2-40B4-BE49-F238E27FC236}">
                <a16:creationId xmlns:a16="http://schemas.microsoft.com/office/drawing/2014/main" id="{0199F841-ACBB-4A09-A098-481FFB27407B}"/>
              </a:ext>
            </a:extLst>
          </p:cNvPr>
          <p:cNvSpPr>
            <a:spLocks noGrp="1" noChangeArrowheads="1"/>
          </p:cNvSpPr>
          <p:nvPr>
            <p:ph type="title"/>
          </p:nvPr>
        </p:nvSpPr>
        <p:spPr>
          <a:xfrm>
            <a:off x="19050" y="0"/>
            <a:ext cx="9048750" cy="520700"/>
          </a:xfrm>
          <a:solidFill>
            <a:srgbClr val="660066"/>
          </a:solidFill>
          <a:ln w="38100">
            <a:solidFill>
              <a:schemeClr val="tx1"/>
            </a:solidFill>
            <a:miter lim="800000"/>
            <a:headEnd/>
            <a:tailEnd/>
          </a:ln>
        </p:spPr>
        <p:txBody>
          <a:bodyPr/>
          <a:lstStyle/>
          <a:p>
            <a:pPr eaLnBrk="1" hangingPunct="1"/>
            <a:r>
              <a:rPr lang="en-US" altLang="en-US" sz="2800" b="1">
                <a:solidFill>
                  <a:schemeClr val="bg1"/>
                </a:solidFill>
              </a:rPr>
              <a:t>Exercise 3a.2: Sigma Notation</a:t>
            </a:r>
          </a:p>
        </p:txBody>
      </p:sp>
      <p:sp>
        <p:nvSpPr>
          <p:cNvPr id="3075" name="Rectangle 3">
            <a:extLst>
              <a:ext uri="{FF2B5EF4-FFF2-40B4-BE49-F238E27FC236}">
                <a16:creationId xmlns:a16="http://schemas.microsoft.com/office/drawing/2014/main" id="{9A622AAB-D8F2-4C41-B753-A7AAE0D34E00}"/>
              </a:ext>
            </a:extLst>
          </p:cNvPr>
          <p:cNvSpPr>
            <a:spLocks noGrp="1" noRot="1" noChangeAspect="1" noMove="1" noResize="1" noEditPoints="1" noAdjustHandles="1" noChangeArrowheads="1" noChangeShapeType="1" noTextEdit="1"/>
          </p:cNvSpPr>
          <p:nvPr>
            <p:ph type="body" idx="1"/>
          </p:nvPr>
        </p:nvSpPr>
        <p:spPr>
          <a:xfrm>
            <a:off x="0" y="609600"/>
            <a:ext cx="9144000" cy="6111875"/>
          </a:xfrm>
          <a:blipFill rotWithShape="1">
            <a:blip r:embed="rId2"/>
            <a:stretch>
              <a:fillRect l="-733" r="-533" b="-14556"/>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3E9F57F-7A54-42C8-B642-703B406FA71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BF52449-0B41-4194-94F0-14C0C359C7A2}" type="slidenum">
              <a:rPr lang="en-US" altLang="en-US" sz="1400" b="0">
                <a:latin typeface="Arial" panose="020B0604020202020204" pitchFamily="34" charset="0"/>
              </a:rPr>
              <a:pPr eaLnBrk="1" hangingPunct="1"/>
              <a:t>43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D068445-57B0-472B-BC5E-B40B652A622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3F3A811-4804-4334-B224-1719FB3638A2}" type="slidenum">
              <a:rPr lang="en-US" altLang="en-US" sz="1400" b="0">
                <a:latin typeface="Arial" panose="020B0604020202020204" pitchFamily="34" charset="0"/>
              </a:rPr>
              <a:pPr algn="r" eaLnBrk="1" hangingPunct="1"/>
              <a:t>43</a:t>
            </a:fld>
            <a:endParaRPr lang="en-US" altLang="en-US" sz="1400" b="0">
              <a:latin typeface="Arial" panose="020B0604020202020204" pitchFamily="34" charset="0"/>
            </a:endParaRPr>
          </a:p>
        </p:txBody>
      </p:sp>
      <p:sp>
        <p:nvSpPr>
          <p:cNvPr id="62468" name="Rectangle 2">
            <a:extLst>
              <a:ext uri="{FF2B5EF4-FFF2-40B4-BE49-F238E27FC236}">
                <a16:creationId xmlns:a16="http://schemas.microsoft.com/office/drawing/2014/main" id="{1CB470EB-3385-4CA3-9EC3-BA33BF5CDA19}"/>
              </a:ext>
            </a:extLst>
          </p:cNvPr>
          <p:cNvSpPr>
            <a:spLocks noGrp="1" noChangeArrowheads="1"/>
          </p:cNvSpPr>
          <p:nvPr>
            <p:ph type="title"/>
          </p:nvPr>
        </p:nvSpPr>
        <p:spPr>
          <a:xfrm>
            <a:off x="19050" y="0"/>
            <a:ext cx="9048750" cy="520700"/>
          </a:xfrm>
          <a:solidFill>
            <a:srgbClr val="660066"/>
          </a:solidFill>
          <a:ln w="38100">
            <a:solidFill>
              <a:schemeClr val="tx1"/>
            </a:solidFill>
            <a:miter lim="800000"/>
            <a:headEnd/>
            <a:tailEnd/>
          </a:ln>
        </p:spPr>
        <p:txBody>
          <a:bodyPr/>
          <a:lstStyle/>
          <a:p>
            <a:pPr eaLnBrk="1" hangingPunct="1"/>
            <a:r>
              <a:rPr lang="en-US" altLang="en-US" sz="2800" b="1">
                <a:solidFill>
                  <a:schemeClr val="bg1"/>
                </a:solidFill>
              </a:rPr>
              <a:t>Exercise 3a.2: Sigma Notation</a:t>
            </a:r>
          </a:p>
        </p:txBody>
      </p:sp>
      <p:sp>
        <p:nvSpPr>
          <p:cNvPr id="3075" name="Rectangle 3">
            <a:extLst>
              <a:ext uri="{FF2B5EF4-FFF2-40B4-BE49-F238E27FC236}">
                <a16:creationId xmlns:a16="http://schemas.microsoft.com/office/drawing/2014/main" id="{666F8661-2AC6-49B6-93B2-D58863E22B70}"/>
              </a:ext>
            </a:extLst>
          </p:cNvPr>
          <p:cNvSpPr>
            <a:spLocks noGrp="1" noRot="1" noChangeAspect="1" noMove="1" noResize="1" noEditPoints="1" noAdjustHandles="1" noChangeArrowheads="1" noChangeShapeType="1" noTextEdit="1"/>
          </p:cNvSpPr>
          <p:nvPr>
            <p:ph type="body" idx="1"/>
          </p:nvPr>
        </p:nvSpPr>
        <p:spPr>
          <a:xfrm>
            <a:off x="0" y="609600"/>
            <a:ext cx="9144000" cy="6111875"/>
          </a:xfrm>
          <a:blipFill rotWithShape="1">
            <a:blip r:embed="rId2"/>
            <a:stretch>
              <a:fillRect l="-2200" t="-1296" b="-13958"/>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D1B2CAC-60B7-47C2-856F-068FD508F0F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16FED89-23BF-4298-BB37-4533FCA80709}" type="slidenum">
              <a:rPr lang="en-US" altLang="en-US" sz="1400" b="0">
                <a:latin typeface="Arial" panose="020B0604020202020204" pitchFamily="34" charset="0"/>
              </a:rPr>
              <a:pPr eaLnBrk="1" hangingPunct="1"/>
              <a:t>44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FA52D74-8FFD-4DB5-8CFE-8F561E1B90E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CE19437-EEB6-4009-A152-4C7A02ABF61A}" type="slidenum">
              <a:rPr lang="en-US" altLang="en-US" sz="1400" b="0">
                <a:latin typeface="Arial" panose="020B0604020202020204" pitchFamily="34" charset="0"/>
              </a:rPr>
              <a:pPr algn="r" eaLnBrk="1" hangingPunct="1"/>
              <a:t>44</a:t>
            </a:fld>
            <a:endParaRPr lang="en-US" altLang="en-US" sz="1400" b="0">
              <a:latin typeface="Arial" panose="020B0604020202020204" pitchFamily="34" charset="0"/>
            </a:endParaRPr>
          </a:p>
        </p:txBody>
      </p:sp>
      <p:sp>
        <p:nvSpPr>
          <p:cNvPr id="63492" name="Rectangle 2">
            <a:extLst>
              <a:ext uri="{FF2B5EF4-FFF2-40B4-BE49-F238E27FC236}">
                <a16:creationId xmlns:a16="http://schemas.microsoft.com/office/drawing/2014/main" id="{760D083D-6662-41EF-BF3C-74B7E727F110}"/>
              </a:ext>
            </a:extLst>
          </p:cNvPr>
          <p:cNvSpPr>
            <a:spLocks noGrp="1" noChangeArrowheads="1"/>
          </p:cNvSpPr>
          <p:nvPr>
            <p:ph type="title"/>
          </p:nvPr>
        </p:nvSpPr>
        <p:spPr>
          <a:xfrm>
            <a:off x="19050" y="0"/>
            <a:ext cx="9048750" cy="520700"/>
          </a:xfrm>
          <a:solidFill>
            <a:srgbClr val="660066"/>
          </a:solidFill>
          <a:ln w="38100">
            <a:solidFill>
              <a:schemeClr val="tx1"/>
            </a:solidFill>
            <a:miter lim="800000"/>
            <a:headEnd/>
            <a:tailEnd/>
          </a:ln>
        </p:spPr>
        <p:txBody>
          <a:bodyPr/>
          <a:lstStyle/>
          <a:p>
            <a:pPr eaLnBrk="1" hangingPunct="1"/>
            <a:r>
              <a:rPr lang="en-US" altLang="en-US" sz="2800" b="1">
                <a:solidFill>
                  <a:schemeClr val="bg1"/>
                </a:solidFill>
              </a:rPr>
              <a:t>Exercise 3a.2: Sigma Notation</a:t>
            </a:r>
          </a:p>
        </p:txBody>
      </p:sp>
      <p:sp>
        <p:nvSpPr>
          <p:cNvPr id="3075" name="Rectangle 3">
            <a:extLst>
              <a:ext uri="{FF2B5EF4-FFF2-40B4-BE49-F238E27FC236}">
                <a16:creationId xmlns:a16="http://schemas.microsoft.com/office/drawing/2014/main" id="{03B10ED4-A45A-46FD-91C2-B7915E6EDCD2}"/>
              </a:ext>
            </a:extLst>
          </p:cNvPr>
          <p:cNvSpPr>
            <a:spLocks noGrp="1" noRot="1" noChangeAspect="1" noMove="1" noResize="1" noEditPoints="1" noAdjustHandles="1" noChangeArrowheads="1" noChangeShapeType="1" noTextEdit="1"/>
          </p:cNvSpPr>
          <p:nvPr>
            <p:ph type="body" idx="1"/>
          </p:nvPr>
        </p:nvSpPr>
        <p:spPr>
          <a:xfrm>
            <a:off x="0" y="609600"/>
            <a:ext cx="9144000" cy="6111875"/>
          </a:xfrm>
          <a:blipFill rotWithShape="1">
            <a:blip r:embed="rId2"/>
            <a:stretch>
              <a:fillRect l="-1000" t="-698" r="-133" b="-3888"/>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A74EF564-06C6-43EB-B835-0B9791EA345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49A4EC5-9811-4C44-90BF-34A5784D928E}" type="slidenum">
              <a:rPr lang="en-US" altLang="en-US" sz="1400" b="0">
                <a:latin typeface="Arial" panose="020B0604020202020204" pitchFamily="34" charset="0"/>
              </a:rPr>
              <a:pPr eaLnBrk="1" hangingPunct="1"/>
              <a:t>45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0682FC7-1D41-464E-A8EF-AB6D0F86B9A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3B9C847-1D89-42FB-9A9B-0FAC7703DE54}" type="slidenum">
              <a:rPr lang="en-US" altLang="en-US" sz="1400" b="0">
                <a:latin typeface="Arial" panose="020B0604020202020204" pitchFamily="34" charset="0"/>
              </a:rPr>
              <a:pPr algn="r" eaLnBrk="1" hangingPunct="1"/>
              <a:t>45</a:t>
            </a:fld>
            <a:endParaRPr lang="en-US" altLang="en-US" sz="1400" b="0">
              <a:latin typeface="Arial" panose="020B0604020202020204" pitchFamily="34" charset="0"/>
            </a:endParaRPr>
          </a:p>
        </p:txBody>
      </p:sp>
      <p:sp>
        <p:nvSpPr>
          <p:cNvPr id="64516" name="Rectangle 2">
            <a:extLst>
              <a:ext uri="{FF2B5EF4-FFF2-40B4-BE49-F238E27FC236}">
                <a16:creationId xmlns:a16="http://schemas.microsoft.com/office/drawing/2014/main" id="{69875E20-F0CE-44CE-B23C-84CDE05C7F5D}"/>
              </a:ext>
            </a:extLst>
          </p:cNvPr>
          <p:cNvSpPr>
            <a:spLocks noGrp="1" noChangeArrowheads="1"/>
          </p:cNvSpPr>
          <p:nvPr>
            <p:ph type="title"/>
          </p:nvPr>
        </p:nvSpPr>
        <p:spPr>
          <a:xfrm>
            <a:off x="19050" y="0"/>
            <a:ext cx="9048750" cy="520700"/>
          </a:xfrm>
          <a:solidFill>
            <a:srgbClr val="660066"/>
          </a:solidFill>
          <a:ln w="38100">
            <a:solidFill>
              <a:schemeClr val="tx1"/>
            </a:solidFill>
            <a:miter lim="800000"/>
            <a:headEnd/>
            <a:tailEnd/>
          </a:ln>
        </p:spPr>
        <p:txBody>
          <a:bodyPr/>
          <a:lstStyle/>
          <a:p>
            <a:pPr eaLnBrk="1" hangingPunct="1"/>
            <a:r>
              <a:rPr lang="en-US" altLang="en-US" sz="2800" b="1">
                <a:solidFill>
                  <a:schemeClr val="bg1"/>
                </a:solidFill>
              </a:rPr>
              <a:t>Exercise 3a.2: Sigma Notation</a:t>
            </a:r>
          </a:p>
        </p:txBody>
      </p:sp>
      <p:sp>
        <p:nvSpPr>
          <p:cNvPr id="3075" name="Rectangle 3">
            <a:extLst>
              <a:ext uri="{FF2B5EF4-FFF2-40B4-BE49-F238E27FC236}">
                <a16:creationId xmlns:a16="http://schemas.microsoft.com/office/drawing/2014/main" id="{2719D474-F333-4411-8C36-924EF38EBC35}"/>
              </a:ext>
            </a:extLst>
          </p:cNvPr>
          <p:cNvSpPr>
            <a:spLocks noGrp="1" noRot="1" noChangeAspect="1" noMove="1" noResize="1" noEditPoints="1" noAdjustHandles="1" noChangeArrowheads="1" noChangeShapeType="1" noTextEdit="1"/>
          </p:cNvSpPr>
          <p:nvPr>
            <p:ph type="body" idx="1"/>
          </p:nvPr>
        </p:nvSpPr>
        <p:spPr>
          <a:xfrm>
            <a:off x="0" y="609600"/>
            <a:ext cx="9144000" cy="6111875"/>
          </a:xfrm>
          <a:blipFill rotWithShape="1">
            <a:blip r:embed="rId2"/>
            <a:stretch>
              <a:fillRect l="-933" t="-698" b="-199"/>
            </a:stretch>
          </a:blipFill>
          <a:ln>
            <a:miter lim="800000"/>
            <a:headEnd/>
            <a:tailEnd/>
          </a:ln>
        </p:spPr>
        <p:txBody>
          <a:bodyPr/>
          <a:lstStyle/>
          <a:p>
            <a:r>
              <a:rPr lang="en-US">
                <a:noFill/>
              </a:rPr>
              <a:t> </a:t>
            </a:r>
          </a:p>
        </p:txBody>
      </p:sp>
      <p:sp>
        <p:nvSpPr>
          <p:cNvPr id="7" name="Action Button: Return 6">
            <a:hlinkClick r:id="rId3" action="ppaction://hlinksldjump" highlightClick="1"/>
            <a:extLst>
              <a:ext uri="{FF2B5EF4-FFF2-40B4-BE49-F238E27FC236}">
                <a16:creationId xmlns:a16="http://schemas.microsoft.com/office/drawing/2014/main" id="{0273CDD7-E0CA-4C08-BD19-EC7F9E094151}"/>
              </a:ext>
            </a:extLst>
          </p:cNvPr>
          <p:cNvSpPr>
            <a:spLocks noChangeArrowheads="1"/>
          </p:cNvSpPr>
          <p:nvPr/>
        </p:nvSpPr>
        <p:spPr bwMode="auto">
          <a:xfrm>
            <a:off x="8412163" y="6172200"/>
            <a:ext cx="549275" cy="549275"/>
          </a:xfrm>
          <a:prstGeom prst="actionButtonReturn">
            <a:avLst/>
          </a:prstGeom>
          <a:solidFill>
            <a:srgbClr val="990099"/>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C426563-83AE-4248-92DB-FB1F1B9B165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E8B441A-0F56-4C4C-A720-D8CB6408A7D6}" type="slidenum">
              <a:rPr lang="en-US" altLang="en-US" sz="1400" b="0">
                <a:latin typeface="Arial" panose="020B0604020202020204" pitchFamily="34" charset="0"/>
              </a:rPr>
              <a:pPr eaLnBrk="1" hangingPunct="1"/>
              <a:t>46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6B7A7F8-4CC9-4875-9CA2-9DD23E96598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D712E76-FAD3-4D38-B182-5379AA8755FB}" type="slidenum">
              <a:rPr lang="en-US" altLang="en-US" sz="1400" b="0">
                <a:latin typeface="Arial" panose="020B0604020202020204" pitchFamily="34" charset="0"/>
              </a:rPr>
              <a:pPr algn="r" eaLnBrk="1" hangingPunct="1"/>
              <a:t>46</a:t>
            </a:fld>
            <a:endParaRPr lang="en-US" altLang="en-US" sz="1400" b="0">
              <a:latin typeface="Arial" panose="020B0604020202020204" pitchFamily="34" charset="0"/>
            </a:endParaRPr>
          </a:p>
        </p:txBody>
      </p:sp>
      <p:sp>
        <p:nvSpPr>
          <p:cNvPr id="65540" name="Rectangle 2">
            <a:extLst>
              <a:ext uri="{FF2B5EF4-FFF2-40B4-BE49-F238E27FC236}">
                <a16:creationId xmlns:a16="http://schemas.microsoft.com/office/drawing/2014/main" id="{5EAD7673-6000-42E0-A8F6-372D5E88C608}"/>
              </a:ext>
            </a:extLst>
          </p:cNvPr>
          <p:cNvSpPr>
            <a:spLocks noGrp="1" noChangeArrowheads="1"/>
          </p:cNvSpPr>
          <p:nvPr>
            <p:ph type="title"/>
          </p:nvPr>
        </p:nvSpPr>
        <p:spPr>
          <a:xfrm>
            <a:off x="19050" y="0"/>
            <a:ext cx="7905750" cy="520700"/>
          </a:xfrm>
          <a:solidFill>
            <a:srgbClr val="990099"/>
          </a:solidFill>
          <a:ln w="38100">
            <a:solidFill>
              <a:schemeClr val="tx1"/>
            </a:solidFill>
            <a:miter lim="800000"/>
            <a:headEnd/>
            <a:tailEnd/>
          </a:ln>
        </p:spPr>
        <p:txBody>
          <a:bodyPr/>
          <a:lstStyle/>
          <a:p>
            <a:pPr eaLnBrk="1" hangingPunct="1"/>
            <a:r>
              <a:rPr lang="en-US" altLang="en-US" sz="2800" b="1">
                <a:solidFill>
                  <a:schemeClr val="bg1"/>
                </a:solidFill>
              </a:rPr>
              <a:t>Exercise 3b: Measures of Spread</a:t>
            </a:r>
          </a:p>
        </p:txBody>
      </p:sp>
      <p:sp>
        <p:nvSpPr>
          <p:cNvPr id="3075" name="Rectangle 3">
            <a:extLst>
              <a:ext uri="{FF2B5EF4-FFF2-40B4-BE49-F238E27FC236}">
                <a16:creationId xmlns:a16="http://schemas.microsoft.com/office/drawing/2014/main" id="{05F83373-0AAF-4D48-92B2-C01902F69D15}"/>
              </a:ext>
            </a:extLst>
          </p:cNvPr>
          <p:cNvSpPr>
            <a:spLocks noGrp="1" noRot="1" noChangeAspect="1" noMove="1" noResize="1" noEditPoints="1" noAdjustHandles="1" noChangeArrowheads="1" noChangeShapeType="1" noTextEdit="1"/>
          </p:cNvSpPr>
          <p:nvPr>
            <p:ph type="body" idx="1"/>
          </p:nvPr>
        </p:nvSpPr>
        <p:spPr>
          <a:xfrm>
            <a:off x="0" y="609600"/>
            <a:ext cx="7924800" cy="6111875"/>
          </a:xfrm>
          <a:blipFill rotWithShape="1">
            <a:blip r:embed="rId2"/>
            <a:stretch>
              <a:fillRect l="-1308" t="-997" r="-2308" b="-598"/>
            </a:stretch>
          </a:blipFill>
          <a:ln>
            <a:miter lim="800000"/>
            <a:headEnd/>
            <a:tailEnd/>
          </a:ln>
        </p:spPr>
        <p:txBody>
          <a:bodyPr/>
          <a:lstStyle/>
          <a:p>
            <a:r>
              <a:rPr lang="en-US">
                <a:noFill/>
              </a:rPr>
              <a:t> </a:t>
            </a:r>
          </a:p>
        </p:txBody>
      </p:sp>
      <p:graphicFrame>
        <p:nvGraphicFramePr>
          <p:cNvPr id="7" name="Table 6">
            <a:extLst>
              <a:ext uri="{FF2B5EF4-FFF2-40B4-BE49-F238E27FC236}">
                <a16:creationId xmlns:a16="http://schemas.microsoft.com/office/drawing/2014/main" id="{019F32BD-800B-4FB3-80F5-DC6D11A6C530}"/>
              </a:ext>
            </a:extLst>
          </p:cNvPr>
          <p:cNvGraphicFramePr>
            <a:graphicFrameLocks noGrp="1"/>
          </p:cNvGraphicFramePr>
          <p:nvPr/>
        </p:nvGraphicFramePr>
        <p:xfrm>
          <a:off x="7989888" y="201613"/>
          <a:ext cx="1154112" cy="6519862"/>
        </p:xfrm>
        <a:graphic>
          <a:graphicData uri="http://schemas.openxmlformats.org/drawingml/2006/table">
            <a:tbl>
              <a:tblPr>
                <a:tableStyleId>{F5AB1C69-6EDB-4FF4-983F-18BD219EF322}</a:tableStyleId>
              </a:tblPr>
              <a:tblGrid>
                <a:gridCol w="1154112">
                  <a:extLst>
                    <a:ext uri="{9D8B030D-6E8A-4147-A177-3AD203B41FA5}">
                      <a16:colId xmlns:a16="http://schemas.microsoft.com/office/drawing/2014/main" val="20000"/>
                    </a:ext>
                  </a:extLst>
                </a:gridCol>
              </a:tblGrid>
              <a:tr h="210318">
                <a:tc>
                  <a:txBody>
                    <a:bodyPr/>
                    <a:lstStyle/>
                    <a:p>
                      <a:pPr marL="0" marR="0" algn="ctr">
                        <a:lnSpc>
                          <a:spcPct val="115000"/>
                        </a:lnSpc>
                        <a:spcBef>
                          <a:spcPts val="0"/>
                        </a:spcBef>
                        <a:spcAft>
                          <a:spcPts val="0"/>
                        </a:spcAft>
                      </a:pPr>
                      <a:r>
                        <a:rPr lang="en-US" sz="1300" dirty="0">
                          <a:effectLst/>
                        </a:rPr>
                        <a:t>Leaf widths (cm)</a:t>
                      </a:r>
                      <a:endParaRPr lang="en-US" sz="1700" b="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0318">
                <a:tc>
                  <a:txBody>
                    <a:bodyPr/>
                    <a:lstStyle/>
                    <a:p>
                      <a:pPr marL="0" marR="0" algn="ctr">
                        <a:lnSpc>
                          <a:spcPct val="115000"/>
                        </a:lnSpc>
                        <a:spcBef>
                          <a:spcPts val="0"/>
                        </a:spcBef>
                        <a:spcAft>
                          <a:spcPts val="0"/>
                        </a:spcAft>
                      </a:pPr>
                      <a:r>
                        <a:rPr lang="en-US" sz="1300" dirty="0">
                          <a:effectLst/>
                        </a:rPr>
                        <a:t>3</a:t>
                      </a:r>
                      <a:endParaRPr lang="en-US" sz="1700" b="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0318">
                <a:tc>
                  <a:txBody>
                    <a:bodyPr/>
                    <a:lstStyle/>
                    <a:p>
                      <a:pPr marL="0" marR="0" algn="ctr">
                        <a:lnSpc>
                          <a:spcPct val="115000"/>
                        </a:lnSpc>
                        <a:spcBef>
                          <a:spcPts val="0"/>
                        </a:spcBef>
                        <a:spcAft>
                          <a:spcPts val="0"/>
                        </a:spcAft>
                      </a:pPr>
                      <a:r>
                        <a:rPr lang="en-US" sz="1300" dirty="0">
                          <a:effectLst/>
                        </a:rPr>
                        <a:t>3</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0318">
                <a:tc>
                  <a:txBody>
                    <a:bodyPr/>
                    <a:lstStyle/>
                    <a:p>
                      <a:pPr marL="0" marR="0" algn="ctr">
                        <a:lnSpc>
                          <a:spcPct val="115000"/>
                        </a:lnSpc>
                        <a:spcBef>
                          <a:spcPts val="0"/>
                        </a:spcBef>
                        <a:spcAft>
                          <a:spcPts val="0"/>
                        </a:spcAft>
                      </a:pPr>
                      <a:r>
                        <a:rPr lang="en-US" sz="1300" dirty="0">
                          <a:effectLst/>
                        </a:rPr>
                        <a:t>3</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10318">
                <a:tc>
                  <a:txBody>
                    <a:bodyPr/>
                    <a:lstStyle/>
                    <a:p>
                      <a:pPr marL="0" marR="0" algn="ctr">
                        <a:lnSpc>
                          <a:spcPct val="115000"/>
                        </a:lnSpc>
                        <a:spcBef>
                          <a:spcPts val="0"/>
                        </a:spcBef>
                        <a:spcAft>
                          <a:spcPts val="0"/>
                        </a:spcAft>
                      </a:pPr>
                      <a:r>
                        <a:rPr lang="en-US" sz="1300" dirty="0">
                          <a:effectLst/>
                        </a:rPr>
                        <a:t>6</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10318">
                <a:tc>
                  <a:txBody>
                    <a:bodyPr/>
                    <a:lstStyle/>
                    <a:p>
                      <a:pPr marL="0" marR="0" algn="ctr">
                        <a:lnSpc>
                          <a:spcPct val="115000"/>
                        </a:lnSpc>
                        <a:spcBef>
                          <a:spcPts val="0"/>
                        </a:spcBef>
                        <a:spcAft>
                          <a:spcPts val="0"/>
                        </a:spcAft>
                      </a:pPr>
                      <a:r>
                        <a:rPr lang="en-US" sz="1300" dirty="0">
                          <a:effectLst/>
                        </a:rPr>
                        <a:t>8</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10318">
                <a:tc>
                  <a:txBody>
                    <a:bodyPr/>
                    <a:lstStyle/>
                    <a:p>
                      <a:pPr marL="0" marR="0" algn="ctr">
                        <a:lnSpc>
                          <a:spcPct val="115000"/>
                        </a:lnSpc>
                        <a:spcBef>
                          <a:spcPts val="0"/>
                        </a:spcBef>
                        <a:spcAft>
                          <a:spcPts val="0"/>
                        </a:spcAft>
                      </a:pPr>
                      <a:r>
                        <a:rPr lang="en-US" sz="1300">
                          <a:effectLst/>
                        </a:rPr>
                        <a:t>8</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10318">
                <a:tc>
                  <a:txBody>
                    <a:bodyPr/>
                    <a:lstStyle/>
                    <a:p>
                      <a:pPr marL="0" marR="0" algn="ctr">
                        <a:lnSpc>
                          <a:spcPct val="115000"/>
                        </a:lnSpc>
                        <a:spcBef>
                          <a:spcPts val="0"/>
                        </a:spcBef>
                        <a:spcAft>
                          <a:spcPts val="0"/>
                        </a:spcAft>
                      </a:pPr>
                      <a:r>
                        <a:rPr lang="en-US" sz="1300">
                          <a:effectLst/>
                        </a:rPr>
                        <a:t>9</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210318">
                <a:tc>
                  <a:txBody>
                    <a:bodyPr/>
                    <a:lstStyle/>
                    <a:p>
                      <a:pPr marL="0" marR="0" algn="ctr">
                        <a:lnSpc>
                          <a:spcPct val="115000"/>
                        </a:lnSpc>
                        <a:spcBef>
                          <a:spcPts val="0"/>
                        </a:spcBef>
                        <a:spcAft>
                          <a:spcPts val="0"/>
                        </a:spcAft>
                      </a:pPr>
                      <a:r>
                        <a:rPr lang="en-US" sz="1300">
                          <a:effectLst/>
                        </a:rPr>
                        <a:t>9</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5"/>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6"/>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7"/>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8"/>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9"/>
                  </a:ext>
                </a:extLst>
              </a:tr>
              <a:tr h="210318">
                <a:tc>
                  <a:txBody>
                    <a:bodyPr/>
                    <a:lstStyle/>
                    <a:p>
                      <a:pPr marL="0" marR="0" algn="ctr">
                        <a:lnSpc>
                          <a:spcPct val="115000"/>
                        </a:lnSpc>
                        <a:spcBef>
                          <a:spcPts val="0"/>
                        </a:spcBef>
                        <a:spcAft>
                          <a:spcPts val="0"/>
                        </a:spcAft>
                      </a:pPr>
                      <a:r>
                        <a:rPr lang="en-US" sz="1300" dirty="0">
                          <a:effectLst/>
                        </a:rPr>
                        <a:t>19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D1ACDBF-58A1-455C-8883-176E218F560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8172E85-3000-4354-8FEC-63EEA730CCAB}" type="slidenum">
              <a:rPr lang="en-US" altLang="en-US" sz="1400" b="0">
                <a:latin typeface="Arial" panose="020B0604020202020204" pitchFamily="34" charset="0"/>
              </a:rPr>
              <a:pPr eaLnBrk="1" hangingPunct="1"/>
              <a:t>47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65A43C8-0181-40B0-A6BA-4E04AD88BA6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A0EB70B-8D4E-4144-83D5-61177BF33D37}" type="slidenum">
              <a:rPr lang="en-US" altLang="en-US" sz="1400" b="0">
                <a:latin typeface="Arial" panose="020B0604020202020204" pitchFamily="34" charset="0"/>
              </a:rPr>
              <a:pPr algn="r" eaLnBrk="1" hangingPunct="1"/>
              <a:t>47</a:t>
            </a:fld>
            <a:endParaRPr lang="en-US" altLang="en-US" sz="1400" b="0">
              <a:latin typeface="Arial" panose="020B0604020202020204" pitchFamily="34" charset="0"/>
            </a:endParaRPr>
          </a:p>
        </p:txBody>
      </p:sp>
      <p:sp>
        <p:nvSpPr>
          <p:cNvPr id="66564" name="Rectangle 2">
            <a:extLst>
              <a:ext uri="{FF2B5EF4-FFF2-40B4-BE49-F238E27FC236}">
                <a16:creationId xmlns:a16="http://schemas.microsoft.com/office/drawing/2014/main" id="{1BF89EAD-8416-4CF7-8A2D-4407499C679D}"/>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800" b="1">
                <a:solidFill>
                  <a:schemeClr val="bg1"/>
                </a:solidFill>
              </a:rPr>
              <a:t>Exercise 3b: Measures of Spread</a:t>
            </a:r>
          </a:p>
        </p:txBody>
      </p:sp>
      <p:sp>
        <p:nvSpPr>
          <p:cNvPr id="3075" name="Rectangle 3">
            <a:extLst>
              <a:ext uri="{FF2B5EF4-FFF2-40B4-BE49-F238E27FC236}">
                <a16:creationId xmlns:a16="http://schemas.microsoft.com/office/drawing/2014/main" id="{F3DEEFC9-E53D-48CB-B29E-267E92785A3A}"/>
              </a:ext>
            </a:extLst>
          </p:cNvPr>
          <p:cNvSpPr>
            <a:spLocks noGrp="1" noChangeArrowheads="1"/>
          </p:cNvSpPr>
          <p:nvPr>
            <p:ph type="body" idx="1"/>
          </p:nvPr>
        </p:nvSpPr>
        <p:spPr>
          <a:xfrm>
            <a:off x="0" y="609600"/>
            <a:ext cx="9144000" cy="6111875"/>
          </a:xfrm>
          <a:solidFill>
            <a:schemeClr val="bg1"/>
          </a:solidFill>
        </p:spPr>
        <p:txBody>
          <a:bodyPr/>
          <a:lstStyle/>
          <a:p>
            <a:pPr>
              <a:buFont typeface="Wingdings" panose="05000000000000000000" pitchFamily="2" charset="2"/>
              <a:buChar char="q"/>
            </a:pPr>
            <a:r>
              <a:rPr lang="en-US" altLang="en-US" sz="2400"/>
              <a:t>Another measure of spread is the </a:t>
            </a:r>
            <a:r>
              <a:rPr lang="en-US" altLang="en-US" sz="2400" b="1"/>
              <a:t>variance</a:t>
            </a:r>
            <a:r>
              <a:rPr lang="en-US" altLang="en-US" sz="2400"/>
              <a:t>.  </a:t>
            </a:r>
          </a:p>
          <a:p>
            <a:pPr>
              <a:buFont typeface="Wingdings" panose="05000000000000000000" pitchFamily="2" charset="2"/>
              <a:buChar char="q"/>
            </a:pPr>
            <a:r>
              <a:rPr lang="en-US" altLang="en-US" sz="2400"/>
              <a:t>It is important to note that there are two ways of calculating the variance of a population or sample.  They are very similar, with one small exception.  </a:t>
            </a:r>
          </a:p>
          <a:p>
            <a:pPr>
              <a:buFont typeface="Wingdings" panose="05000000000000000000" pitchFamily="2" charset="2"/>
              <a:buChar char="q"/>
            </a:pPr>
            <a:r>
              <a:rPr lang="en-US" altLang="en-US" sz="2400"/>
              <a:t>First, let's learn how you would calculate the variance of a population, if the population were sufficiently small enough to gather data on every individual within it.  For simplicity, first assume that the "sample" of leaves in Container A actually represents a sample of every individual in the simulated "population".  </a:t>
            </a:r>
          </a:p>
          <a:p>
            <a:pPr>
              <a:buFont typeface="Wingdings" panose="05000000000000000000" pitchFamily="2" charset="2"/>
              <a:buChar char="q"/>
            </a:pPr>
            <a:r>
              <a:rPr lang="en-US" altLang="en-US" sz="2400"/>
              <a:t>You are now going to calculate the </a:t>
            </a:r>
            <a:r>
              <a:rPr lang="en-US" altLang="en-US" sz="2400" b="1"/>
              <a:t>population variance</a:t>
            </a:r>
            <a:r>
              <a:rPr lang="en-US" altLang="en-US" sz="2400"/>
              <a:t> (usually represented as </a:t>
            </a:r>
            <a:r>
              <a:rPr lang="en-US" altLang="en-US" sz="2400" b="1" i="1"/>
              <a:t>σ</a:t>
            </a:r>
            <a:r>
              <a:rPr lang="en-US" altLang="en-US" sz="2400" b="1" i="1" baseline="30000"/>
              <a:t>2</a:t>
            </a:r>
            <a:r>
              <a:rPr lang="en-US" altLang="en-US" sz="2400"/>
              <a:t>, read as "sigma squared", since the expression uses lower case Greek letter "sigma" squared) for your leaf widths using these leaves.  Follow the steps on the next slide to see how the population variance is calculated.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F3C90C1-3593-4F5D-A835-BACE4EF9D73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3721D17-92D3-48B4-A862-939EC1F96B12}" type="slidenum">
              <a:rPr lang="en-US" altLang="en-US" sz="1400" b="0">
                <a:latin typeface="Arial" panose="020B0604020202020204" pitchFamily="34" charset="0"/>
              </a:rPr>
              <a:pPr eaLnBrk="1" hangingPunct="1"/>
              <a:t>48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F7657B7-4BF7-4AA6-9D9B-3BC8CC579D4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888C9DF-44E0-4ABC-94E7-D2A01506FC09}" type="slidenum">
              <a:rPr lang="en-US" altLang="en-US" sz="1400" b="0">
                <a:latin typeface="Arial" panose="020B0604020202020204" pitchFamily="34" charset="0"/>
              </a:rPr>
              <a:pPr algn="r" eaLnBrk="1" hangingPunct="1"/>
              <a:t>48</a:t>
            </a:fld>
            <a:endParaRPr lang="en-US" altLang="en-US" sz="1400" b="0">
              <a:latin typeface="Arial" panose="020B0604020202020204" pitchFamily="34" charset="0"/>
            </a:endParaRPr>
          </a:p>
        </p:txBody>
      </p:sp>
      <p:sp>
        <p:nvSpPr>
          <p:cNvPr id="67588" name="Rectangle 2">
            <a:extLst>
              <a:ext uri="{FF2B5EF4-FFF2-40B4-BE49-F238E27FC236}">
                <a16:creationId xmlns:a16="http://schemas.microsoft.com/office/drawing/2014/main" id="{EF85AFC2-36C8-4B48-8FDE-FFFCE9D7B1A2}"/>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800" b="1">
                <a:solidFill>
                  <a:schemeClr val="bg1"/>
                </a:solidFill>
              </a:rPr>
              <a:t>Exercise 3b: Measures of Spread</a:t>
            </a:r>
          </a:p>
        </p:txBody>
      </p:sp>
      <p:sp>
        <p:nvSpPr>
          <p:cNvPr id="3075" name="Rectangle 3">
            <a:extLst>
              <a:ext uri="{FF2B5EF4-FFF2-40B4-BE49-F238E27FC236}">
                <a16:creationId xmlns:a16="http://schemas.microsoft.com/office/drawing/2014/main" id="{0931D0F1-EC7A-497F-A54A-6723CDF4B1A8}"/>
              </a:ext>
            </a:extLst>
          </p:cNvPr>
          <p:cNvSpPr>
            <a:spLocks noGrp="1" noChangeArrowheads="1"/>
          </p:cNvSpPr>
          <p:nvPr>
            <p:ph type="body" idx="1"/>
          </p:nvPr>
        </p:nvSpPr>
        <p:spPr>
          <a:xfrm>
            <a:off x="0" y="609600"/>
            <a:ext cx="9144000" cy="6111875"/>
          </a:xfrm>
          <a:solidFill>
            <a:schemeClr val="bg1"/>
          </a:solidFill>
        </p:spPr>
        <p:txBody>
          <a:bodyPr/>
          <a:lstStyle/>
          <a:p>
            <a:pPr>
              <a:buFont typeface="Wingdings" pitchFamily="2" charset="2"/>
              <a:buChar char="q"/>
              <a:defRPr/>
            </a:pPr>
            <a:r>
              <a:rPr lang="en-US" sz="2300" dirty="0"/>
              <a:t>To calculate the </a:t>
            </a:r>
            <a:r>
              <a:rPr lang="en-US" sz="2300" b="1" dirty="0">
                <a:solidFill>
                  <a:srgbClr val="660066"/>
                </a:solidFill>
              </a:rPr>
              <a:t>population variance (</a:t>
            </a:r>
            <a:r>
              <a:rPr lang="en-US" sz="2300" b="1" i="1" dirty="0">
                <a:solidFill>
                  <a:srgbClr val="660066"/>
                </a:solidFill>
              </a:rPr>
              <a:t>σ</a:t>
            </a:r>
            <a:r>
              <a:rPr lang="en-US" sz="2300" b="1" i="1" baseline="30000" dirty="0">
                <a:solidFill>
                  <a:srgbClr val="660066"/>
                </a:solidFill>
              </a:rPr>
              <a:t>2</a:t>
            </a:r>
            <a:r>
              <a:rPr lang="en-US" sz="2300" b="1" dirty="0">
                <a:solidFill>
                  <a:srgbClr val="660066"/>
                </a:solidFill>
              </a:rPr>
              <a:t>)</a:t>
            </a:r>
            <a:r>
              <a:rPr lang="en-US" sz="2300" dirty="0"/>
              <a:t>, when you have measured every individual in the population:</a:t>
            </a:r>
          </a:p>
          <a:p>
            <a:pPr>
              <a:buFont typeface="Wingdings" pitchFamily="2" charset="2"/>
              <a:buChar char="q"/>
              <a:defRPr/>
            </a:pPr>
            <a:r>
              <a:rPr lang="en-US" sz="2300" dirty="0"/>
              <a:t>First subtract each value from the mean value. If you have 30 data points, you will subtract each of the 30 data points from the mean. </a:t>
            </a:r>
          </a:p>
          <a:p>
            <a:pPr>
              <a:buFont typeface="Wingdings" pitchFamily="2" charset="2"/>
              <a:buChar char="q"/>
              <a:defRPr/>
            </a:pPr>
            <a:r>
              <a:rPr lang="en-US" sz="2300" dirty="0"/>
              <a:t>Find the square of each subtraction. For example, if one of your data points was 4 and the mean was 8, you subtract 4 from 8: </a:t>
            </a:r>
          </a:p>
          <a:p>
            <a:pPr marL="0" indent="0" algn="ctr">
              <a:buFontTx/>
              <a:buNone/>
              <a:defRPr/>
            </a:pPr>
            <a:r>
              <a:rPr lang="en-US" sz="2300" dirty="0"/>
              <a:t>8 – 4 = 4</a:t>
            </a:r>
          </a:p>
          <a:p>
            <a:pPr>
              <a:buFont typeface="Wingdings" pitchFamily="2" charset="2"/>
              <a:buChar char="q"/>
              <a:defRPr/>
            </a:pPr>
            <a:r>
              <a:rPr lang="en-US" sz="2300" dirty="0"/>
              <a:t>Now square this value (multiply it by itself).  For example:</a:t>
            </a:r>
          </a:p>
          <a:p>
            <a:pPr marL="0" indent="0" algn="ctr">
              <a:buFontTx/>
              <a:buNone/>
              <a:defRPr/>
            </a:pPr>
            <a:r>
              <a:rPr lang="en-US" sz="2300" dirty="0"/>
              <a:t>4</a:t>
            </a:r>
            <a:r>
              <a:rPr lang="en-US" sz="2300" baseline="30000" dirty="0"/>
              <a:t>2</a:t>
            </a:r>
            <a:r>
              <a:rPr lang="en-US" sz="2300" dirty="0"/>
              <a:t> = 4 x 4 = 16</a:t>
            </a:r>
          </a:p>
          <a:p>
            <a:pPr>
              <a:buFont typeface="Wingdings" pitchFamily="2" charset="2"/>
              <a:buChar char="q"/>
              <a:defRPr/>
            </a:pPr>
            <a:r>
              <a:rPr lang="en-US" sz="2300" dirty="0"/>
              <a:t>Do this same procedure for each of your measurements. </a:t>
            </a:r>
          </a:p>
          <a:p>
            <a:pPr>
              <a:buFont typeface="Wingdings" pitchFamily="2" charset="2"/>
              <a:buChar char="q"/>
              <a:defRPr/>
            </a:pPr>
            <a:r>
              <a:rPr lang="en-US" sz="2300" dirty="0"/>
              <a:t>When you have found all your these values, add them all together. </a:t>
            </a:r>
          </a:p>
          <a:p>
            <a:pPr>
              <a:buFont typeface="Wingdings" pitchFamily="2" charset="2"/>
              <a:buChar char="q"/>
              <a:defRPr/>
            </a:pPr>
            <a:r>
              <a:rPr lang="en-US" sz="2300" dirty="0"/>
              <a:t>When you have your sum of subtraction values, divide that sum by the total number of measurements (also referred to as </a:t>
            </a:r>
            <a:r>
              <a:rPr lang="en-US" sz="2300" b="1" i="1" dirty="0"/>
              <a:t>N</a:t>
            </a:r>
            <a:r>
              <a:rPr lang="en-US" sz="2300" dirty="0"/>
              <a:t>, or the population size). </a:t>
            </a:r>
          </a:p>
          <a:p>
            <a:pPr>
              <a:buFont typeface="Wingdings" pitchFamily="2" charset="2"/>
              <a:buChar char="q"/>
              <a:defRPr/>
            </a:pPr>
            <a:r>
              <a:rPr lang="en-US" sz="2300" dirty="0"/>
              <a:t>The result of this division is equal to the </a:t>
            </a:r>
            <a:r>
              <a:rPr lang="en-US" sz="2300" b="1" dirty="0">
                <a:solidFill>
                  <a:srgbClr val="660066"/>
                </a:solidFill>
              </a:rPr>
              <a:t>population</a:t>
            </a:r>
            <a:r>
              <a:rPr lang="en-US" sz="2300" b="1" dirty="0">
                <a:solidFill>
                  <a:srgbClr val="7030A0"/>
                </a:solidFill>
              </a:rPr>
              <a:t> </a:t>
            </a:r>
            <a:r>
              <a:rPr lang="en-US" sz="2300" b="1" dirty="0">
                <a:solidFill>
                  <a:srgbClr val="660066"/>
                </a:solidFill>
              </a:rPr>
              <a:t>variance</a:t>
            </a:r>
            <a:r>
              <a:rPr lang="en-US" sz="2300" dirty="0"/>
              <a:t>.</a:t>
            </a:r>
          </a:p>
          <a:p>
            <a:pPr>
              <a:defRPr/>
            </a:pPr>
            <a:endParaRPr lang="en-US" sz="2300" dirty="0"/>
          </a:p>
          <a:p>
            <a:pPr>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3EE6A0A-BF1D-4585-8202-DCF4C7478A8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161351F-6E5C-466E-8681-9ABB977A9680}" type="slidenum">
              <a:rPr lang="en-US" altLang="en-US" sz="1400" b="0">
                <a:latin typeface="Arial" panose="020B0604020202020204" pitchFamily="34" charset="0"/>
              </a:rPr>
              <a:pPr eaLnBrk="1" hangingPunct="1"/>
              <a:t>49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1885C1E6-4F35-4FB3-93F5-7EE38E0694F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DD57D7D-FF53-4E14-AAB2-7935B66007BA}" type="slidenum">
              <a:rPr lang="en-US" altLang="en-US" sz="1400" b="0">
                <a:latin typeface="Arial" panose="020B0604020202020204" pitchFamily="34" charset="0"/>
              </a:rPr>
              <a:pPr algn="r" eaLnBrk="1" hangingPunct="1"/>
              <a:t>49</a:t>
            </a:fld>
            <a:endParaRPr lang="en-US" altLang="en-US" sz="1400" b="0">
              <a:latin typeface="Arial" panose="020B0604020202020204" pitchFamily="34" charset="0"/>
            </a:endParaRPr>
          </a:p>
        </p:txBody>
      </p:sp>
      <p:sp>
        <p:nvSpPr>
          <p:cNvPr id="68612" name="Rectangle 2">
            <a:extLst>
              <a:ext uri="{FF2B5EF4-FFF2-40B4-BE49-F238E27FC236}">
                <a16:creationId xmlns:a16="http://schemas.microsoft.com/office/drawing/2014/main" id="{34FB4B34-B52D-4609-B151-A6F7BFD59FF0}"/>
              </a:ext>
            </a:extLst>
          </p:cNvPr>
          <p:cNvSpPr>
            <a:spLocks noGrp="1" noChangeArrowheads="1"/>
          </p:cNvSpPr>
          <p:nvPr>
            <p:ph type="title"/>
          </p:nvPr>
        </p:nvSpPr>
        <p:spPr>
          <a:xfrm>
            <a:off x="19050" y="0"/>
            <a:ext cx="7905750" cy="520700"/>
          </a:xfrm>
          <a:solidFill>
            <a:srgbClr val="990099"/>
          </a:solidFill>
          <a:ln w="38100">
            <a:solidFill>
              <a:schemeClr val="tx1"/>
            </a:solidFill>
            <a:miter lim="800000"/>
            <a:headEnd/>
            <a:tailEnd/>
          </a:ln>
        </p:spPr>
        <p:txBody>
          <a:bodyPr/>
          <a:lstStyle/>
          <a:p>
            <a:pPr eaLnBrk="1" hangingPunct="1"/>
            <a:r>
              <a:rPr lang="en-US" altLang="en-US" sz="2800" b="1">
                <a:solidFill>
                  <a:schemeClr val="bg1"/>
                </a:solidFill>
              </a:rPr>
              <a:t>Exercise 3b: Measures of Spread</a:t>
            </a:r>
          </a:p>
        </p:txBody>
      </p:sp>
      <p:sp>
        <p:nvSpPr>
          <p:cNvPr id="3075" name="Rectangle 3">
            <a:extLst>
              <a:ext uri="{FF2B5EF4-FFF2-40B4-BE49-F238E27FC236}">
                <a16:creationId xmlns:a16="http://schemas.microsoft.com/office/drawing/2014/main" id="{2A2B1467-AB7C-4DD2-A81D-10A2F10C4D22}"/>
              </a:ext>
            </a:extLst>
          </p:cNvPr>
          <p:cNvSpPr>
            <a:spLocks noGrp="1" noRot="1" noChangeAspect="1" noMove="1" noResize="1" noEditPoints="1" noAdjustHandles="1" noChangeArrowheads="1" noChangeShapeType="1" noTextEdit="1"/>
          </p:cNvSpPr>
          <p:nvPr>
            <p:ph type="body" idx="1"/>
          </p:nvPr>
        </p:nvSpPr>
        <p:spPr>
          <a:xfrm>
            <a:off x="0" y="609600"/>
            <a:ext cx="6858000" cy="6111875"/>
          </a:xfrm>
          <a:blipFill rotWithShape="1">
            <a:blip r:embed="rId2"/>
            <a:stretch>
              <a:fillRect l="-1156" t="-698" r="-1156"/>
            </a:stretch>
          </a:blipFill>
          <a:ln>
            <a:miter lim="800000"/>
            <a:headEnd/>
            <a:tailEnd/>
          </a:ln>
        </p:spPr>
        <p:txBody>
          <a:bodyPr/>
          <a:lstStyle/>
          <a:p>
            <a:r>
              <a:rPr lang="en-US">
                <a:noFill/>
              </a:rPr>
              <a:t> </a:t>
            </a:r>
          </a:p>
        </p:txBody>
      </p:sp>
      <p:graphicFrame>
        <p:nvGraphicFramePr>
          <p:cNvPr id="7" name="Table 6">
            <a:extLst>
              <a:ext uri="{FF2B5EF4-FFF2-40B4-BE49-F238E27FC236}">
                <a16:creationId xmlns:a16="http://schemas.microsoft.com/office/drawing/2014/main" id="{E3DEE6F7-4FB1-45BC-B3EE-2474A9EF4DBD}"/>
              </a:ext>
            </a:extLst>
          </p:cNvPr>
          <p:cNvGraphicFramePr>
            <a:graphicFrameLocks noGrp="1"/>
          </p:cNvGraphicFramePr>
          <p:nvPr/>
        </p:nvGraphicFramePr>
        <p:xfrm>
          <a:off x="7989888" y="201613"/>
          <a:ext cx="1154112" cy="6519862"/>
        </p:xfrm>
        <a:graphic>
          <a:graphicData uri="http://schemas.openxmlformats.org/drawingml/2006/table">
            <a:tbl>
              <a:tblPr>
                <a:tableStyleId>{F5AB1C69-6EDB-4FF4-983F-18BD219EF322}</a:tableStyleId>
              </a:tblPr>
              <a:tblGrid>
                <a:gridCol w="1154112">
                  <a:extLst>
                    <a:ext uri="{9D8B030D-6E8A-4147-A177-3AD203B41FA5}">
                      <a16:colId xmlns:a16="http://schemas.microsoft.com/office/drawing/2014/main" val="20000"/>
                    </a:ext>
                  </a:extLst>
                </a:gridCol>
              </a:tblGrid>
              <a:tr h="210318">
                <a:tc>
                  <a:txBody>
                    <a:bodyPr/>
                    <a:lstStyle/>
                    <a:p>
                      <a:pPr marL="0" marR="0" algn="ctr">
                        <a:lnSpc>
                          <a:spcPct val="115000"/>
                        </a:lnSpc>
                        <a:spcBef>
                          <a:spcPts val="0"/>
                        </a:spcBef>
                        <a:spcAft>
                          <a:spcPts val="0"/>
                        </a:spcAft>
                      </a:pPr>
                      <a:r>
                        <a:rPr lang="en-US" sz="1300" dirty="0">
                          <a:effectLst/>
                        </a:rPr>
                        <a:t>Leaf widths (cm)</a:t>
                      </a:r>
                      <a:endParaRPr lang="en-US" sz="1700" b="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10318">
                <a:tc>
                  <a:txBody>
                    <a:bodyPr/>
                    <a:lstStyle/>
                    <a:p>
                      <a:pPr marL="0" marR="0" algn="ctr">
                        <a:lnSpc>
                          <a:spcPct val="115000"/>
                        </a:lnSpc>
                        <a:spcBef>
                          <a:spcPts val="0"/>
                        </a:spcBef>
                        <a:spcAft>
                          <a:spcPts val="0"/>
                        </a:spcAft>
                      </a:pPr>
                      <a:r>
                        <a:rPr lang="en-US" sz="1300" dirty="0">
                          <a:effectLst/>
                        </a:rPr>
                        <a:t>3</a:t>
                      </a:r>
                      <a:endParaRPr lang="en-US" sz="1700" b="0"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0318">
                <a:tc>
                  <a:txBody>
                    <a:bodyPr/>
                    <a:lstStyle/>
                    <a:p>
                      <a:pPr marL="0" marR="0" algn="ctr">
                        <a:lnSpc>
                          <a:spcPct val="115000"/>
                        </a:lnSpc>
                        <a:spcBef>
                          <a:spcPts val="0"/>
                        </a:spcBef>
                        <a:spcAft>
                          <a:spcPts val="0"/>
                        </a:spcAft>
                      </a:pPr>
                      <a:r>
                        <a:rPr lang="en-US" sz="1300" dirty="0">
                          <a:effectLst/>
                        </a:rPr>
                        <a:t>3</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10318">
                <a:tc>
                  <a:txBody>
                    <a:bodyPr/>
                    <a:lstStyle/>
                    <a:p>
                      <a:pPr marL="0" marR="0" algn="ctr">
                        <a:lnSpc>
                          <a:spcPct val="115000"/>
                        </a:lnSpc>
                        <a:spcBef>
                          <a:spcPts val="0"/>
                        </a:spcBef>
                        <a:spcAft>
                          <a:spcPts val="0"/>
                        </a:spcAft>
                      </a:pPr>
                      <a:r>
                        <a:rPr lang="en-US" sz="1300" dirty="0">
                          <a:effectLst/>
                        </a:rPr>
                        <a:t>3</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10318">
                <a:tc>
                  <a:txBody>
                    <a:bodyPr/>
                    <a:lstStyle/>
                    <a:p>
                      <a:pPr marL="0" marR="0" algn="ctr">
                        <a:lnSpc>
                          <a:spcPct val="115000"/>
                        </a:lnSpc>
                        <a:spcBef>
                          <a:spcPts val="0"/>
                        </a:spcBef>
                        <a:spcAft>
                          <a:spcPts val="0"/>
                        </a:spcAft>
                      </a:pPr>
                      <a:r>
                        <a:rPr lang="en-US" sz="1300" dirty="0">
                          <a:effectLst/>
                        </a:rPr>
                        <a:t>5</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10318">
                <a:tc>
                  <a:txBody>
                    <a:bodyPr/>
                    <a:lstStyle/>
                    <a:p>
                      <a:pPr marL="0" marR="0" algn="ctr">
                        <a:lnSpc>
                          <a:spcPct val="115000"/>
                        </a:lnSpc>
                        <a:spcBef>
                          <a:spcPts val="0"/>
                        </a:spcBef>
                        <a:spcAft>
                          <a:spcPts val="0"/>
                        </a:spcAft>
                      </a:pPr>
                      <a:r>
                        <a:rPr lang="en-US" sz="1300" dirty="0">
                          <a:effectLst/>
                        </a:rPr>
                        <a:t>6</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10318">
                <a:tc>
                  <a:txBody>
                    <a:bodyPr/>
                    <a:lstStyle/>
                    <a:p>
                      <a:pPr marL="0" marR="0" algn="ctr">
                        <a:lnSpc>
                          <a:spcPct val="115000"/>
                        </a:lnSpc>
                        <a:spcBef>
                          <a:spcPts val="0"/>
                        </a:spcBef>
                        <a:spcAft>
                          <a:spcPts val="0"/>
                        </a:spcAft>
                      </a:pPr>
                      <a:r>
                        <a:rPr lang="en-US" sz="1300">
                          <a:effectLst/>
                        </a:rPr>
                        <a:t>6</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r h="210318">
                <a:tc>
                  <a:txBody>
                    <a:bodyPr/>
                    <a:lstStyle/>
                    <a:p>
                      <a:pPr marL="0" marR="0" algn="ctr">
                        <a:lnSpc>
                          <a:spcPct val="115000"/>
                        </a:lnSpc>
                        <a:spcBef>
                          <a:spcPts val="0"/>
                        </a:spcBef>
                        <a:spcAft>
                          <a:spcPts val="0"/>
                        </a:spcAft>
                      </a:pPr>
                      <a:r>
                        <a:rPr lang="en-US" sz="1300" dirty="0">
                          <a:effectLst/>
                        </a:rPr>
                        <a:t>8</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10318">
                <a:tc>
                  <a:txBody>
                    <a:bodyPr/>
                    <a:lstStyle/>
                    <a:p>
                      <a:pPr marL="0" marR="0" algn="ctr">
                        <a:lnSpc>
                          <a:spcPct val="115000"/>
                        </a:lnSpc>
                        <a:spcBef>
                          <a:spcPts val="0"/>
                        </a:spcBef>
                        <a:spcAft>
                          <a:spcPts val="0"/>
                        </a:spcAft>
                      </a:pPr>
                      <a:r>
                        <a:rPr lang="en-US" sz="1300">
                          <a:effectLst/>
                        </a:rPr>
                        <a:t>8</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r h="210318">
                <a:tc>
                  <a:txBody>
                    <a:bodyPr/>
                    <a:lstStyle/>
                    <a:p>
                      <a:pPr marL="0" marR="0" algn="ctr">
                        <a:lnSpc>
                          <a:spcPct val="115000"/>
                        </a:lnSpc>
                        <a:spcBef>
                          <a:spcPts val="0"/>
                        </a:spcBef>
                        <a:spcAft>
                          <a:spcPts val="0"/>
                        </a:spcAft>
                      </a:pPr>
                      <a:r>
                        <a:rPr lang="en-US" sz="1300">
                          <a:effectLst/>
                        </a:rPr>
                        <a:t>9</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0"/>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1"/>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r h="210318">
                <a:tc>
                  <a:txBody>
                    <a:bodyPr/>
                    <a:lstStyle/>
                    <a:p>
                      <a:pPr marL="0" marR="0" algn="ctr">
                        <a:lnSpc>
                          <a:spcPct val="115000"/>
                        </a:lnSpc>
                        <a:spcBef>
                          <a:spcPts val="0"/>
                        </a:spcBef>
                        <a:spcAft>
                          <a:spcPts val="0"/>
                        </a:spcAft>
                      </a:pPr>
                      <a:r>
                        <a:rPr lang="en-US" sz="1300">
                          <a:effectLst/>
                        </a:rPr>
                        <a:t>9</a:t>
                      </a:r>
                      <a:endParaRPr lang="en-US" sz="1700" b="1">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3"/>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5"/>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6"/>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7"/>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8"/>
                  </a:ext>
                </a:extLst>
              </a:tr>
              <a:tr h="210318">
                <a:tc>
                  <a:txBody>
                    <a:bodyPr/>
                    <a:lstStyle/>
                    <a:p>
                      <a:pPr marL="0" marR="0" algn="ctr">
                        <a:lnSpc>
                          <a:spcPct val="115000"/>
                        </a:lnSpc>
                        <a:spcBef>
                          <a:spcPts val="0"/>
                        </a:spcBef>
                        <a:spcAft>
                          <a:spcPts val="0"/>
                        </a:spcAft>
                      </a:pPr>
                      <a:r>
                        <a:rPr lang="en-US" sz="1300" dirty="0">
                          <a:effectLst/>
                        </a:rPr>
                        <a:t>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9"/>
                  </a:ext>
                </a:extLst>
              </a:tr>
              <a:tr h="210318">
                <a:tc>
                  <a:txBody>
                    <a:bodyPr/>
                    <a:lstStyle/>
                    <a:p>
                      <a:pPr marL="0" marR="0" algn="ctr">
                        <a:lnSpc>
                          <a:spcPct val="115000"/>
                        </a:lnSpc>
                        <a:spcBef>
                          <a:spcPts val="0"/>
                        </a:spcBef>
                        <a:spcAft>
                          <a:spcPts val="0"/>
                        </a:spcAft>
                      </a:pPr>
                      <a:r>
                        <a:rPr lang="en-US" sz="1300" dirty="0">
                          <a:effectLst/>
                        </a:rPr>
                        <a:t>19</a:t>
                      </a:r>
                      <a:endParaRPr lang="en-US" sz="1700" b="1" dirty="0">
                        <a:effectLst/>
                        <a:latin typeface="Times New Roman"/>
                        <a:ea typeface="Times New Roman"/>
                        <a:cs typeface="Times New Roman"/>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BCAA116-A85B-4E3D-B55D-874F8C0E871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FDF7420-CD06-4A8A-8E2F-D7C9FCEBA6ED}" type="slidenum">
              <a:rPr lang="en-US" altLang="en-US" sz="1400" b="0">
                <a:latin typeface="Arial" panose="020B0604020202020204" pitchFamily="34" charset="0"/>
              </a:rPr>
              <a:pPr eaLnBrk="1" hangingPunct="1"/>
              <a:t>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AB7928D-B172-4963-A156-810733F1AC1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8C74965-AA1F-490B-932C-64574D2A9864}" type="slidenum">
              <a:rPr lang="en-US" altLang="en-US" sz="1400" b="0">
                <a:latin typeface="Arial" panose="020B0604020202020204" pitchFamily="34" charset="0"/>
              </a:rPr>
              <a:pPr algn="r" eaLnBrk="1" hangingPunct="1"/>
              <a:t>5</a:t>
            </a:fld>
            <a:endParaRPr lang="en-US" altLang="en-US" sz="1400" b="0">
              <a:latin typeface="Arial" panose="020B0604020202020204" pitchFamily="34" charset="0"/>
            </a:endParaRPr>
          </a:p>
        </p:txBody>
      </p:sp>
      <p:sp>
        <p:nvSpPr>
          <p:cNvPr id="21507" name="Rectangle 2">
            <a:extLst>
              <a:ext uri="{FF2B5EF4-FFF2-40B4-BE49-F238E27FC236}">
                <a16:creationId xmlns:a16="http://schemas.microsoft.com/office/drawing/2014/main" id="{FD3F0B15-E89A-4786-9F8B-06348F5294B1}"/>
              </a:ext>
            </a:extLst>
          </p:cNvPr>
          <p:cNvSpPr>
            <a:spLocks noGrp="1" noChangeArrowheads="1"/>
          </p:cNvSpPr>
          <p:nvPr>
            <p:ph type="title"/>
          </p:nvPr>
        </p:nvSpPr>
        <p:spPr>
          <a:xfrm>
            <a:off x="457200" y="0"/>
            <a:ext cx="8229600" cy="533400"/>
          </a:xfrm>
          <a:solidFill>
            <a:schemeClr val="accent5">
              <a:lumMod val="75000"/>
            </a:schemeClr>
          </a:solidFill>
          <a:ln w="38100">
            <a:solidFill>
              <a:schemeClr val="tx1"/>
            </a:solidFill>
          </a:ln>
        </p:spPr>
        <p:txBody>
          <a:bodyPr/>
          <a:lstStyle/>
          <a:p>
            <a:pPr eaLnBrk="1" hangingPunct="1">
              <a:defRPr/>
            </a:pPr>
            <a:r>
              <a:rPr lang="en-US" sz="3200" b="1" dirty="0"/>
              <a:t>Introduction</a:t>
            </a:r>
          </a:p>
        </p:txBody>
      </p:sp>
      <p:sp>
        <p:nvSpPr>
          <p:cNvPr id="5123" name="Rectangle 3">
            <a:extLst>
              <a:ext uri="{FF2B5EF4-FFF2-40B4-BE49-F238E27FC236}">
                <a16:creationId xmlns:a16="http://schemas.microsoft.com/office/drawing/2014/main" id="{94FED0A6-DECA-42A7-B077-828982EF74A3}"/>
              </a:ext>
            </a:extLst>
          </p:cNvPr>
          <p:cNvSpPr>
            <a:spLocks noGrp="1" noChangeArrowheads="1"/>
          </p:cNvSpPr>
          <p:nvPr>
            <p:ph type="body" idx="1"/>
          </p:nvPr>
        </p:nvSpPr>
        <p:spPr>
          <a:xfrm>
            <a:off x="76200" y="609600"/>
            <a:ext cx="8991600" cy="5257800"/>
          </a:xfrm>
        </p:spPr>
        <p:txBody>
          <a:bodyPr/>
          <a:lstStyle/>
          <a:p>
            <a:pPr>
              <a:buFont typeface="Wingdings" panose="05000000000000000000" pitchFamily="2" charset="2"/>
              <a:buChar char="q"/>
            </a:pPr>
            <a:r>
              <a:rPr lang="en-US" altLang="en-US" sz="2300"/>
              <a:t>There are approximately 1.8 million </a:t>
            </a:r>
            <a:r>
              <a:rPr lang="en-US" altLang="en-US" sz="2300" i="1"/>
              <a:t>named </a:t>
            </a:r>
            <a:r>
              <a:rPr lang="en-US" altLang="en-US" sz="2300"/>
              <a:t>species.  </a:t>
            </a:r>
          </a:p>
          <a:p>
            <a:pPr>
              <a:buFont typeface="Wingdings" panose="05000000000000000000" pitchFamily="2" charset="2"/>
              <a:buChar char="q"/>
            </a:pPr>
            <a:r>
              <a:rPr lang="en-US" altLang="en-US" sz="2300"/>
              <a:t>However, scientists estimate that the Earth may actually be home to over 10 million species. </a:t>
            </a:r>
          </a:p>
          <a:p>
            <a:pPr>
              <a:buFont typeface="Wingdings" panose="05000000000000000000" pitchFamily="2" charset="2"/>
              <a:buChar char="q"/>
            </a:pPr>
            <a:r>
              <a:rPr lang="en-US" altLang="en-US" sz="2300"/>
              <a:t>Why are there so many different kinds of living things?  Or, to put it another way, why is there so much variety?  </a:t>
            </a:r>
          </a:p>
          <a:p>
            <a:pPr>
              <a:buFont typeface="Wingdings" panose="05000000000000000000" pitchFamily="2" charset="2"/>
              <a:buChar char="q"/>
            </a:pPr>
            <a:r>
              <a:rPr lang="en-US" altLang="en-US" sz="2300"/>
              <a:t>Earth has a lot of geological variation, that is, it has many different types of physical structures.  </a:t>
            </a:r>
          </a:p>
          <a:p>
            <a:pPr>
              <a:buFont typeface="Wingdings" panose="05000000000000000000" pitchFamily="2" charset="2"/>
              <a:buChar char="q"/>
            </a:pPr>
            <a:r>
              <a:rPr lang="en-US" altLang="en-US" sz="2300"/>
              <a:t>Also, the Earth’s shape and the way it orbits the sun create variation in Earth’s climate. </a:t>
            </a:r>
          </a:p>
          <a:p>
            <a:pPr>
              <a:buFont typeface="Wingdings" panose="05000000000000000000" pitchFamily="2" charset="2"/>
              <a:buChar char="q"/>
            </a:pPr>
            <a:r>
              <a:rPr lang="en-US" altLang="en-US" sz="2300"/>
              <a:t>Climatic and geographical variability create a variety of habitats, or homes, in which organisms can live.  </a:t>
            </a:r>
          </a:p>
          <a:p>
            <a:pPr>
              <a:buFont typeface="Wingdings" panose="05000000000000000000" pitchFamily="2" charset="2"/>
              <a:buChar char="q"/>
            </a:pPr>
            <a:r>
              <a:rPr lang="en-US" altLang="en-US" sz="2300"/>
              <a:t>Organisms vary because everything else varies, and each species has adapted traits that help it to survive in the place where it lives. </a:t>
            </a:r>
          </a:p>
          <a:p>
            <a:pPr>
              <a:buFont typeface="Wingdings" panose="05000000000000000000" pitchFamily="2" charset="2"/>
              <a:buChar char="q"/>
            </a:pPr>
            <a:r>
              <a:rPr lang="en-US" altLang="en-US" sz="2400"/>
              <a:t>In this series of exercises, you will explore the variation of life by examining leaves and seashells. </a:t>
            </a: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5BB09FC-3BA0-452B-826F-A23E25762A0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872B439-AAAB-4BF8-8B1F-6C9A2AFC5279}" type="slidenum">
              <a:rPr lang="en-US" altLang="en-US" sz="1400" b="0">
                <a:latin typeface="Arial" panose="020B0604020202020204" pitchFamily="34" charset="0"/>
              </a:rPr>
              <a:pPr eaLnBrk="1" hangingPunct="1"/>
              <a:t>50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465E6D8-5258-41B1-A6E9-303F4F85ECD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41ECF04-D76B-4D44-A575-69D6294FC858}" type="slidenum">
              <a:rPr lang="en-US" altLang="en-US" sz="1400" b="0">
                <a:latin typeface="Arial" panose="020B0604020202020204" pitchFamily="34" charset="0"/>
              </a:rPr>
              <a:pPr algn="r" eaLnBrk="1" hangingPunct="1"/>
              <a:t>50</a:t>
            </a:fld>
            <a:endParaRPr lang="en-US" altLang="en-US" sz="1400" b="0">
              <a:latin typeface="Arial" panose="020B0604020202020204" pitchFamily="34" charset="0"/>
            </a:endParaRPr>
          </a:p>
        </p:txBody>
      </p:sp>
      <p:sp>
        <p:nvSpPr>
          <p:cNvPr id="69636" name="Rectangle 2">
            <a:extLst>
              <a:ext uri="{FF2B5EF4-FFF2-40B4-BE49-F238E27FC236}">
                <a16:creationId xmlns:a16="http://schemas.microsoft.com/office/drawing/2014/main" id="{5003816D-7704-4F7A-9B9B-623C71F2971E}"/>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800" b="1">
                <a:solidFill>
                  <a:schemeClr val="bg1"/>
                </a:solidFill>
              </a:rPr>
              <a:t>Exercise 3b: Measures of Spread</a:t>
            </a:r>
          </a:p>
        </p:txBody>
      </p:sp>
      <p:sp>
        <p:nvSpPr>
          <p:cNvPr id="3075" name="Rectangle 3">
            <a:extLst>
              <a:ext uri="{FF2B5EF4-FFF2-40B4-BE49-F238E27FC236}">
                <a16:creationId xmlns:a16="http://schemas.microsoft.com/office/drawing/2014/main" id="{1D93D124-3626-4DCF-8BA6-E4B57D135CB5}"/>
              </a:ext>
            </a:extLst>
          </p:cNvPr>
          <p:cNvSpPr>
            <a:spLocks noGrp="1" noChangeArrowheads="1"/>
          </p:cNvSpPr>
          <p:nvPr>
            <p:ph type="body" idx="1"/>
          </p:nvPr>
        </p:nvSpPr>
        <p:spPr>
          <a:xfrm>
            <a:off x="0" y="609600"/>
            <a:ext cx="9144000" cy="6111875"/>
          </a:xfrm>
          <a:solidFill>
            <a:schemeClr val="bg1"/>
          </a:solidFill>
        </p:spPr>
        <p:txBody>
          <a:bodyPr/>
          <a:lstStyle/>
          <a:p>
            <a:pPr>
              <a:buFont typeface="Wingdings" panose="05000000000000000000" pitchFamily="2" charset="2"/>
              <a:buChar char="q"/>
            </a:pPr>
            <a:r>
              <a:rPr lang="en-US" altLang="en-US" sz="2400"/>
              <a:t>In the previous steps, we computed the </a:t>
            </a:r>
            <a:r>
              <a:rPr lang="en-US" altLang="en-US" sz="2400" b="1">
                <a:solidFill>
                  <a:srgbClr val="660066"/>
                </a:solidFill>
              </a:rPr>
              <a:t>population</a:t>
            </a:r>
            <a:r>
              <a:rPr lang="en-US" altLang="en-US" sz="2400">
                <a:solidFill>
                  <a:srgbClr val="660066"/>
                </a:solidFill>
              </a:rPr>
              <a:t> </a:t>
            </a:r>
            <a:r>
              <a:rPr lang="en-US" altLang="en-US" sz="2400" b="1">
                <a:solidFill>
                  <a:srgbClr val="660066"/>
                </a:solidFill>
              </a:rPr>
              <a:t>variance</a:t>
            </a:r>
            <a:r>
              <a:rPr lang="en-US" altLang="en-US" sz="2400"/>
              <a:t>, which is used when one can measure every individual within a population.</a:t>
            </a:r>
          </a:p>
          <a:p>
            <a:pPr>
              <a:buFont typeface="Wingdings" panose="05000000000000000000" pitchFamily="2" charset="2"/>
              <a:buChar char="q"/>
            </a:pPr>
            <a:r>
              <a:rPr lang="en-US" altLang="en-US" sz="2400"/>
              <a:t>However, it is almost always impossible for scientists to collect data on every individual within a population, so they usually must settle for collecting data on a sample from that population in order to estimate the typical values and variability within the entire population.  </a:t>
            </a:r>
          </a:p>
          <a:p>
            <a:pPr>
              <a:buFont typeface="Wingdings" panose="05000000000000000000" pitchFamily="2" charset="2"/>
              <a:buChar char="q"/>
            </a:pPr>
            <a:r>
              <a:rPr lang="en-US" altLang="en-US" sz="2400"/>
              <a:t>As it turns out, the method of calculating variance as presented earlier is not always a very good estimate of the </a:t>
            </a:r>
            <a:r>
              <a:rPr lang="en-US" altLang="en-US" sz="2400" i="1"/>
              <a:t>true</a:t>
            </a:r>
            <a:r>
              <a:rPr lang="en-US" altLang="en-US" sz="2400"/>
              <a:t> </a:t>
            </a:r>
            <a:r>
              <a:rPr lang="en-US" altLang="en-US" sz="2400" i="1"/>
              <a:t>population variance</a:t>
            </a:r>
            <a:r>
              <a:rPr lang="en-US" altLang="en-US" sz="2400"/>
              <a:t> if one is using a sample that does not consist of the entire population.  </a:t>
            </a:r>
          </a:p>
          <a:p>
            <a:pPr>
              <a:buFont typeface="Wingdings" panose="05000000000000000000" pitchFamily="2" charset="2"/>
              <a:buChar char="q"/>
            </a:pPr>
            <a:r>
              <a:rPr lang="en-US" altLang="en-US" sz="2400"/>
              <a:t>For this reason, calculating the </a:t>
            </a:r>
            <a:r>
              <a:rPr lang="en-US" altLang="en-US" sz="2400" b="1">
                <a:solidFill>
                  <a:srgbClr val="660066"/>
                </a:solidFill>
              </a:rPr>
              <a:t>variance of a sample </a:t>
            </a:r>
            <a:r>
              <a:rPr lang="en-US" altLang="en-US" sz="2400"/>
              <a:t>(which is used to estimate the true population variance, which cannot typically be known) is done in a slightly different 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66D0C31-B2C8-40A2-9354-3484FBB0264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8522611-1390-4E2F-9F05-263F2AC975E4}" type="slidenum">
              <a:rPr lang="en-US" altLang="en-US" sz="1400" b="0">
                <a:latin typeface="Arial" panose="020B0604020202020204" pitchFamily="34" charset="0"/>
              </a:rPr>
              <a:pPr eaLnBrk="1" hangingPunct="1"/>
              <a:t>51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D3E4FB1-82EA-4992-A2DF-1E786179F9E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536188B-7E4A-48BB-9C78-7556D7BD26D0}" type="slidenum">
              <a:rPr lang="en-US" altLang="en-US" sz="1400" b="0">
                <a:latin typeface="Arial" panose="020B0604020202020204" pitchFamily="34" charset="0"/>
              </a:rPr>
              <a:pPr algn="r" eaLnBrk="1" hangingPunct="1"/>
              <a:t>51</a:t>
            </a:fld>
            <a:endParaRPr lang="en-US" altLang="en-US" sz="1400" b="0">
              <a:latin typeface="Arial" panose="020B0604020202020204" pitchFamily="34" charset="0"/>
            </a:endParaRPr>
          </a:p>
        </p:txBody>
      </p:sp>
      <p:sp>
        <p:nvSpPr>
          <p:cNvPr id="70660" name="Rectangle 2">
            <a:extLst>
              <a:ext uri="{FF2B5EF4-FFF2-40B4-BE49-F238E27FC236}">
                <a16:creationId xmlns:a16="http://schemas.microsoft.com/office/drawing/2014/main" id="{FF449DD3-F0AF-4B66-A7FE-A2644EC7CFA8}"/>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800" b="1">
                <a:solidFill>
                  <a:schemeClr val="bg1"/>
                </a:solidFill>
              </a:rPr>
              <a:t>Exercise 3b: Measures of Spread</a:t>
            </a:r>
          </a:p>
        </p:txBody>
      </p:sp>
      <p:sp>
        <p:nvSpPr>
          <p:cNvPr id="3075" name="Rectangle 3">
            <a:extLst>
              <a:ext uri="{FF2B5EF4-FFF2-40B4-BE49-F238E27FC236}">
                <a16:creationId xmlns:a16="http://schemas.microsoft.com/office/drawing/2014/main" id="{1F60FCBB-B0FD-43A2-9F41-6C370B5943A1}"/>
              </a:ext>
            </a:extLst>
          </p:cNvPr>
          <p:cNvSpPr>
            <a:spLocks noGrp="1" noRot="1" noChangeAspect="1" noMove="1" noResize="1" noEditPoints="1" noAdjustHandles="1" noChangeArrowheads="1" noChangeShapeType="1" noTextEdit="1"/>
          </p:cNvSpPr>
          <p:nvPr>
            <p:ph type="body" idx="1"/>
          </p:nvPr>
        </p:nvSpPr>
        <p:spPr>
          <a:xfrm>
            <a:off x="0" y="609600"/>
            <a:ext cx="9144000" cy="6111875"/>
          </a:xfrm>
          <a:blipFill rotWithShape="1">
            <a:blip r:embed="rId2"/>
            <a:stretch>
              <a:fillRect l="-867" t="-698" r="-1667"/>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E26B37A-E07E-49EB-8CD4-9706A93F398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C8EBADF-3185-47FD-A586-683EFD415B9C}" type="slidenum">
              <a:rPr lang="en-US" altLang="en-US" sz="1400" b="0">
                <a:latin typeface="Arial" panose="020B0604020202020204" pitchFamily="34" charset="0"/>
              </a:rPr>
              <a:pPr eaLnBrk="1" hangingPunct="1"/>
              <a:t>52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CC674D15-F9F7-4B91-92DE-C97337662D1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C471135-F701-4186-9C2E-E28327347F8B}" type="slidenum">
              <a:rPr lang="en-US" altLang="en-US" sz="1400" b="0">
                <a:latin typeface="Arial" panose="020B0604020202020204" pitchFamily="34" charset="0"/>
              </a:rPr>
              <a:pPr algn="r" eaLnBrk="1" hangingPunct="1"/>
              <a:t>52</a:t>
            </a:fld>
            <a:endParaRPr lang="en-US" altLang="en-US" sz="1400" b="0">
              <a:latin typeface="Arial" panose="020B0604020202020204" pitchFamily="34" charset="0"/>
            </a:endParaRPr>
          </a:p>
        </p:txBody>
      </p:sp>
      <p:sp>
        <p:nvSpPr>
          <p:cNvPr id="71684" name="Rectangle 2">
            <a:extLst>
              <a:ext uri="{FF2B5EF4-FFF2-40B4-BE49-F238E27FC236}">
                <a16:creationId xmlns:a16="http://schemas.microsoft.com/office/drawing/2014/main" id="{5C520977-82AA-44BC-9A82-216904477F19}"/>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800" b="1">
                <a:solidFill>
                  <a:schemeClr val="bg1"/>
                </a:solidFill>
              </a:rPr>
              <a:t>Exercise 3b: Measures of Spread</a:t>
            </a:r>
          </a:p>
        </p:txBody>
      </p:sp>
      <p:sp>
        <p:nvSpPr>
          <p:cNvPr id="3075" name="Rectangle 3">
            <a:extLst>
              <a:ext uri="{FF2B5EF4-FFF2-40B4-BE49-F238E27FC236}">
                <a16:creationId xmlns:a16="http://schemas.microsoft.com/office/drawing/2014/main" id="{707FBB8C-DF9F-40E9-9101-D1BB3332D4CC}"/>
              </a:ext>
            </a:extLst>
          </p:cNvPr>
          <p:cNvSpPr>
            <a:spLocks noGrp="1" noChangeArrowheads="1"/>
          </p:cNvSpPr>
          <p:nvPr>
            <p:ph type="body" idx="1"/>
          </p:nvPr>
        </p:nvSpPr>
        <p:spPr>
          <a:xfrm>
            <a:off x="0" y="609600"/>
            <a:ext cx="9144000" cy="6111875"/>
          </a:xfrm>
          <a:solidFill>
            <a:schemeClr val="bg1"/>
          </a:solidFill>
        </p:spPr>
        <p:txBody>
          <a:bodyPr/>
          <a:lstStyle/>
          <a:p>
            <a:pPr>
              <a:buFont typeface="Wingdings" panose="05000000000000000000" pitchFamily="2" charset="2"/>
              <a:buChar char="q"/>
            </a:pPr>
            <a:r>
              <a:rPr lang="en-US" altLang="en-US" sz="2300"/>
              <a:t>The </a:t>
            </a:r>
            <a:r>
              <a:rPr lang="en-US" altLang="en-US" sz="2300" b="1">
                <a:solidFill>
                  <a:srgbClr val="660066"/>
                </a:solidFill>
              </a:rPr>
              <a:t>standard</a:t>
            </a:r>
            <a:r>
              <a:rPr lang="en-US" altLang="en-US" sz="2300" b="1"/>
              <a:t> </a:t>
            </a:r>
            <a:r>
              <a:rPr lang="en-US" altLang="en-US" sz="2300" b="1">
                <a:solidFill>
                  <a:srgbClr val="660066"/>
                </a:solidFill>
              </a:rPr>
              <a:t>deviation</a:t>
            </a:r>
            <a:r>
              <a:rPr lang="en-US" altLang="en-US" sz="2300">
                <a:solidFill>
                  <a:srgbClr val="660066"/>
                </a:solidFill>
              </a:rPr>
              <a:t> </a:t>
            </a:r>
            <a:r>
              <a:rPr lang="en-US" altLang="en-US" sz="2300"/>
              <a:t>is another measure of spread. </a:t>
            </a:r>
          </a:p>
          <a:p>
            <a:pPr>
              <a:buFont typeface="Wingdings" panose="05000000000000000000" pitchFamily="2" charset="2"/>
              <a:buChar char="q"/>
            </a:pPr>
            <a:r>
              <a:rPr lang="en-US" altLang="en-US" sz="2300"/>
              <a:t>The standard</a:t>
            </a:r>
            <a:r>
              <a:rPr lang="en-US" altLang="en-US" sz="2300" b="1"/>
              <a:t> </a:t>
            </a:r>
            <a:r>
              <a:rPr lang="en-US" altLang="en-US" sz="2300"/>
              <a:t>deviation is simply the square root of the variance.</a:t>
            </a:r>
          </a:p>
          <a:p>
            <a:pPr>
              <a:buFont typeface="Wingdings" panose="05000000000000000000" pitchFamily="2" charset="2"/>
              <a:buChar char="q"/>
            </a:pPr>
            <a:r>
              <a:rPr lang="en-US" altLang="en-US" sz="2300"/>
              <a:t>For example, the </a:t>
            </a:r>
            <a:r>
              <a:rPr lang="en-US" altLang="en-US" sz="2300" b="1">
                <a:solidFill>
                  <a:srgbClr val="660066"/>
                </a:solidFill>
              </a:rPr>
              <a:t>population</a:t>
            </a:r>
            <a:r>
              <a:rPr lang="en-US" altLang="en-US" sz="2300" b="1"/>
              <a:t> </a:t>
            </a:r>
            <a:r>
              <a:rPr lang="en-US" altLang="en-US" sz="2300" b="1">
                <a:solidFill>
                  <a:srgbClr val="660066"/>
                </a:solidFill>
              </a:rPr>
              <a:t>standard</a:t>
            </a:r>
            <a:r>
              <a:rPr lang="en-US" altLang="en-US" sz="2300" b="1"/>
              <a:t> </a:t>
            </a:r>
            <a:r>
              <a:rPr lang="en-US" altLang="en-US" sz="2300" b="1">
                <a:solidFill>
                  <a:srgbClr val="660066"/>
                </a:solidFill>
              </a:rPr>
              <a:t>deviation</a:t>
            </a:r>
            <a:r>
              <a:rPr lang="en-US" altLang="en-US" sz="2300">
                <a:solidFill>
                  <a:srgbClr val="660066"/>
                </a:solidFill>
              </a:rPr>
              <a:t> </a:t>
            </a:r>
            <a:r>
              <a:rPr lang="en-US" altLang="en-US" sz="2300"/>
              <a:t>(represented by </a:t>
            </a:r>
            <a:r>
              <a:rPr lang="en-US" altLang="en-US" sz="2300" b="1" i="1">
                <a:solidFill>
                  <a:srgbClr val="660066"/>
                </a:solidFill>
              </a:rPr>
              <a:t>σ</a:t>
            </a:r>
            <a:r>
              <a:rPr lang="en-US" altLang="en-US" sz="2300"/>
              <a:t>, the lower case Greek letter "sigma") is the square root of the population variance </a:t>
            </a:r>
            <a:r>
              <a:rPr lang="en-US" altLang="en-US" sz="2300" b="1" i="1">
                <a:solidFill>
                  <a:srgbClr val="660066"/>
                </a:solidFill>
              </a:rPr>
              <a:t>σ</a:t>
            </a:r>
            <a:r>
              <a:rPr lang="en-US" altLang="en-US" sz="2300" b="1" i="1" baseline="30000">
                <a:solidFill>
                  <a:srgbClr val="660066"/>
                </a:solidFill>
              </a:rPr>
              <a:t>2</a:t>
            </a:r>
            <a:r>
              <a:rPr lang="en-US" altLang="en-US" sz="2300"/>
              <a:t>, and the </a:t>
            </a:r>
            <a:r>
              <a:rPr lang="en-US" altLang="en-US" sz="2300" b="1">
                <a:solidFill>
                  <a:srgbClr val="660066"/>
                </a:solidFill>
              </a:rPr>
              <a:t>sample</a:t>
            </a:r>
            <a:r>
              <a:rPr lang="en-US" altLang="en-US" sz="2300" b="1"/>
              <a:t> </a:t>
            </a:r>
            <a:r>
              <a:rPr lang="en-US" altLang="en-US" sz="2300" b="1">
                <a:solidFill>
                  <a:srgbClr val="660066"/>
                </a:solidFill>
              </a:rPr>
              <a:t>standard</a:t>
            </a:r>
            <a:r>
              <a:rPr lang="en-US" altLang="en-US" sz="2300" b="1"/>
              <a:t> </a:t>
            </a:r>
            <a:r>
              <a:rPr lang="en-US" altLang="en-US" sz="2300" b="1">
                <a:solidFill>
                  <a:srgbClr val="660066"/>
                </a:solidFill>
              </a:rPr>
              <a:t>deviation</a:t>
            </a:r>
            <a:r>
              <a:rPr lang="en-US" altLang="en-US" sz="2300">
                <a:solidFill>
                  <a:srgbClr val="660066"/>
                </a:solidFill>
              </a:rPr>
              <a:t> </a:t>
            </a:r>
            <a:r>
              <a:rPr lang="en-US" altLang="en-US" sz="2300"/>
              <a:t>(usually represented by </a:t>
            </a:r>
            <a:r>
              <a:rPr lang="en-US" altLang="en-US" sz="2300" b="1" i="1">
                <a:solidFill>
                  <a:srgbClr val="660066"/>
                </a:solidFill>
              </a:rPr>
              <a:t>s</a:t>
            </a:r>
            <a:r>
              <a:rPr lang="en-US" altLang="en-US" sz="2300"/>
              <a:t>) is the square root of the sample variance </a:t>
            </a:r>
            <a:r>
              <a:rPr lang="en-US" altLang="en-US" sz="2300" b="1" i="1">
                <a:solidFill>
                  <a:srgbClr val="660066"/>
                </a:solidFill>
              </a:rPr>
              <a:t>s</a:t>
            </a:r>
            <a:r>
              <a:rPr lang="en-US" altLang="en-US" sz="2300" b="1" i="1" baseline="30000">
                <a:solidFill>
                  <a:srgbClr val="660066"/>
                </a:solidFill>
              </a:rPr>
              <a:t>2</a:t>
            </a:r>
            <a:r>
              <a:rPr lang="en-US" altLang="en-US" sz="2300"/>
              <a:t>.  </a:t>
            </a:r>
          </a:p>
          <a:p>
            <a:pPr>
              <a:buFont typeface="Wingdings" panose="05000000000000000000" pitchFamily="2" charset="2"/>
              <a:buChar char="q"/>
            </a:pPr>
            <a:r>
              <a:rPr lang="en-US" altLang="en-US" sz="2300"/>
              <a:t>For example, both the "population" standard deviation and "sample" standard deviation of the leaf width data from the previous slides are approximately 3 (if rounding to the nearest cm, though the sample variance is actually larger, and likely a better estimate of the </a:t>
            </a:r>
            <a:r>
              <a:rPr lang="en-US" altLang="en-US" sz="2300" i="1"/>
              <a:t>true</a:t>
            </a:r>
            <a:r>
              <a:rPr lang="en-US" altLang="en-US" sz="2300"/>
              <a:t> population variance).  </a:t>
            </a:r>
          </a:p>
          <a:p>
            <a:pPr>
              <a:buFont typeface="Wingdings" panose="05000000000000000000" pitchFamily="2" charset="2"/>
              <a:buChar char="q"/>
            </a:pPr>
            <a:r>
              <a:rPr lang="en-US" altLang="en-US" sz="2300" b="1"/>
              <a:t>Like the range, the variance and the standard deviation are also measures of spread.  In particular, they measure how your data is spread about the mean.  Larger values of the sample variance and standard deviation indicate more spread in the data.  </a:t>
            </a:r>
            <a:endParaRPr lang="en-US" altLang="en-US" sz="2300"/>
          </a:p>
          <a:p>
            <a:pPr>
              <a:buFont typeface="Wingdings" panose="05000000000000000000" pitchFamily="2" charset="2"/>
              <a:buChar char="q"/>
            </a:pPr>
            <a:endParaRPr lang="en-US" altLang="en-US" sz="2400"/>
          </a:p>
          <a:p>
            <a:endParaRPr lang="en-US" altLang="en-US" sz="2300"/>
          </a:p>
          <a:p>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7EBF737-63DA-49B5-BEA1-EDA5855BC95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92A267F-DF66-4B17-8125-72C08139CA13}" type="slidenum">
              <a:rPr lang="en-US" altLang="en-US" sz="1400" b="0">
                <a:latin typeface="Arial" panose="020B0604020202020204" pitchFamily="34" charset="0"/>
              </a:rPr>
              <a:pPr eaLnBrk="1" hangingPunct="1"/>
              <a:t>53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20E0515-1710-4C35-B9D9-76A675E7939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C3DB7644-1729-452E-8863-58CC2F1B7559}" type="slidenum">
              <a:rPr lang="en-US" altLang="en-US" sz="1400" b="0">
                <a:latin typeface="Arial" panose="020B0604020202020204" pitchFamily="34" charset="0"/>
              </a:rPr>
              <a:pPr algn="r" eaLnBrk="1" hangingPunct="1"/>
              <a:t>53</a:t>
            </a:fld>
            <a:endParaRPr lang="en-US" altLang="en-US" sz="1400" b="0">
              <a:latin typeface="Arial" panose="020B0604020202020204" pitchFamily="34" charset="0"/>
            </a:endParaRPr>
          </a:p>
        </p:txBody>
      </p:sp>
      <p:sp>
        <p:nvSpPr>
          <p:cNvPr id="72708" name="Rectangle 2">
            <a:extLst>
              <a:ext uri="{FF2B5EF4-FFF2-40B4-BE49-F238E27FC236}">
                <a16:creationId xmlns:a16="http://schemas.microsoft.com/office/drawing/2014/main" id="{4FBE096D-C8FC-4879-9490-7E70FE50C08D}"/>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800" b="1">
                <a:solidFill>
                  <a:schemeClr val="bg1"/>
                </a:solidFill>
              </a:rPr>
              <a:t>Exercise 3b: Measures of Spread</a:t>
            </a:r>
          </a:p>
        </p:txBody>
      </p:sp>
      <p:sp>
        <p:nvSpPr>
          <p:cNvPr id="3075" name="Rectangle 3">
            <a:extLst>
              <a:ext uri="{FF2B5EF4-FFF2-40B4-BE49-F238E27FC236}">
                <a16:creationId xmlns:a16="http://schemas.microsoft.com/office/drawing/2014/main" id="{EFC2B98A-0401-4AED-A06E-D85735BFE8E5}"/>
              </a:ext>
            </a:extLst>
          </p:cNvPr>
          <p:cNvSpPr>
            <a:spLocks noGrp="1" noRot="1" noChangeAspect="1" noMove="1" noResize="1" noEditPoints="1" noAdjustHandles="1" noChangeArrowheads="1" noChangeShapeType="1" noTextEdit="1"/>
          </p:cNvSpPr>
          <p:nvPr>
            <p:ph type="body" idx="1"/>
          </p:nvPr>
        </p:nvSpPr>
        <p:spPr>
          <a:xfrm>
            <a:off x="0" y="609600"/>
            <a:ext cx="9144000" cy="6111875"/>
          </a:xfrm>
          <a:blipFill rotWithShape="1">
            <a:blip r:embed="rId2"/>
            <a:stretch>
              <a:fillRect l="-1000" t="-698" r="-1933"/>
            </a:stretch>
          </a:blipFill>
          <a:ln>
            <a:miter lim="800000"/>
            <a:headEnd/>
            <a:tailEnd/>
          </a:ln>
        </p:spPr>
        <p:txBody>
          <a:bodyPr/>
          <a:lstStyle/>
          <a:p>
            <a:r>
              <a:rPr lang="en-US">
                <a:noFill/>
              </a:rPr>
              <a:t> </a:t>
            </a:r>
          </a:p>
        </p:txBody>
      </p:sp>
      <p:sp>
        <p:nvSpPr>
          <p:cNvPr id="7" name="Action Button: Return 6">
            <a:hlinkClick r:id="rId3" action="ppaction://hlinksldjump" highlightClick="1"/>
            <a:extLst>
              <a:ext uri="{FF2B5EF4-FFF2-40B4-BE49-F238E27FC236}">
                <a16:creationId xmlns:a16="http://schemas.microsoft.com/office/drawing/2014/main" id="{B6A00DB9-F50B-431F-B36E-F9A1A8C61575}"/>
              </a:ext>
            </a:extLst>
          </p:cNvPr>
          <p:cNvSpPr>
            <a:spLocks noChangeArrowheads="1"/>
          </p:cNvSpPr>
          <p:nvPr/>
        </p:nvSpPr>
        <p:spPr bwMode="auto">
          <a:xfrm>
            <a:off x="8412163" y="5970588"/>
            <a:ext cx="549275" cy="549275"/>
          </a:xfrm>
          <a:prstGeom prst="actionButtonReturn">
            <a:avLst/>
          </a:prstGeom>
          <a:solidFill>
            <a:srgbClr val="990099"/>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F17D84A-3657-4FA5-A636-666CA7CC290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245270F-A786-4054-9607-B478865D2470}" type="slidenum">
              <a:rPr lang="en-US" altLang="en-US" sz="1400" b="0">
                <a:latin typeface="Arial" panose="020B0604020202020204" pitchFamily="34" charset="0"/>
              </a:rPr>
              <a:pPr eaLnBrk="1" hangingPunct="1"/>
              <a:t>54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1513E58-24A7-4B6D-9B04-C4ED4679EB0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2D19C1C-5085-4921-BC10-8F350762410C}" type="slidenum">
              <a:rPr lang="en-US" altLang="en-US" sz="1400" b="0">
                <a:latin typeface="Arial" panose="020B0604020202020204" pitchFamily="34" charset="0"/>
              </a:rPr>
              <a:pPr algn="r" eaLnBrk="1" hangingPunct="1"/>
              <a:t>54</a:t>
            </a:fld>
            <a:endParaRPr lang="en-US" altLang="en-US" sz="1400" b="0">
              <a:latin typeface="Arial" panose="020B0604020202020204" pitchFamily="34" charset="0"/>
            </a:endParaRPr>
          </a:p>
        </p:txBody>
      </p:sp>
      <p:sp>
        <p:nvSpPr>
          <p:cNvPr id="73732" name="Rectangle 2">
            <a:extLst>
              <a:ext uri="{FF2B5EF4-FFF2-40B4-BE49-F238E27FC236}">
                <a16:creationId xmlns:a16="http://schemas.microsoft.com/office/drawing/2014/main" id="{BFCF9E41-2CB4-4CAF-9FE6-29BF28EBB992}"/>
              </a:ext>
            </a:extLst>
          </p:cNvPr>
          <p:cNvSpPr>
            <a:spLocks noGrp="1" noChangeArrowheads="1"/>
          </p:cNvSpPr>
          <p:nvPr>
            <p:ph type="title"/>
          </p:nvPr>
        </p:nvSpPr>
        <p:spPr>
          <a:xfrm>
            <a:off x="19050" y="0"/>
            <a:ext cx="9124950" cy="520700"/>
          </a:xfrm>
          <a:solidFill>
            <a:srgbClr val="9900FF"/>
          </a:solidFill>
          <a:ln w="38100">
            <a:solidFill>
              <a:schemeClr val="tx1"/>
            </a:solidFill>
            <a:miter lim="800000"/>
            <a:headEnd/>
            <a:tailEnd/>
          </a:ln>
        </p:spPr>
        <p:txBody>
          <a:bodyPr/>
          <a:lstStyle/>
          <a:p>
            <a:pPr eaLnBrk="1" hangingPunct="1"/>
            <a:r>
              <a:rPr lang="en-US" altLang="en-US" sz="2800" b="1">
                <a:solidFill>
                  <a:schemeClr val="bg1"/>
                </a:solidFill>
              </a:rPr>
              <a:t>Mini-Challenge: Estimating Square Roots</a:t>
            </a:r>
          </a:p>
        </p:txBody>
      </p:sp>
      <p:sp>
        <p:nvSpPr>
          <p:cNvPr id="3075" name="Rectangle 3">
            <a:extLst>
              <a:ext uri="{FF2B5EF4-FFF2-40B4-BE49-F238E27FC236}">
                <a16:creationId xmlns:a16="http://schemas.microsoft.com/office/drawing/2014/main" id="{6ED7A76E-3F58-45D7-97C0-16035E66F362}"/>
              </a:ext>
            </a:extLst>
          </p:cNvPr>
          <p:cNvSpPr>
            <a:spLocks noGrp="1" noChangeArrowheads="1"/>
          </p:cNvSpPr>
          <p:nvPr>
            <p:ph type="body" idx="1"/>
          </p:nvPr>
        </p:nvSpPr>
        <p:spPr>
          <a:xfrm>
            <a:off x="0" y="609600"/>
            <a:ext cx="9144000" cy="6111875"/>
          </a:xfrm>
          <a:solidFill>
            <a:schemeClr val="bg1"/>
          </a:solidFill>
        </p:spPr>
        <p:txBody>
          <a:bodyPr/>
          <a:lstStyle/>
          <a:p>
            <a:pPr>
              <a:buFont typeface="Wingdings" panose="05000000000000000000" pitchFamily="2" charset="2"/>
              <a:buChar char="q"/>
            </a:pPr>
            <a:r>
              <a:rPr lang="en-US" altLang="en-US" sz="2300"/>
              <a:t>Look at the three squares below and notice the side lengths that are labeled on the first and last squares. </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r>
              <a:rPr lang="en-US" altLang="en-US" sz="2300"/>
              <a:t>The first square has a side length of 3, and the last square has a side length of 4. </a:t>
            </a:r>
          </a:p>
          <a:p>
            <a:pPr>
              <a:buFont typeface="Wingdings" panose="05000000000000000000" pitchFamily="2" charset="2"/>
              <a:buChar char="q"/>
            </a:pPr>
            <a:r>
              <a:rPr lang="en-US" altLang="en-US" sz="2300"/>
              <a:t>The areas of all three squares are also labeled. The first square has an area of 9 because 3 x 3 = 9, and the last square has an area of 16 because 4 x 4 = 16. </a:t>
            </a:r>
          </a:p>
          <a:p>
            <a:pPr>
              <a:buFont typeface="Wingdings" panose="05000000000000000000" pitchFamily="2" charset="2"/>
              <a:buChar char="q"/>
            </a:pPr>
            <a:r>
              <a:rPr lang="en-US" altLang="en-US" sz="2300"/>
              <a:t>What will the side lengths be for the middle square if the area of the square is 12? </a:t>
            </a:r>
          </a:p>
          <a:p>
            <a:pPr>
              <a:buFont typeface="Wingdings" panose="05000000000000000000" pitchFamily="2" charset="2"/>
              <a:buChar char="q"/>
            </a:pPr>
            <a:r>
              <a:rPr lang="en-US" altLang="en-US" sz="2300"/>
              <a:t>Remember that the definition of a square tells us all sides must have equal length. </a:t>
            </a:r>
          </a:p>
        </p:txBody>
      </p:sp>
      <p:pic>
        <p:nvPicPr>
          <p:cNvPr id="1026" name="Picture 2">
            <a:extLst>
              <a:ext uri="{FF2B5EF4-FFF2-40B4-BE49-F238E27FC236}">
                <a16:creationId xmlns:a16="http://schemas.microsoft.com/office/drawing/2014/main" id="{935CBDE1-AD81-4EEF-B6F0-83054BA39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7872413"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08BEABE-2C81-409B-97A5-0433CE4D5BB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13C8B98-49D6-4B17-A801-6E587284F8C2}" type="slidenum">
              <a:rPr lang="en-US" altLang="en-US" sz="1400" b="0">
                <a:latin typeface="Arial" panose="020B0604020202020204" pitchFamily="34" charset="0"/>
              </a:rPr>
              <a:pPr eaLnBrk="1" hangingPunct="1"/>
              <a:t>55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C4B512D-7D03-4AD5-8572-E8154C3151C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F8F890A-8012-48E3-8B19-F7E430683961}" type="slidenum">
              <a:rPr lang="en-US" altLang="en-US" sz="1400" b="0">
                <a:latin typeface="Arial" panose="020B0604020202020204" pitchFamily="34" charset="0"/>
              </a:rPr>
              <a:pPr algn="r" eaLnBrk="1" hangingPunct="1"/>
              <a:t>55</a:t>
            </a:fld>
            <a:endParaRPr lang="en-US" altLang="en-US" sz="1400" b="0">
              <a:latin typeface="Arial" panose="020B0604020202020204" pitchFamily="34" charset="0"/>
            </a:endParaRPr>
          </a:p>
        </p:txBody>
      </p:sp>
      <p:sp>
        <p:nvSpPr>
          <p:cNvPr id="74756" name="Rectangle 2">
            <a:extLst>
              <a:ext uri="{FF2B5EF4-FFF2-40B4-BE49-F238E27FC236}">
                <a16:creationId xmlns:a16="http://schemas.microsoft.com/office/drawing/2014/main" id="{937C4C57-AFF9-4A8A-A30F-AE2D4A11D335}"/>
              </a:ext>
            </a:extLst>
          </p:cNvPr>
          <p:cNvSpPr>
            <a:spLocks noGrp="1" noChangeArrowheads="1"/>
          </p:cNvSpPr>
          <p:nvPr>
            <p:ph type="title"/>
          </p:nvPr>
        </p:nvSpPr>
        <p:spPr>
          <a:xfrm>
            <a:off x="19050" y="0"/>
            <a:ext cx="9124950" cy="520700"/>
          </a:xfrm>
          <a:solidFill>
            <a:srgbClr val="9900FF"/>
          </a:solidFill>
          <a:ln w="38100">
            <a:solidFill>
              <a:schemeClr val="tx1"/>
            </a:solidFill>
            <a:miter lim="800000"/>
            <a:headEnd/>
            <a:tailEnd/>
          </a:ln>
        </p:spPr>
        <p:txBody>
          <a:bodyPr/>
          <a:lstStyle/>
          <a:p>
            <a:pPr eaLnBrk="1" hangingPunct="1"/>
            <a:r>
              <a:rPr lang="en-US" altLang="en-US" sz="2800" b="1">
                <a:solidFill>
                  <a:schemeClr val="bg1"/>
                </a:solidFill>
              </a:rPr>
              <a:t>Mini-Challenge: Estimating Square Roots</a:t>
            </a:r>
          </a:p>
        </p:txBody>
      </p:sp>
      <p:sp>
        <p:nvSpPr>
          <p:cNvPr id="3075" name="Rectangle 3">
            <a:extLst>
              <a:ext uri="{FF2B5EF4-FFF2-40B4-BE49-F238E27FC236}">
                <a16:creationId xmlns:a16="http://schemas.microsoft.com/office/drawing/2014/main" id="{B76D3852-A631-48B2-9439-B623580548B1}"/>
              </a:ext>
            </a:extLst>
          </p:cNvPr>
          <p:cNvSpPr>
            <a:spLocks noGrp="1" noChangeArrowheads="1"/>
          </p:cNvSpPr>
          <p:nvPr>
            <p:ph type="body" idx="1"/>
          </p:nvPr>
        </p:nvSpPr>
        <p:spPr>
          <a:xfrm>
            <a:off x="0" y="1971675"/>
            <a:ext cx="9144000" cy="4749800"/>
          </a:xfrm>
          <a:solidFill>
            <a:schemeClr val="bg1"/>
          </a:solidFill>
        </p:spPr>
        <p:txBody>
          <a:bodyPr/>
          <a:lstStyle/>
          <a:p>
            <a:pPr>
              <a:buFont typeface="Wingdings" panose="05000000000000000000" pitchFamily="2" charset="2"/>
              <a:buChar char="q"/>
            </a:pPr>
            <a:r>
              <a:rPr lang="en-US" altLang="en-US" sz="2800"/>
              <a:t>The square in the middle does not have its side length labeled so you are going to determine what the side length must be to have an area of 12.  </a:t>
            </a:r>
          </a:p>
          <a:p>
            <a:pPr>
              <a:buFont typeface="Wingdings" panose="05000000000000000000" pitchFamily="2" charset="2"/>
              <a:buChar char="q"/>
            </a:pPr>
            <a:r>
              <a:rPr lang="en-US" altLang="en-US" sz="2800"/>
              <a:t>If you know the smallest square has a side length of 3 and the largest square has a side length of 4, what can you say about the length of the middle square? </a:t>
            </a:r>
          </a:p>
          <a:p>
            <a:pPr>
              <a:buFont typeface="Wingdings" panose="05000000000000000000" pitchFamily="2" charset="2"/>
              <a:buChar char="q"/>
            </a:pPr>
            <a:r>
              <a:rPr lang="en-US" altLang="en-US" sz="2800"/>
              <a:t>How does the size of the middle square relate to the other two squares? Both 3 and 4 are whole numbers, but will the missing number be a whole number? Why, or why not?</a:t>
            </a:r>
          </a:p>
        </p:txBody>
      </p:sp>
      <p:pic>
        <p:nvPicPr>
          <p:cNvPr id="74758" name="Picture 2">
            <a:extLst>
              <a:ext uri="{FF2B5EF4-FFF2-40B4-BE49-F238E27FC236}">
                <a16:creationId xmlns:a16="http://schemas.microsoft.com/office/drawing/2014/main" id="{B0312A47-F381-405A-8672-994F24F3A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685800"/>
            <a:ext cx="4449763"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9053814-7275-4A06-B8C8-13CA9CD3AD3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3D5261D-8501-4428-9F98-48A7546C7D04}" type="slidenum">
              <a:rPr lang="en-US" altLang="en-US" sz="1400" b="0">
                <a:latin typeface="Arial" panose="020B0604020202020204" pitchFamily="34" charset="0"/>
              </a:rPr>
              <a:pPr eaLnBrk="1" hangingPunct="1"/>
              <a:t>56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8B0C6B1-3CEA-4F81-9672-84ECB510A12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80831FB-9B49-4DED-B5C6-A2329AB14625}" type="slidenum">
              <a:rPr lang="en-US" altLang="en-US" sz="1400" b="0">
                <a:latin typeface="Arial" panose="020B0604020202020204" pitchFamily="34" charset="0"/>
              </a:rPr>
              <a:pPr algn="r" eaLnBrk="1" hangingPunct="1"/>
              <a:t>56</a:t>
            </a:fld>
            <a:endParaRPr lang="en-US" altLang="en-US" sz="1400" b="0">
              <a:latin typeface="Arial" panose="020B0604020202020204" pitchFamily="34" charset="0"/>
            </a:endParaRPr>
          </a:p>
        </p:txBody>
      </p:sp>
      <p:sp>
        <p:nvSpPr>
          <p:cNvPr id="75780" name="Rectangle 2">
            <a:extLst>
              <a:ext uri="{FF2B5EF4-FFF2-40B4-BE49-F238E27FC236}">
                <a16:creationId xmlns:a16="http://schemas.microsoft.com/office/drawing/2014/main" id="{D8C45DAA-DDB1-4038-A265-99545CEB7F5B}"/>
              </a:ext>
            </a:extLst>
          </p:cNvPr>
          <p:cNvSpPr>
            <a:spLocks noGrp="1" noChangeArrowheads="1"/>
          </p:cNvSpPr>
          <p:nvPr>
            <p:ph type="title"/>
          </p:nvPr>
        </p:nvSpPr>
        <p:spPr>
          <a:xfrm>
            <a:off x="19050" y="0"/>
            <a:ext cx="9124950" cy="520700"/>
          </a:xfrm>
          <a:solidFill>
            <a:srgbClr val="9900FF"/>
          </a:solidFill>
          <a:ln w="38100">
            <a:solidFill>
              <a:schemeClr val="tx1"/>
            </a:solidFill>
            <a:miter lim="800000"/>
            <a:headEnd/>
            <a:tailEnd/>
          </a:ln>
        </p:spPr>
        <p:txBody>
          <a:bodyPr/>
          <a:lstStyle/>
          <a:p>
            <a:pPr eaLnBrk="1" hangingPunct="1"/>
            <a:r>
              <a:rPr lang="en-US" altLang="en-US" sz="2800" b="1">
                <a:solidFill>
                  <a:schemeClr val="bg1"/>
                </a:solidFill>
              </a:rPr>
              <a:t>Mini-Challenge: Estimating Square Roots</a:t>
            </a:r>
          </a:p>
        </p:txBody>
      </p:sp>
      <p:sp>
        <p:nvSpPr>
          <p:cNvPr id="3075" name="Rectangle 3">
            <a:extLst>
              <a:ext uri="{FF2B5EF4-FFF2-40B4-BE49-F238E27FC236}">
                <a16:creationId xmlns:a16="http://schemas.microsoft.com/office/drawing/2014/main" id="{194662F6-D4A9-4BA7-9CD2-5EC1BA317FEF}"/>
              </a:ext>
            </a:extLst>
          </p:cNvPr>
          <p:cNvSpPr>
            <a:spLocks noGrp="1" noChangeArrowheads="1"/>
          </p:cNvSpPr>
          <p:nvPr>
            <p:ph type="body" idx="1"/>
          </p:nvPr>
        </p:nvSpPr>
        <p:spPr>
          <a:xfrm>
            <a:off x="0" y="1981200"/>
            <a:ext cx="9144000" cy="4876800"/>
          </a:xfrm>
          <a:solidFill>
            <a:schemeClr val="bg1"/>
          </a:solidFill>
        </p:spPr>
        <p:txBody>
          <a:bodyPr/>
          <a:lstStyle/>
          <a:p>
            <a:pPr>
              <a:buFont typeface="Wingdings" panose="05000000000000000000" pitchFamily="2" charset="2"/>
              <a:buChar char="q"/>
            </a:pPr>
            <a:r>
              <a:rPr lang="en-US" altLang="en-US" sz="2400"/>
              <a:t>How do you think you might find the side length of that middle square? </a:t>
            </a:r>
          </a:p>
          <a:p>
            <a:pPr>
              <a:buFont typeface="Wingdings" panose="05000000000000000000" pitchFamily="2" charset="2"/>
              <a:buChar char="q"/>
            </a:pPr>
            <a:r>
              <a:rPr lang="en-US" altLang="en-US" sz="2400"/>
              <a:t>Use your calculator to help you find the missing side length, but do not use the square root key (</a:t>
            </a:r>
            <a:r>
              <a:rPr lang="en-US" altLang="en-US" sz="2400" i="1"/>
              <a:t>that would be cheating!</a:t>
            </a:r>
            <a:r>
              <a:rPr lang="en-US" altLang="en-US" sz="2400"/>
              <a:t>). </a:t>
            </a:r>
          </a:p>
          <a:p>
            <a:pPr>
              <a:buFont typeface="Wingdings" panose="05000000000000000000" pitchFamily="2" charset="2"/>
              <a:buChar char="q"/>
            </a:pPr>
            <a:r>
              <a:rPr lang="en-US" altLang="en-US" sz="2400"/>
              <a:t>Use your estimation skills to help you begin choosing side lengths to test to find the actual side length. </a:t>
            </a:r>
          </a:p>
          <a:p>
            <a:pPr>
              <a:buFont typeface="Wingdings" panose="05000000000000000000" pitchFamily="2" charset="2"/>
              <a:buChar char="q"/>
            </a:pPr>
            <a:r>
              <a:rPr lang="en-US" altLang="en-US" sz="2400"/>
              <a:t>When you believe you have the side length, test your answer by multiplying the number by itself (squaring the number). How close is the square of your number to 12? </a:t>
            </a:r>
          </a:p>
          <a:p>
            <a:pPr>
              <a:buFont typeface="Wingdings" panose="05000000000000000000" pitchFamily="2" charset="2"/>
              <a:buChar char="q"/>
            </a:pPr>
            <a:r>
              <a:rPr lang="en-US" altLang="en-US" sz="2400"/>
              <a:t>Continue testing numbers until you have a number to the hundredths place that gets as close as possible to 12 when squared.</a:t>
            </a:r>
          </a:p>
          <a:p>
            <a:pPr>
              <a:buFont typeface="Wingdings" panose="05000000000000000000" pitchFamily="2" charset="2"/>
              <a:buChar char="q"/>
            </a:pPr>
            <a:endParaRPr lang="en-US" altLang="en-US" sz="2400"/>
          </a:p>
          <a:p>
            <a:endParaRPr lang="en-US" altLang="en-US" sz="2300"/>
          </a:p>
          <a:p>
            <a:endParaRPr lang="en-US" altLang="en-US" sz="2300"/>
          </a:p>
        </p:txBody>
      </p:sp>
      <p:pic>
        <p:nvPicPr>
          <p:cNvPr id="75782" name="Picture 2">
            <a:extLst>
              <a:ext uri="{FF2B5EF4-FFF2-40B4-BE49-F238E27FC236}">
                <a16:creationId xmlns:a16="http://schemas.microsoft.com/office/drawing/2014/main" id="{D202E179-0583-44D6-9714-93A4E97B3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685800"/>
            <a:ext cx="4449763"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ction Button: Return 7">
            <a:hlinkClick r:id="rId3" action="ppaction://hlinksldjump" highlightClick="1"/>
            <a:extLst>
              <a:ext uri="{FF2B5EF4-FFF2-40B4-BE49-F238E27FC236}">
                <a16:creationId xmlns:a16="http://schemas.microsoft.com/office/drawing/2014/main" id="{DDA8566E-C52D-424F-BD92-CB2E2E361ACB}"/>
              </a:ext>
            </a:extLst>
          </p:cNvPr>
          <p:cNvSpPr>
            <a:spLocks noChangeArrowheads="1"/>
          </p:cNvSpPr>
          <p:nvPr/>
        </p:nvSpPr>
        <p:spPr bwMode="auto">
          <a:xfrm>
            <a:off x="8448675" y="6232525"/>
            <a:ext cx="549275" cy="549275"/>
          </a:xfrm>
          <a:prstGeom prst="actionButtonReturn">
            <a:avLst/>
          </a:prstGeom>
          <a:solidFill>
            <a:srgbClr val="9933FF"/>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2032B29-6236-4B6C-897E-580503167F2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CE04604-BFCB-4BF7-A2AD-C9192B1BAA83}" type="slidenum">
              <a:rPr lang="en-US" altLang="en-US" sz="1400" b="0">
                <a:latin typeface="Arial" panose="020B0604020202020204" pitchFamily="34" charset="0"/>
              </a:rPr>
              <a:pPr eaLnBrk="1" hangingPunct="1"/>
              <a:t>57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6BFE574-D6A6-4B43-A3F2-72CCD0C246BF}"/>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BB88C41-3A72-480F-BDED-73DE9A62735A}" type="slidenum">
              <a:rPr lang="en-US" altLang="en-US" sz="1400" b="0">
                <a:latin typeface="Arial" panose="020B0604020202020204" pitchFamily="34" charset="0"/>
              </a:rPr>
              <a:pPr algn="r" eaLnBrk="1" hangingPunct="1"/>
              <a:t>57</a:t>
            </a:fld>
            <a:endParaRPr lang="en-US" altLang="en-US" sz="1400" b="0">
              <a:latin typeface="Arial" panose="020B0604020202020204" pitchFamily="34" charset="0"/>
            </a:endParaRPr>
          </a:p>
        </p:txBody>
      </p:sp>
      <p:sp>
        <p:nvSpPr>
          <p:cNvPr id="76804" name="Rectangle 2">
            <a:extLst>
              <a:ext uri="{FF2B5EF4-FFF2-40B4-BE49-F238E27FC236}">
                <a16:creationId xmlns:a16="http://schemas.microsoft.com/office/drawing/2014/main" id="{0766EE19-1B4F-4967-8F30-64601418768B}"/>
              </a:ext>
            </a:extLst>
          </p:cNvPr>
          <p:cNvSpPr>
            <a:spLocks noGrp="1" noChangeArrowheads="1"/>
          </p:cNvSpPr>
          <p:nvPr>
            <p:ph type="title"/>
          </p:nvPr>
        </p:nvSpPr>
        <p:spPr>
          <a:xfrm>
            <a:off x="19050" y="0"/>
            <a:ext cx="9124950" cy="520700"/>
          </a:xfrm>
          <a:solidFill>
            <a:srgbClr val="9966FF"/>
          </a:solidFill>
          <a:ln w="38100">
            <a:solidFill>
              <a:schemeClr val="tx1"/>
            </a:solidFill>
            <a:miter lim="800000"/>
            <a:headEnd/>
            <a:tailEnd/>
          </a:ln>
        </p:spPr>
        <p:txBody>
          <a:bodyPr/>
          <a:lstStyle/>
          <a:p>
            <a:pPr eaLnBrk="1" hangingPunct="1"/>
            <a:r>
              <a:rPr lang="en-US" altLang="en-US" sz="2400" b="1">
                <a:solidFill>
                  <a:schemeClr val="bg1"/>
                </a:solidFill>
              </a:rPr>
              <a:t>Exercise 3b.2: Sample variance vs population variance</a:t>
            </a:r>
          </a:p>
        </p:txBody>
      </p:sp>
      <p:sp>
        <p:nvSpPr>
          <p:cNvPr id="3075" name="Rectangle 3">
            <a:extLst>
              <a:ext uri="{FF2B5EF4-FFF2-40B4-BE49-F238E27FC236}">
                <a16:creationId xmlns:a16="http://schemas.microsoft.com/office/drawing/2014/main" id="{F81E495A-1E45-46B2-98ED-DD2567ADEA5E}"/>
              </a:ext>
            </a:extLst>
          </p:cNvPr>
          <p:cNvSpPr>
            <a:spLocks noGrp="1" noChangeArrowheads="1"/>
          </p:cNvSpPr>
          <p:nvPr>
            <p:ph type="body" idx="1"/>
          </p:nvPr>
        </p:nvSpPr>
        <p:spPr>
          <a:xfrm>
            <a:off x="0" y="685800"/>
            <a:ext cx="9144000" cy="6172200"/>
          </a:xfrm>
          <a:solidFill>
            <a:schemeClr val="bg1"/>
          </a:solidFill>
        </p:spPr>
        <p:txBody>
          <a:bodyPr/>
          <a:lstStyle/>
          <a:p>
            <a:pPr>
              <a:buFont typeface="Wingdings" panose="05000000000000000000" pitchFamily="2" charset="2"/>
              <a:buChar char="q"/>
            </a:pPr>
            <a:r>
              <a:rPr lang="en-US" altLang="en-US" sz="2800"/>
              <a:t>In the previous exercise, you learned that there is a slight difference in calculating the variance of a sample versus the variance of a population (which can only be calculated if every individual within the population has been measured).</a:t>
            </a:r>
          </a:p>
          <a:p>
            <a:pPr>
              <a:buFont typeface="Wingdings" panose="05000000000000000000" pitchFamily="2" charset="2"/>
              <a:buChar char="q"/>
            </a:pPr>
            <a:r>
              <a:rPr lang="en-US" altLang="en-US" sz="2800"/>
              <a:t>Remember, the denominator in the equation for sample variance is equal to </a:t>
            </a:r>
            <a:r>
              <a:rPr lang="en-US" altLang="en-US" sz="2800" b="1"/>
              <a:t>(</a:t>
            </a:r>
            <a:r>
              <a:rPr lang="en-US" altLang="en-US" sz="2800" b="1" i="1"/>
              <a:t>n-1</a:t>
            </a:r>
            <a:r>
              <a:rPr lang="en-US" altLang="en-US" sz="2800" b="1"/>
              <a:t>), </a:t>
            </a:r>
            <a:r>
              <a:rPr lang="en-US" altLang="en-US" sz="2800"/>
              <a:t>where </a:t>
            </a:r>
            <a:r>
              <a:rPr lang="en-US" altLang="en-US" sz="2800" b="1" i="1"/>
              <a:t>n</a:t>
            </a:r>
            <a:r>
              <a:rPr lang="en-US" altLang="en-US" sz="2800"/>
              <a:t> is the number of individuals in the sample.</a:t>
            </a:r>
          </a:p>
          <a:p>
            <a:pPr>
              <a:buFont typeface="Wingdings" panose="05000000000000000000" pitchFamily="2" charset="2"/>
              <a:buChar char="q"/>
            </a:pPr>
            <a:r>
              <a:rPr lang="en-US" altLang="en-US" sz="2800"/>
              <a:t>The denominator in the equation for the population variance is equal to </a:t>
            </a:r>
            <a:r>
              <a:rPr lang="en-US" altLang="en-US" sz="2800" b="1" i="1"/>
              <a:t>N</a:t>
            </a:r>
            <a:r>
              <a:rPr lang="en-US" altLang="en-US" sz="2800"/>
              <a:t> (the total number of individuals in the population).</a:t>
            </a:r>
          </a:p>
          <a:p>
            <a:pPr>
              <a:buFont typeface="Wingdings" panose="05000000000000000000" pitchFamily="2" charset="2"/>
              <a:buChar char="q"/>
            </a:pPr>
            <a:r>
              <a:rPr lang="en-US" altLang="en-US" sz="2800"/>
              <a:t>This exercise will illustrate </a:t>
            </a:r>
            <a:r>
              <a:rPr lang="en-US" altLang="en-US" sz="2800" b="1"/>
              <a:t>WHY </a:t>
            </a:r>
            <a:r>
              <a:rPr lang="en-US" altLang="en-US" sz="2800"/>
              <a:t>these formulas are different.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E289755-FB27-4764-8974-5780C240600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79064C4-A5BD-4D48-8F6C-EDDFA7C94F91}" type="slidenum">
              <a:rPr lang="en-US" altLang="en-US" sz="1400" b="0">
                <a:latin typeface="Arial" panose="020B0604020202020204" pitchFamily="34" charset="0"/>
              </a:rPr>
              <a:pPr eaLnBrk="1" hangingPunct="1"/>
              <a:t>58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6ABAE2F-7D11-40FE-98FB-5EB07947FB1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F435C3D-B786-45E0-98EB-1794FDA3CDF1}" type="slidenum">
              <a:rPr lang="en-US" altLang="en-US" sz="1400" b="0">
                <a:latin typeface="Arial" panose="020B0604020202020204" pitchFamily="34" charset="0"/>
              </a:rPr>
              <a:pPr algn="r" eaLnBrk="1" hangingPunct="1"/>
              <a:t>58</a:t>
            </a:fld>
            <a:endParaRPr lang="en-US" altLang="en-US" sz="1400" b="0">
              <a:latin typeface="Arial" panose="020B0604020202020204" pitchFamily="34" charset="0"/>
            </a:endParaRPr>
          </a:p>
        </p:txBody>
      </p:sp>
      <p:sp>
        <p:nvSpPr>
          <p:cNvPr id="77828" name="Rectangle 2">
            <a:extLst>
              <a:ext uri="{FF2B5EF4-FFF2-40B4-BE49-F238E27FC236}">
                <a16:creationId xmlns:a16="http://schemas.microsoft.com/office/drawing/2014/main" id="{D03F8A78-232C-4C36-930C-93478FBBEA38}"/>
              </a:ext>
            </a:extLst>
          </p:cNvPr>
          <p:cNvSpPr>
            <a:spLocks noGrp="1" noChangeArrowheads="1"/>
          </p:cNvSpPr>
          <p:nvPr>
            <p:ph type="title"/>
          </p:nvPr>
        </p:nvSpPr>
        <p:spPr>
          <a:xfrm>
            <a:off x="19050" y="0"/>
            <a:ext cx="9124950" cy="520700"/>
          </a:xfrm>
          <a:solidFill>
            <a:srgbClr val="9966FF"/>
          </a:solidFill>
          <a:ln w="38100">
            <a:solidFill>
              <a:schemeClr val="tx1"/>
            </a:solidFill>
            <a:miter lim="800000"/>
            <a:headEnd/>
            <a:tailEnd/>
          </a:ln>
        </p:spPr>
        <p:txBody>
          <a:bodyPr/>
          <a:lstStyle/>
          <a:p>
            <a:pPr eaLnBrk="1" hangingPunct="1"/>
            <a:r>
              <a:rPr lang="en-US" altLang="en-US" sz="2400" b="1">
                <a:solidFill>
                  <a:schemeClr val="bg1"/>
                </a:solidFill>
              </a:rPr>
              <a:t>Exercise 3b.2: Sample variance vs population variance</a:t>
            </a:r>
          </a:p>
        </p:txBody>
      </p:sp>
      <p:sp>
        <p:nvSpPr>
          <p:cNvPr id="3075" name="Rectangle 3">
            <a:extLst>
              <a:ext uri="{FF2B5EF4-FFF2-40B4-BE49-F238E27FC236}">
                <a16:creationId xmlns:a16="http://schemas.microsoft.com/office/drawing/2014/main" id="{E153084A-CF4A-4B82-83AB-6D297F09E785}"/>
              </a:ext>
            </a:extLst>
          </p:cNvPr>
          <p:cNvSpPr>
            <a:spLocks noGrp="1" noChangeArrowheads="1"/>
          </p:cNvSpPr>
          <p:nvPr>
            <p:ph type="body" idx="1"/>
          </p:nvPr>
        </p:nvSpPr>
        <p:spPr>
          <a:xfrm>
            <a:off x="0" y="685800"/>
            <a:ext cx="9144000" cy="6172200"/>
          </a:xfrm>
          <a:solidFill>
            <a:schemeClr val="bg1"/>
          </a:solidFill>
        </p:spPr>
        <p:txBody>
          <a:bodyPr/>
          <a:lstStyle/>
          <a:p>
            <a:pPr>
              <a:buFont typeface="Wingdings" panose="05000000000000000000" pitchFamily="2" charset="2"/>
              <a:buChar char="q"/>
            </a:pPr>
            <a:r>
              <a:rPr lang="en-US" altLang="en-US" sz="2400"/>
              <a:t>Your teacher should locate the container marked "Exercise 3b.2," which contains a bag of beads of the same size and shape, but of two different colors.  </a:t>
            </a:r>
          </a:p>
          <a:p>
            <a:pPr>
              <a:buFont typeface="Wingdings" panose="05000000000000000000" pitchFamily="2" charset="2"/>
              <a:buChar char="q"/>
            </a:pPr>
            <a:r>
              <a:rPr lang="en-US" altLang="en-US" sz="2400"/>
              <a:t>All of the beads in this bag represent a population, with each bead representing an individual within the population.  </a:t>
            </a:r>
          </a:p>
          <a:p>
            <a:pPr>
              <a:buFont typeface="Wingdings" panose="05000000000000000000" pitchFamily="2" charset="2"/>
              <a:buChar char="q"/>
            </a:pPr>
            <a:r>
              <a:rPr lang="en-US" altLang="en-US" sz="2400"/>
              <a:t>Your teacher knows the total number of beads, as well as the number of beads of each color in the bag, but will not reveal this information to the class until you have all conducted the rest of the exercise.</a:t>
            </a:r>
          </a:p>
          <a:p>
            <a:pPr>
              <a:buFont typeface="Wingdings" panose="05000000000000000000" pitchFamily="2" charset="2"/>
              <a:buChar char="q"/>
            </a:pPr>
            <a:r>
              <a:rPr lang="en-US" altLang="en-US" sz="2400"/>
              <a:t>Each color of beads will be assigned a particular value, and your teacher will inform you which color takes which value:</a:t>
            </a:r>
          </a:p>
          <a:p>
            <a:pPr lvl="1">
              <a:buFont typeface="Wingdings" panose="05000000000000000000" pitchFamily="2" charset="2"/>
              <a:buChar char="q"/>
            </a:pPr>
            <a:r>
              <a:rPr lang="en-US" altLang="en-US" sz="2400"/>
              <a:t>One color of beads will be given a value of 1.</a:t>
            </a:r>
          </a:p>
          <a:p>
            <a:pPr lvl="1">
              <a:buFont typeface="Wingdings" panose="05000000000000000000" pitchFamily="2" charset="2"/>
              <a:buChar char="q"/>
            </a:pPr>
            <a:r>
              <a:rPr lang="en-US" altLang="en-US" sz="2400"/>
              <a:t>One color of beads will be given a value of 5.</a:t>
            </a:r>
          </a:p>
          <a:p>
            <a:pPr>
              <a:buFont typeface="Wingdings" panose="05000000000000000000" pitchFamily="2" charset="2"/>
              <a:buChar char="q"/>
            </a:pPr>
            <a:r>
              <a:rPr lang="en-US" altLang="en-US" sz="2400"/>
              <a:t>Your teacher should now shake the bag of beads to mix them, and approach one student in the class.</a:t>
            </a:r>
          </a:p>
          <a:p>
            <a:pPr>
              <a:buFont typeface="Wingdings" panose="05000000000000000000" pitchFamily="2" charset="2"/>
              <a:buChar char="q"/>
            </a:pPr>
            <a:endParaRPr lang="en-US" altLang="en-US" sz="2400"/>
          </a:p>
          <a:p>
            <a:endParaRPr lang="en-US" altLang="en-US" sz="2300"/>
          </a:p>
          <a:p>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2C6F99F-1B0F-472F-A265-BFB8E5070A7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B76BC36-8D0B-420E-AFDF-5291E5D7D931}" type="slidenum">
              <a:rPr lang="en-US" altLang="en-US" sz="1400" b="0">
                <a:latin typeface="Arial" panose="020B0604020202020204" pitchFamily="34" charset="0"/>
              </a:rPr>
              <a:pPr eaLnBrk="1" hangingPunct="1"/>
              <a:t>59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BCA542F-1CA2-4C6E-B761-C4E8CBB57F8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B926546-4288-4B55-9B11-82D478E73494}" type="slidenum">
              <a:rPr lang="en-US" altLang="en-US" sz="1400" b="0">
                <a:latin typeface="Arial" panose="020B0604020202020204" pitchFamily="34" charset="0"/>
              </a:rPr>
              <a:pPr algn="r" eaLnBrk="1" hangingPunct="1"/>
              <a:t>59</a:t>
            </a:fld>
            <a:endParaRPr lang="en-US" altLang="en-US" sz="1400" b="0">
              <a:latin typeface="Arial" panose="020B0604020202020204" pitchFamily="34" charset="0"/>
            </a:endParaRPr>
          </a:p>
        </p:txBody>
      </p:sp>
      <p:sp>
        <p:nvSpPr>
          <p:cNvPr id="78852" name="Rectangle 2">
            <a:extLst>
              <a:ext uri="{FF2B5EF4-FFF2-40B4-BE49-F238E27FC236}">
                <a16:creationId xmlns:a16="http://schemas.microsoft.com/office/drawing/2014/main" id="{0396C269-81D4-46EA-9CA5-5CEC3923E37A}"/>
              </a:ext>
            </a:extLst>
          </p:cNvPr>
          <p:cNvSpPr>
            <a:spLocks noGrp="1" noChangeArrowheads="1"/>
          </p:cNvSpPr>
          <p:nvPr>
            <p:ph type="title"/>
          </p:nvPr>
        </p:nvSpPr>
        <p:spPr>
          <a:xfrm>
            <a:off x="19050" y="0"/>
            <a:ext cx="9124950" cy="520700"/>
          </a:xfrm>
          <a:solidFill>
            <a:srgbClr val="9966FF"/>
          </a:solidFill>
          <a:ln w="38100">
            <a:solidFill>
              <a:schemeClr val="tx1"/>
            </a:solidFill>
            <a:miter lim="800000"/>
            <a:headEnd/>
            <a:tailEnd/>
          </a:ln>
        </p:spPr>
        <p:txBody>
          <a:bodyPr/>
          <a:lstStyle/>
          <a:p>
            <a:pPr eaLnBrk="1" hangingPunct="1"/>
            <a:r>
              <a:rPr lang="en-US" altLang="en-US" sz="2400" b="1">
                <a:solidFill>
                  <a:schemeClr val="bg1"/>
                </a:solidFill>
              </a:rPr>
              <a:t>Exercise 3b.2: Sample variance vs population variance</a:t>
            </a:r>
          </a:p>
        </p:txBody>
      </p:sp>
      <p:sp>
        <p:nvSpPr>
          <p:cNvPr id="3075" name="Rectangle 3">
            <a:extLst>
              <a:ext uri="{FF2B5EF4-FFF2-40B4-BE49-F238E27FC236}">
                <a16:creationId xmlns:a16="http://schemas.microsoft.com/office/drawing/2014/main" id="{09CA9297-6C6C-4636-A66E-954DE17C0DA4}"/>
              </a:ext>
            </a:extLst>
          </p:cNvPr>
          <p:cNvSpPr>
            <a:spLocks noGrp="1" noChangeArrowheads="1"/>
          </p:cNvSpPr>
          <p:nvPr>
            <p:ph type="body" idx="1"/>
          </p:nvPr>
        </p:nvSpPr>
        <p:spPr>
          <a:xfrm>
            <a:off x="0" y="685800"/>
            <a:ext cx="9144000" cy="6172200"/>
          </a:xfrm>
          <a:solidFill>
            <a:schemeClr val="bg1"/>
          </a:solidFill>
        </p:spPr>
        <p:txBody>
          <a:bodyPr/>
          <a:lstStyle/>
          <a:p>
            <a:pPr>
              <a:buFont typeface="Wingdings" panose="05000000000000000000" pitchFamily="2" charset="2"/>
              <a:buChar char="q"/>
            </a:pPr>
            <a:r>
              <a:rPr lang="en-US" altLang="en-US" sz="2600"/>
              <a:t>That student should reach into the bag, and withdraw a sample of 3 beads (</a:t>
            </a:r>
            <a:r>
              <a:rPr lang="en-US" altLang="en-US" sz="2600" i="1"/>
              <a:t>n</a:t>
            </a:r>
            <a:r>
              <a:rPr lang="en-US" altLang="en-US" sz="2600"/>
              <a:t>=3), recording on a piece of paper the color of each, and the value assigned to each of the two colors.</a:t>
            </a:r>
          </a:p>
          <a:p>
            <a:pPr>
              <a:buFont typeface="Wingdings" panose="05000000000000000000" pitchFamily="2" charset="2"/>
              <a:buChar char="q"/>
            </a:pPr>
            <a:r>
              <a:rPr lang="en-US" altLang="en-US" sz="2600"/>
              <a:t>Those beads should be placed back into the bag, and the bag shaken again.  </a:t>
            </a:r>
          </a:p>
          <a:p>
            <a:pPr>
              <a:buFont typeface="Wingdings" panose="05000000000000000000" pitchFamily="2" charset="2"/>
              <a:buChar char="q"/>
            </a:pPr>
            <a:r>
              <a:rPr lang="en-US" altLang="en-US" sz="2600"/>
              <a:t>This procedure should be repeated until every student has taken a sample of 3 individuals from the "population".</a:t>
            </a:r>
          </a:p>
          <a:p>
            <a:pPr>
              <a:buFont typeface="Wingdings" panose="05000000000000000000" pitchFamily="2" charset="2"/>
              <a:buChar char="q"/>
            </a:pPr>
            <a:r>
              <a:rPr lang="en-US" altLang="en-US" sz="2600"/>
              <a:t>Each student should now make a table like the one below, and calculate the appropriate values for their sample, rounding their calculated values to the nearest hundredth.</a:t>
            </a:r>
          </a:p>
          <a:p>
            <a:pPr>
              <a:buFont typeface="Wingdings" panose="05000000000000000000" pitchFamily="2" charset="2"/>
              <a:buChar char="q"/>
            </a:pPr>
            <a:endParaRPr lang="en-US" altLang="en-US" sz="2400"/>
          </a:p>
          <a:p>
            <a:endParaRPr lang="en-US" altLang="en-US" sz="2300"/>
          </a:p>
          <a:p>
            <a:endParaRPr lang="en-US" altLang="en-US" sz="2300"/>
          </a:p>
        </p:txBody>
      </p:sp>
      <p:pic>
        <p:nvPicPr>
          <p:cNvPr id="2050" name="Picture 2">
            <a:extLst>
              <a:ext uri="{FF2B5EF4-FFF2-40B4-BE49-F238E27FC236}">
                <a16:creationId xmlns:a16="http://schemas.microsoft.com/office/drawing/2014/main" id="{28428F65-17AD-435E-B016-092132C2B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41950"/>
            <a:ext cx="8647113"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19CDCB1-E72E-4854-B250-F849194EA4C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68014A0-98D0-411E-8798-EDF57067FF5B}" type="slidenum">
              <a:rPr lang="en-US" altLang="en-US" sz="1400" b="0">
                <a:latin typeface="Arial" panose="020B0604020202020204" pitchFamily="34" charset="0"/>
              </a:rPr>
              <a:pPr eaLnBrk="1" hangingPunct="1"/>
              <a:t>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DDF4204-E7B3-4A5C-A525-0C6A052DBB2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085FE93-B3B3-40CF-8EB4-0828D89EDE58}" type="slidenum">
              <a:rPr lang="en-US" altLang="en-US" sz="1400" b="0">
                <a:latin typeface="Arial" panose="020B0604020202020204" pitchFamily="34" charset="0"/>
              </a:rPr>
              <a:pPr algn="r" eaLnBrk="1" hangingPunct="1"/>
              <a:t>6</a:t>
            </a:fld>
            <a:endParaRPr lang="en-US" altLang="en-US" sz="1400" b="0">
              <a:latin typeface="Arial" panose="020B0604020202020204" pitchFamily="34" charset="0"/>
            </a:endParaRPr>
          </a:p>
        </p:txBody>
      </p:sp>
      <p:sp>
        <p:nvSpPr>
          <p:cNvPr id="22531" name="Rectangle 2">
            <a:extLst>
              <a:ext uri="{FF2B5EF4-FFF2-40B4-BE49-F238E27FC236}">
                <a16:creationId xmlns:a16="http://schemas.microsoft.com/office/drawing/2014/main" id="{CA0C719D-A5C6-4061-9C5F-F9395340B9F3}"/>
              </a:ext>
            </a:extLst>
          </p:cNvPr>
          <p:cNvSpPr>
            <a:spLocks noGrp="1" noChangeArrowheads="1"/>
          </p:cNvSpPr>
          <p:nvPr>
            <p:ph type="title"/>
          </p:nvPr>
        </p:nvSpPr>
        <p:spPr>
          <a:xfrm>
            <a:off x="457200" y="228600"/>
            <a:ext cx="8229600" cy="655638"/>
          </a:xfrm>
          <a:solidFill>
            <a:schemeClr val="accent5">
              <a:lumMod val="75000"/>
            </a:schemeClr>
          </a:solidFill>
          <a:ln w="38100">
            <a:solidFill>
              <a:schemeClr val="tx1"/>
            </a:solidFill>
          </a:ln>
        </p:spPr>
        <p:txBody>
          <a:bodyPr/>
          <a:lstStyle/>
          <a:p>
            <a:pPr eaLnBrk="1" hangingPunct="1">
              <a:defRPr/>
            </a:pPr>
            <a:r>
              <a:rPr lang="en-US" sz="3200" b="1" dirty="0"/>
              <a:t>In this unit, the student will…</a:t>
            </a:r>
          </a:p>
        </p:txBody>
      </p:sp>
      <p:sp>
        <p:nvSpPr>
          <p:cNvPr id="22532" name="Rectangle 3">
            <a:extLst>
              <a:ext uri="{FF2B5EF4-FFF2-40B4-BE49-F238E27FC236}">
                <a16:creationId xmlns:a16="http://schemas.microsoft.com/office/drawing/2014/main" id="{63AADC47-E204-49D0-9D8D-89B407C6BD50}"/>
              </a:ext>
            </a:extLst>
          </p:cNvPr>
          <p:cNvSpPr>
            <a:spLocks noGrp="1" noChangeArrowheads="1"/>
          </p:cNvSpPr>
          <p:nvPr>
            <p:ph type="body" idx="1"/>
          </p:nvPr>
        </p:nvSpPr>
        <p:spPr>
          <a:xfrm>
            <a:off x="152400" y="1066800"/>
            <a:ext cx="8839200" cy="4525963"/>
          </a:xfrm>
        </p:spPr>
        <p:txBody>
          <a:bodyPr/>
          <a:lstStyle/>
          <a:p>
            <a:pPr eaLnBrk="1" hangingPunct="1">
              <a:buFont typeface="Wingdings" panose="05000000000000000000" pitchFamily="2" charset="2"/>
              <a:buChar char="q"/>
            </a:pPr>
            <a:r>
              <a:rPr lang="en-US" altLang="en-US" sz="2800"/>
              <a:t>test their memory and powers of observation in learning to identify leaves and shells.</a:t>
            </a:r>
          </a:p>
          <a:p>
            <a:pPr eaLnBrk="1" hangingPunct="1">
              <a:buFont typeface="Wingdings" panose="05000000000000000000" pitchFamily="2" charset="2"/>
              <a:buChar char="q"/>
            </a:pPr>
            <a:r>
              <a:rPr lang="en-US" altLang="en-US" sz="2800"/>
              <a:t>learn how to quantify variation present in samples, as well as how to compare variation between samples.</a:t>
            </a:r>
          </a:p>
          <a:p>
            <a:pPr eaLnBrk="1" hangingPunct="1">
              <a:buFont typeface="Wingdings" panose="05000000000000000000" pitchFamily="2" charset="2"/>
              <a:buChar char="q"/>
            </a:pPr>
            <a:r>
              <a:rPr lang="en-US" altLang="en-US" sz="2800"/>
              <a:t>group items/organisms based on similarities.</a:t>
            </a:r>
          </a:p>
          <a:p>
            <a:pPr eaLnBrk="1" hangingPunct="1">
              <a:buFont typeface="Wingdings" panose="05000000000000000000" pitchFamily="2" charset="2"/>
              <a:buChar char="q"/>
            </a:pPr>
            <a:r>
              <a:rPr lang="en-US" altLang="en-US" sz="2800"/>
              <a:t>learn about how taxonomists divide organisms into species, and about various species concepts.</a:t>
            </a:r>
          </a:p>
          <a:p>
            <a:pPr eaLnBrk="1" hangingPunct="1">
              <a:buFont typeface="Wingdings" panose="05000000000000000000" pitchFamily="2" charset="2"/>
              <a:buChar char="q"/>
            </a:pPr>
            <a:r>
              <a:rPr lang="en-US" altLang="en-US" sz="2800"/>
              <a:t>learn about the sources of variation in various organisms, as well as the importance of variation in various contexts.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53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5B7659D-8EE3-40A1-9A3E-0CEB9914985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DC9C876-B98E-472D-9DB5-FE1A1802FCC3}" type="slidenum">
              <a:rPr lang="en-US" altLang="en-US" sz="1400" b="0">
                <a:latin typeface="Arial" panose="020B0604020202020204" pitchFamily="34" charset="0"/>
              </a:rPr>
              <a:pPr eaLnBrk="1" hangingPunct="1"/>
              <a:t>60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ECA4B0F-CD4B-421C-9967-D017EB4D4F4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CF3490C-E64B-41DC-99A7-15DBB9539AED}" type="slidenum">
              <a:rPr lang="en-US" altLang="en-US" sz="1400" b="0">
                <a:latin typeface="Arial" panose="020B0604020202020204" pitchFamily="34" charset="0"/>
              </a:rPr>
              <a:pPr algn="r" eaLnBrk="1" hangingPunct="1"/>
              <a:t>60</a:t>
            </a:fld>
            <a:endParaRPr lang="en-US" altLang="en-US" sz="1400" b="0">
              <a:latin typeface="Arial" panose="020B0604020202020204" pitchFamily="34" charset="0"/>
            </a:endParaRPr>
          </a:p>
        </p:txBody>
      </p:sp>
      <p:sp>
        <p:nvSpPr>
          <p:cNvPr id="79876" name="Rectangle 2">
            <a:extLst>
              <a:ext uri="{FF2B5EF4-FFF2-40B4-BE49-F238E27FC236}">
                <a16:creationId xmlns:a16="http://schemas.microsoft.com/office/drawing/2014/main" id="{2D7051D6-E161-40C6-BEF4-3039BA86BBF7}"/>
              </a:ext>
            </a:extLst>
          </p:cNvPr>
          <p:cNvSpPr>
            <a:spLocks noGrp="1" noChangeArrowheads="1"/>
          </p:cNvSpPr>
          <p:nvPr>
            <p:ph type="title"/>
          </p:nvPr>
        </p:nvSpPr>
        <p:spPr>
          <a:xfrm>
            <a:off x="19050" y="0"/>
            <a:ext cx="9124950" cy="520700"/>
          </a:xfrm>
          <a:solidFill>
            <a:srgbClr val="9966FF"/>
          </a:solidFill>
          <a:ln w="38100">
            <a:solidFill>
              <a:schemeClr val="tx1"/>
            </a:solidFill>
            <a:miter lim="800000"/>
            <a:headEnd/>
            <a:tailEnd/>
          </a:ln>
        </p:spPr>
        <p:txBody>
          <a:bodyPr/>
          <a:lstStyle/>
          <a:p>
            <a:pPr eaLnBrk="1" hangingPunct="1"/>
            <a:r>
              <a:rPr lang="en-US" altLang="en-US" sz="2400" b="1">
                <a:solidFill>
                  <a:schemeClr val="bg1"/>
                </a:solidFill>
              </a:rPr>
              <a:t>Exercise 3b.2: Sample variance vs population variance</a:t>
            </a:r>
          </a:p>
        </p:txBody>
      </p:sp>
      <p:sp>
        <p:nvSpPr>
          <p:cNvPr id="3075" name="Rectangle 3">
            <a:extLst>
              <a:ext uri="{FF2B5EF4-FFF2-40B4-BE49-F238E27FC236}">
                <a16:creationId xmlns:a16="http://schemas.microsoft.com/office/drawing/2014/main" id="{6833004D-FED8-4A6B-998D-FA4EE072237D}"/>
              </a:ext>
            </a:extLst>
          </p:cNvPr>
          <p:cNvSpPr>
            <a:spLocks noGrp="1" noChangeArrowheads="1"/>
          </p:cNvSpPr>
          <p:nvPr>
            <p:ph type="body" idx="1"/>
          </p:nvPr>
        </p:nvSpPr>
        <p:spPr>
          <a:xfrm>
            <a:off x="0" y="685800"/>
            <a:ext cx="9144000" cy="6172200"/>
          </a:xfrm>
          <a:solidFill>
            <a:schemeClr val="bg1"/>
          </a:solidFill>
        </p:spPr>
        <p:txBody>
          <a:bodyPr/>
          <a:lstStyle/>
          <a:p>
            <a:pPr>
              <a:buFont typeface="Wingdings" panose="05000000000000000000" pitchFamily="2" charset="2"/>
              <a:buChar char="q"/>
            </a:pPr>
            <a:r>
              <a:rPr lang="en-US" altLang="en-US" sz="2600"/>
              <a:t>After all students have calculated their values for the means and variances (using both methods) for their samples, your teacher should make a table with three columns ("Mean", "Variance Using </a:t>
            </a:r>
            <a:r>
              <a:rPr lang="en-US" altLang="en-US" sz="2600" i="1"/>
              <a:t>n</a:t>
            </a:r>
            <a:r>
              <a:rPr lang="en-US" altLang="en-US" sz="2600"/>
              <a:t>", and "Variance Using (</a:t>
            </a:r>
            <a:r>
              <a:rPr lang="en-US" altLang="en-US" sz="2600" i="1"/>
              <a:t>n</a:t>
            </a:r>
            <a:r>
              <a:rPr lang="en-US" altLang="en-US" sz="2600"/>
              <a:t>-1)") on the board, and compile students' results.</a:t>
            </a:r>
          </a:p>
          <a:p>
            <a:pPr>
              <a:buFont typeface="Wingdings" panose="05000000000000000000" pitchFamily="2" charset="2"/>
              <a:buChar char="q"/>
            </a:pPr>
            <a:r>
              <a:rPr lang="en-US" altLang="en-US" sz="2600"/>
              <a:t>After all students' results are compiled on the board, you should calculate the average variance for all samples when using both methods (</a:t>
            </a:r>
            <a:r>
              <a:rPr lang="en-US" altLang="en-US" sz="2600" i="1"/>
              <a:t>n</a:t>
            </a:r>
            <a:r>
              <a:rPr lang="en-US" altLang="en-US" sz="2600"/>
              <a:t> versus </a:t>
            </a:r>
            <a:r>
              <a:rPr lang="en-US" altLang="en-US" sz="2600" i="1"/>
              <a:t>n</a:t>
            </a:r>
            <a:r>
              <a:rPr lang="en-US" altLang="en-US" sz="2600"/>
              <a:t>-1 in the denominator).</a:t>
            </a:r>
          </a:p>
          <a:p>
            <a:pPr>
              <a:buFont typeface="Wingdings" panose="05000000000000000000" pitchFamily="2" charset="2"/>
              <a:buChar char="q"/>
            </a:pPr>
            <a:r>
              <a:rPr lang="en-US" altLang="en-US" sz="2600"/>
              <a:t>Your teacher will now reveal the true population variance (</a:t>
            </a:r>
            <a:r>
              <a:rPr lang="en-US" altLang="en-US" sz="2600" i="1"/>
              <a:t>σ</a:t>
            </a:r>
            <a:r>
              <a:rPr lang="en-US" altLang="en-US" sz="2600" baseline="30000"/>
              <a:t>2</a:t>
            </a:r>
            <a:r>
              <a:rPr lang="en-US" altLang="en-US" sz="2600"/>
              <a:t>) to the class.  </a:t>
            </a:r>
          </a:p>
          <a:p>
            <a:pPr>
              <a:buFont typeface="Wingdings" panose="05000000000000000000" pitchFamily="2" charset="2"/>
              <a:buChar char="q"/>
            </a:pPr>
            <a:r>
              <a:rPr lang="en-US" altLang="en-US" sz="2600"/>
              <a:t>Compare this value to the average sample variances obtained when using both </a:t>
            </a:r>
            <a:r>
              <a:rPr lang="en-US" altLang="en-US" sz="2600" i="1"/>
              <a:t>n </a:t>
            </a:r>
            <a:r>
              <a:rPr lang="en-US" altLang="en-US" sz="2600"/>
              <a:t>and (</a:t>
            </a:r>
            <a:r>
              <a:rPr lang="en-US" altLang="en-US" sz="2600" i="1"/>
              <a:t>n</a:t>
            </a:r>
            <a:r>
              <a:rPr lang="en-US" altLang="en-US" sz="2600"/>
              <a:t>-1) in the denominator.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4FC4064-509F-4771-BA86-9AC49E67986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96AAC38-76C3-496D-9AF8-8440F3CF0ED1}" type="slidenum">
              <a:rPr lang="en-US" altLang="en-US" sz="1400" b="0">
                <a:latin typeface="Arial" panose="020B0604020202020204" pitchFamily="34" charset="0"/>
              </a:rPr>
              <a:pPr eaLnBrk="1" hangingPunct="1"/>
              <a:t>61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F4045BD-EEA3-4A47-9282-48902AC01FA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E312C31-48E2-4250-BD35-C120212C2B32}" type="slidenum">
              <a:rPr lang="en-US" altLang="en-US" sz="1400" b="0">
                <a:latin typeface="Arial" panose="020B0604020202020204" pitchFamily="34" charset="0"/>
              </a:rPr>
              <a:pPr algn="r" eaLnBrk="1" hangingPunct="1"/>
              <a:t>61</a:t>
            </a:fld>
            <a:endParaRPr lang="en-US" altLang="en-US" sz="1400" b="0">
              <a:latin typeface="Arial" panose="020B0604020202020204" pitchFamily="34" charset="0"/>
            </a:endParaRPr>
          </a:p>
        </p:txBody>
      </p:sp>
      <p:sp>
        <p:nvSpPr>
          <p:cNvPr id="80900" name="Rectangle 2">
            <a:extLst>
              <a:ext uri="{FF2B5EF4-FFF2-40B4-BE49-F238E27FC236}">
                <a16:creationId xmlns:a16="http://schemas.microsoft.com/office/drawing/2014/main" id="{71308B06-49C1-41C8-8B5F-C24D24A30B48}"/>
              </a:ext>
            </a:extLst>
          </p:cNvPr>
          <p:cNvSpPr>
            <a:spLocks noGrp="1" noChangeArrowheads="1"/>
          </p:cNvSpPr>
          <p:nvPr>
            <p:ph type="title"/>
          </p:nvPr>
        </p:nvSpPr>
        <p:spPr>
          <a:xfrm>
            <a:off x="19050" y="0"/>
            <a:ext cx="9124950" cy="520700"/>
          </a:xfrm>
          <a:solidFill>
            <a:srgbClr val="9966FF"/>
          </a:solidFill>
          <a:ln w="38100">
            <a:solidFill>
              <a:schemeClr val="tx1"/>
            </a:solidFill>
            <a:miter lim="800000"/>
            <a:headEnd/>
            <a:tailEnd/>
          </a:ln>
        </p:spPr>
        <p:txBody>
          <a:bodyPr/>
          <a:lstStyle/>
          <a:p>
            <a:pPr eaLnBrk="1" hangingPunct="1"/>
            <a:r>
              <a:rPr lang="en-US" altLang="en-US" sz="2400" b="1">
                <a:solidFill>
                  <a:schemeClr val="bg1"/>
                </a:solidFill>
              </a:rPr>
              <a:t>Exercise 3b.2: Sample variance vs population variance</a:t>
            </a:r>
          </a:p>
        </p:txBody>
      </p:sp>
      <p:sp>
        <p:nvSpPr>
          <p:cNvPr id="3075" name="Rectangle 3">
            <a:extLst>
              <a:ext uri="{FF2B5EF4-FFF2-40B4-BE49-F238E27FC236}">
                <a16:creationId xmlns:a16="http://schemas.microsoft.com/office/drawing/2014/main" id="{CCBAFD1B-5534-44C5-886E-89835BB4F50B}"/>
              </a:ext>
            </a:extLst>
          </p:cNvPr>
          <p:cNvSpPr>
            <a:spLocks noGrp="1" noChangeArrowheads="1"/>
          </p:cNvSpPr>
          <p:nvPr>
            <p:ph type="body" idx="1"/>
          </p:nvPr>
        </p:nvSpPr>
        <p:spPr>
          <a:xfrm>
            <a:off x="0" y="685800"/>
            <a:ext cx="9144000" cy="6172200"/>
          </a:xfrm>
          <a:solidFill>
            <a:schemeClr val="bg1"/>
          </a:solidFill>
        </p:spPr>
        <p:txBody>
          <a:bodyPr/>
          <a:lstStyle/>
          <a:p>
            <a:pPr>
              <a:buFont typeface="Wingdings" pitchFamily="2" charset="2"/>
              <a:buChar char="q"/>
              <a:defRPr/>
            </a:pPr>
            <a:r>
              <a:rPr lang="en-US" sz="2300" dirty="0"/>
              <a:t>Now answer the following question:</a:t>
            </a:r>
          </a:p>
          <a:p>
            <a:pPr marL="0" indent="0">
              <a:buFontTx/>
              <a:buNone/>
              <a:defRPr/>
            </a:pPr>
            <a:r>
              <a:rPr lang="en-US" sz="2300" b="1" dirty="0"/>
              <a:t>Q9:</a:t>
            </a:r>
            <a:r>
              <a:rPr lang="en-US" sz="2300" dirty="0"/>
              <a:t> What do you notice about the average values of sample variance (</a:t>
            </a:r>
            <a:r>
              <a:rPr lang="en-US" sz="2300" i="1" dirty="0"/>
              <a:t>s</a:t>
            </a:r>
            <a:r>
              <a:rPr lang="en-US" sz="2300" baseline="30000" dirty="0"/>
              <a:t>2</a:t>
            </a:r>
            <a:r>
              <a:rPr lang="en-US" sz="2300" dirty="0"/>
              <a:t>) using </a:t>
            </a:r>
            <a:r>
              <a:rPr lang="en-US" sz="2300" i="1" dirty="0"/>
              <a:t>n</a:t>
            </a:r>
            <a:r>
              <a:rPr lang="en-US" sz="2300" dirty="0"/>
              <a:t> versus (</a:t>
            </a:r>
            <a:r>
              <a:rPr lang="en-US" sz="2300" i="1" dirty="0"/>
              <a:t>n</a:t>
            </a:r>
            <a:r>
              <a:rPr lang="en-US" sz="2300" dirty="0"/>
              <a:t>-1) in the denominator of the equation when compared to the true population variance (</a:t>
            </a:r>
            <a:r>
              <a:rPr lang="en-US" sz="2300" i="1" dirty="0"/>
              <a:t>σ</a:t>
            </a:r>
            <a:r>
              <a:rPr lang="en-US" sz="2300" baseline="30000" dirty="0"/>
              <a:t>2</a:t>
            </a:r>
            <a:r>
              <a:rPr lang="en-US" sz="2300" dirty="0"/>
              <a:t>)?</a:t>
            </a:r>
          </a:p>
          <a:p>
            <a:pPr marL="0" indent="0" algn="ctr">
              <a:buFontTx/>
              <a:buNone/>
              <a:defRPr/>
            </a:pPr>
            <a:endParaRPr lang="en-US" sz="2300" b="1" dirty="0"/>
          </a:p>
          <a:p>
            <a:pPr marL="0" indent="0" algn="ctr">
              <a:buFontTx/>
              <a:buNone/>
              <a:defRPr/>
            </a:pPr>
            <a:r>
              <a:rPr lang="en-US" sz="2300" b="1" dirty="0"/>
              <a:t>CLICK FOR THE ANSWER!</a:t>
            </a:r>
          </a:p>
          <a:p>
            <a:pPr marL="0" indent="0" algn="ctr">
              <a:buFontTx/>
              <a:buNone/>
              <a:defRPr/>
            </a:pPr>
            <a:endParaRPr lang="en-US" sz="2300" b="1" dirty="0"/>
          </a:p>
          <a:p>
            <a:pPr marL="0" indent="0">
              <a:buFontTx/>
              <a:buNone/>
              <a:defRPr/>
            </a:pPr>
            <a:r>
              <a:rPr lang="en-US" sz="2300" b="1" dirty="0">
                <a:solidFill>
                  <a:srgbClr val="9900FF"/>
                </a:solidFill>
              </a:rPr>
              <a:t>You should notice that the average sample variance using </a:t>
            </a:r>
            <a:r>
              <a:rPr lang="en-US" sz="2300" b="1" i="1" dirty="0">
                <a:solidFill>
                  <a:srgbClr val="9900FF"/>
                </a:solidFill>
              </a:rPr>
              <a:t>n</a:t>
            </a:r>
            <a:r>
              <a:rPr lang="en-US" sz="2300" b="1" dirty="0">
                <a:solidFill>
                  <a:srgbClr val="9900FF"/>
                </a:solidFill>
              </a:rPr>
              <a:t> in the denominator is smaller than the true population variance.  In other words, the use of </a:t>
            </a:r>
            <a:r>
              <a:rPr lang="en-US" sz="2300" b="1" i="1" dirty="0">
                <a:solidFill>
                  <a:srgbClr val="9900FF"/>
                </a:solidFill>
              </a:rPr>
              <a:t>n</a:t>
            </a:r>
            <a:r>
              <a:rPr lang="en-US" sz="2300" b="1" dirty="0">
                <a:solidFill>
                  <a:srgbClr val="9900FF"/>
                </a:solidFill>
              </a:rPr>
              <a:t> in the denominator tends to underestimate the true amount of variance in the whole population.  The average sample variance when using (</a:t>
            </a:r>
            <a:r>
              <a:rPr lang="en-US" sz="2300" b="1" i="1" dirty="0">
                <a:solidFill>
                  <a:srgbClr val="9900FF"/>
                </a:solidFill>
              </a:rPr>
              <a:t>n</a:t>
            </a:r>
            <a:r>
              <a:rPr lang="en-US" sz="2300" b="1" dirty="0">
                <a:solidFill>
                  <a:srgbClr val="9900FF"/>
                </a:solidFill>
              </a:rPr>
              <a:t>-1) in the denominator is a much better estimate of the true population variance.  This is why the formula for finding sample variance uses (</a:t>
            </a:r>
            <a:r>
              <a:rPr lang="en-US" sz="2300" b="1" i="1" dirty="0">
                <a:solidFill>
                  <a:srgbClr val="9900FF"/>
                </a:solidFill>
              </a:rPr>
              <a:t>n</a:t>
            </a:r>
            <a:r>
              <a:rPr lang="en-US" sz="2300" b="1" dirty="0">
                <a:solidFill>
                  <a:srgbClr val="9900FF"/>
                </a:solidFill>
              </a:rPr>
              <a:t>-1) in the denominator instead of </a:t>
            </a:r>
            <a:r>
              <a:rPr lang="en-US" sz="2300" b="1" i="1" dirty="0">
                <a:solidFill>
                  <a:srgbClr val="9900FF"/>
                </a:solidFill>
              </a:rPr>
              <a:t>n</a:t>
            </a:r>
            <a:r>
              <a:rPr lang="en-US" sz="2300" i="1" dirty="0">
                <a:solidFill>
                  <a:srgbClr val="9900FF"/>
                </a:solidFill>
              </a:rPr>
              <a:t>!</a:t>
            </a:r>
            <a:endParaRPr lang="en-US" sz="2300" b="1" dirty="0">
              <a:solidFill>
                <a:srgbClr val="9900FF"/>
              </a:solidFill>
            </a:endParaRPr>
          </a:p>
          <a:p>
            <a:pPr>
              <a:defRPr/>
            </a:pPr>
            <a:endParaRPr lang="en-US" sz="2400" dirty="0"/>
          </a:p>
          <a:p>
            <a:pPr>
              <a:defRPr/>
            </a:pPr>
            <a:endParaRPr lang="en-US" sz="2400" dirty="0"/>
          </a:p>
          <a:p>
            <a:pPr>
              <a:defRP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A8871B0-7F6E-47FF-A681-C821687034E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CF6A68D-7DE7-405F-875A-5B0B01D83F5B}" type="slidenum">
              <a:rPr lang="en-US" altLang="en-US" sz="1400" b="0">
                <a:latin typeface="Arial" panose="020B0604020202020204" pitchFamily="34" charset="0"/>
              </a:rPr>
              <a:pPr eaLnBrk="1" hangingPunct="1"/>
              <a:t>62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7F6AD6B-F65B-46C8-B4F2-DE4DDCD3DAF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8DB29371-F9C2-4386-A2F7-B38F14835942}" type="slidenum">
              <a:rPr lang="en-US" altLang="en-US" sz="1400" b="0">
                <a:latin typeface="Arial" panose="020B0604020202020204" pitchFamily="34" charset="0"/>
              </a:rPr>
              <a:pPr algn="r" eaLnBrk="1" hangingPunct="1"/>
              <a:t>62</a:t>
            </a:fld>
            <a:endParaRPr lang="en-US" altLang="en-US" sz="1400" b="0">
              <a:latin typeface="Arial" panose="020B0604020202020204" pitchFamily="34" charset="0"/>
            </a:endParaRPr>
          </a:p>
        </p:txBody>
      </p:sp>
      <p:sp>
        <p:nvSpPr>
          <p:cNvPr id="81924" name="Rectangle 2">
            <a:extLst>
              <a:ext uri="{FF2B5EF4-FFF2-40B4-BE49-F238E27FC236}">
                <a16:creationId xmlns:a16="http://schemas.microsoft.com/office/drawing/2014/main" id="{FF85E238-7E51-486D-BE58-94E1D2D10B84}"/>
              </a:ext>
            </a:extLst>
          </p:cNvPr>
          <p:cNvSpPr>
            <a:spLocks noGrp="1" noChangeArrowheads="1"/>
          </p:cNvSpPr>
          <p:nvPr>
            <p:ph type="title"/>
          </p:nvPr>
        </p:nvSpPr>
        <p:spPr>
          <a:xfrm>
            <a:off x="19050" y="0"/>
            <a:ext cx="9124950" cy="520700"/>
          </a:xfrm>
          <a:solidFill>
            <a:srgbClr val="9966FF"/>
          </a:solidFill>
          <a:ln w="38100">
            <a:solidFill>
              <a:schemeClr val="tx1"/>
            </a:solidFill>
            <a:miter lim="800000"/>
            <a:headEnd/>
            <a:tailEnd/>
          </a:ln>
        </p:spPr>
        <p:txBody>
          <a:bodyPr/>
          <a:lstStyle/>
          <a:p>
            <a:pPr eaLnBrk="1" hangingPunct="1"/>
            <a:r>
              <a:rPr lang="en-US" altLang="en-US" sz="2400" b="1">
                <a:solidFill>
                  <a:schemeClr val="bg1"/>
                </a:solidFill>
              </a:rPr>
              <a:t>Exercise 3b.2: Sample variance vs population variance</a:t>
            </a:r>
          </a:p>
        </p:txBody>
      </p:sp>
      <p:sp>
        <p:nvSpPr>
          <p:cNvPr id="3075" name="Rectangle 3">
            <a:extLst>
              <a:ext uri="{FF2B5EF4-FFF2-40B4-BE49-F238E27FC236}">
                <a16:creationId xmlns:a16="http://schemas.microsoft.com/office/drawing/2014/main" id="{93E5EA94-6CA6-4D0D-BBAC-68A12B786900}"/>
              </a:ext>
            </a:extLst>
          </p:cNvPr>
          <p:cNvSpPr>
            <a:spLocks noGrp="1" noChangeArrowheads="1"/>
          </p:cNvSpPr>
          <p:nvPr>
            <p:ph type="body" idx="1"/>
          </p:nvPr>
        </p:nvSpPr>
        <p:spPr>
          <a:xfrm>
            <a:off x="0" y="685800"/>
            <a:ext cx="9144000" cy="6172200"/>
          </a:xfrm>
          <a:solidFill>
            <a:schemeClr val="bg1"/>
          </a:solidFill>
        </p:spPr>
        <p:txBody>
          <a:bodyPr/>
          <a:lstStyle/>
          <a:p>
            <a:pPr>
              <a:buFont typeface="Wingdings" pitchFamily="2" charset="2"/>
              <a:buChar char="q"/>
              <a:defRPr/>
            </a:pPr>
            <a:r>
              <a:rPr lang="en-US" sz="2300" dirty="0"/>
              <a:t>Now, look at the values under the "Mean" column on the board.</a:t>
            </a:r>
          </a:p>
          <a:p>
            <a:pPr>
              <a:buFont typeface="Wingdings" pitchFamily="2" charset="2"/>
              <a:buChar char="q"/>
              <a:defRPr/>
            </a:pPr>
            <a:r>
              <a:rPr lang="en-US" sz="2300" dirty="0"/>
              <a:t>Using the tally marks representing the number of samples in which each mean was calculated for the samples, and calculate the mean of </a:t>
            </a:r>
            <a:r>
              <a:rPr lang="en-US" sz="2300" b="1" dirty="0"/>
              <a:t>all of the sample means</a:t>
            </a:r>
            <a:r>
              <a:rPr lang="en-US" sz="2300" dirty="0"/>
              <a:t>.</a:t>
            </a:r>
          </a:p>
          <a:p>
            <a:pPr>
              <a:buFont typeface="Wingdings" pitchFamily="2" charset="2"/>
              <a:buChar char="q"/>
              <a:defRPr/>
            </a:pPr>
            <a:r>
              <a:rPr lang="en-US" sz="2300" dirty="0"/>
              <a:t>Your teacher will now let you know the true population mean.</a:t>
            </a:r>
          </a:p>
          <a:p>
            <a:pPr>
              <a:buFont typeface="Wingdings" pitchFamily="2" charset="2"/>
              <a:buChar char="q"/>
              <a:defRPr/>
            </a:pPr>
            <a:r>
              <a:rPr lang="en-US" sz="2300" dirty="0"/>
              <a:t>Compare the value you calculated as the mean of the class’s sample means to the true population mean (μ), and answer the following questions: </a:t>
            </a:r>
          </a:p>
          <a:p>
            <a:pPr marL="0" indent="0">
              <a:buFontTx/>
              <a:buNone/>
              <a:defRPr/>
            </a:pPr>
            <a:r>
              <a:rPr lang="en-US" sz="2300" b="1" dirty="0"/>
              <a:t>Q10:</a:t>
            </a:r>
            <a:r>
              <a:rPr lang="en-US" sz="2300" dirty="0"/>
              <a:t>  In effect, what are you doing when you are calculating the mean of all students' sample means?</a:t>
            </a:r>
          </a:p>
          <a:p>
            <a:pPr marL="0" indent="0">
              <a:buFontTx/>
              <a:buNone/>
              <a:defRPr/>
            </a:pPr>
            <a:r>
              <a:rPr lang="en-US" sz="2300" b="1" dirty="0"/>
              <a:t>Q11:  </a:t>
            </a:r>
            <a:r>
              <a:rPr lang="en-US" sz="2300" dirty="0"/>
              <a:t>Compare your calculated value of the mean of all students' sample means, as well as each of the individual sample means obtained, to the true population mean.  Which value is closest to the true population mean?  Considering your answer to </a:t>
            </a:r>
            <a:r>
              <a:rPr lang="en-US" sz="2300" b="1" dirty="0"/>
              <a:t>Q10</a:t>
            </a:r>
            <a:r>
              <a:rPr lang="en-US" sz="2300" dirty="0"/>
              <a:t>, what does this tell you?</a:t>
            </a:r>
          </a:p>
          <a:p>
            <a:pPr>
              <a:buFont typeface="Wingdings" pitchFamily="2" charset="2"/>
              <a:buChar char="q"/>
              <a:defRPr/>
            </a:pPr>
            <a:r>
              <a:rPr lang="en-US" sz="2300" b="1" dirty="0"/>
              <a:t>Go to the next slide for the answers!</a:t>
            </a:r>
          </a:p>
          <a:p>
            <a:pPr>
              <a:defRPr/>
            </a:pPr>
            <a:endParaRPr lang="en-US" sz="2400" dirty="0"/>
          </a:p>
          <a:p>
            <a:pPr>
              <a:defRPr/>
            </a:pPr>
            <a:endParaRPr lang="en-US" sz="2400" dirty="0"/>
          </a:p>
          <a:p>
            <a:pPr>
              <a:defRP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32EC275-53DA-4073-B724-A36CE35714F6}"/>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3667507-6CDA-4085-8C0E-783AFCDF2101}" type="slidenum">
              <a:rPr lang="en-US" altLang="en-US" sz="1400" b="0">
                <a:latin typeface="Arial" panose="020B0604020202020204" pitchFamily="34" charset="0"/>
              </a:rPr>
              <a:pPr eaLnBrk="1" hangingPunct="1"/>
              <a:t>63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64A700A-28EE-4481-AB8C-40EFD1ADF38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64BB9C8-BA1A-42F7-85EF-3D3B4F7FDFB6}" type="slidenum">
              <a:rPr lang="en-US" altLang="en-US" sz="1400" b="0">
                <a:latin typeface="Arial" panose="020B0604020202020204" pitchFamily="34" charset="0"/>
              </a:rPr>
              <a:pPr algn="r" eaLnBrk="1" hangingPunct="1"/>
              <a:t>63</a:t>
            </a:fld>
            <a:endParaRPr lang="en-US" altLang="en-US" sz="1400" b="0">
              <a:latin typeface="Arial" panose="020B0604020202020204" pitchFamily="34" charset="0"/>
            </a:endParaRPr>
          </a:p>
        </p:txBody>
      </p:sp>
      <p:sp>
        <p:nvSpPr>
          <p:cNvPr id="82948" name="Rectangle 2">
            <a:extLst>
              <a:ext uri="{FF2B5EF4-FFF2-40B4-BE49-F238E27FC236}">
                <a16:creationId xmlns:a16="http://schemas.microsoft.com/office/drawing/2014/main" id="{A11ECC16-3278-42F6-A7FB-3DA5A43C85BB}"/>
              </a:ext>
            </a:extLst>
          </p:cNvPr>
          <p:cNvSpPr>
            <a:spLocks noGrp="1" noChangeArrowheads="1"/>
          </p:cNvSpPr>
          <p:nvPr>
            <p:ph type="title"/>
          </p:nvPr>
        </p:nvSpPr>
        <p:spPr>
          <a:xfrm>
            <a:off x="19050" y="0"/>
            <a:ext cx="9124950" cy="520700"/>
          </a:xfrm>
          <a:solidFill>
            <a:srgbClr val="9966FF"/>
          </a:solidFill>
          <a:ln w="38100">
            <a:solidFill>
              <a:schemeClr val="tx1"/>
            </a:solidFill>
            <a:miter lim="800000"/>
            <a:headEnd/>
            <a:tailEnd/>
          </a:ln>
        </p:spPr>
        <p:txBody>
          <a:bodyPr/>
          <a:lstStyle/>
          <a:p>
            <a:pPr eaLnBrk="1" hangingPunct="1"/>
            <a:r>
              <a:rPr lang="en-US" altLang="en-US" sz="2400" b="1">
                <a:solidFill>
                  <a:schemeClr val="bg1"/>
                </a:solidFill>
              </a:rPr>
              <a:t>Exercise 3b.2: Sample variance vs population variance</a:t>
            </a:r>
          </a:p>
        </p:txBody>
      </p:sp>
      <p:sp>
        <p:nvSpPr>
          <p:cNvPr id="3075" name="Rectangle 3">
            <a:extLst>
              <a:ext uri="{FF2B5EF4-FFF2-40B4-BE49-F238E27FC236}">
                <a16:creationId xmlns:a16="http://schemas.microsoft.com/office/drawing/2014/main" id="{82B8518A-8752-437D-9ABC-BD3072193441}"/>
              </a:ext>
            </a:extLst>
          </p:cNvPr>
          <p:cNvSpPr>
            <a:spLocks noGrp="1" noChangeArrowheads="1"/>
          </p:cNvSpPr>
          <p:nvPr>
            <p:ph type="body" idx="1"/>
          </p:nvPr>
        </p:nvSpPr>
        <p:spPr>
          <a:xfrm>
            <a:off x="0" y="685800"/>
            <a:ext cx="9144000" cy="6172200"/>
          </a:xfrm>
          <a:solidFill>
            <a:schemeClr val="bg1"/>
          </a:solidFill>
        </p:spPr>
        <p:txBody>
          <a:bodyPr/>
          <a:lstStyle/>
          <a:p>
            <a:pPr marL="0" indent="0">
              <a:buFontTx/>
              <a:buNone/>
              <a:defRPr/>
            </a:pPr>
            <a:r>
              <a:rPr lang="en-US" b="1" dirty="0"/>
              <a:t>Q10:</a:t>
            </a:r>
            <a:r>
              <a:rPr lang="en-US" dirty="0"/>
              <a:t>  In effect, what are you doing when you are calculating the mean of all students' sample means?</a:t>
            </a:r>
          </a:p>
          <a:p>
            <a:pPr marL="0" indent="0">
              <a:buFontTx/>
              <a:buNone/>
              <a:defRPr/>
            </a:pPr>
            <a:endParaRPr lang="en-US" dirty="0"/>
          </a:p>
          <a:p>
            <a:pPr marL="0" indent="0" algn="ctr">
              <a:buFontTx/>
              <a:buNone/>
              <a:defRPr/>
            </a:pPr>
            <a:r>
              <a:rPr lang="en-US" b="1" dirty="0"/>
              <a:t>CLICK FOR THE ANSWER!</a:t>
            </a:r>
          </a:p>
          <a:p>
            <a:pPr marL="0" indent="0">
              <a:buFontTx/>
              <a:buNone/>
              <a:defRPr/>
            </a:pPr>
            <a:endParaRPr lang="en-US" dirty="0"/>
          </a:p>
          <a:p>
            <a:pPr marL="0" indent="0">
              <a:buFontTx/>
              <a:buNone/>
              <a:defRPr/>
            </a:pPr>
            <a:r>
              <a:rPr lang="en-US" dirty="0">
                <a:solidFill>
                  <a:srgbClr val="9900FF"/>
                </a:solidFill>
              </a:rPr>
              <a:t>When calculating the mean of all sample means, you are essentially pooling the data from each sample, and calculating the sample mean of a much larger sample size.</a:t>
            </a:r>
            <a:endParaRPr lang="en-US" dirty="0"/>
          </a:p>
          <a:p>
            <a:pPr>
              <a:defRPr/>
            </a:pPr>
            <a:endParaRPr lang="en-US" sz="2400" dirty="0"/>
          </a:p>
          <a:p>
            <a:pPr>
              <a:defRPr/>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3BCF697-AAE3-48C4-8DB8-A6A38090384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BA5AAF5-3279-4F2B-9CD4-F2BBD9E89FE1}" type="slidenum">
              <a:rPr lang="en-US" altLang="en-US" sz="1400" b="0">
                <a:latin typeface="Arial" panose="020B0604020202020204" pitchFamily="34" charset="0"/>
              </a:rPr>
              <a:pPr eaLnBrk="1" hangingPunct="1"/>
              <a:t>64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EC599A2-468E-4B87-9306-CAE5AE828B0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AF0C249-1F2F-4F1D-ADB7-D2FF5A6BA370}" type="slidenum">
              <a:rPr lang="en-US" altLang="en-US" sz="1400" b="0">
                <a:latin typeface="Arial" panose="020B0604020202020204" pitchFamily="34" charset="0"/>
              </a:rPr>
              <a:pPr algn="r" eaLnBrk="1" hangingPunct="1"/>
              <a:t>64</a:t>
            </a:fld>
            <a:endParaRPr lang="en-US" altLang="en-US" sz="1400" b="0">
              <a:latin typeface="Arial" panose="020B0604020202020204" pitchFamily="34" charset="0"/>
            </a:endParaRPr>
          </a:p>
        </p:txBody>
      </p:sp>
      <p:sp>
        <p:nvSpPr>
          <p:cNvPr id="83972" name="Rectangle 2">
            <a:extLst>
              <a:ext uri="{FF2B5EF4-FFF2-40B4-BE49-F238E27FC236}">
                <a16:creationId xmlns:a16="http://schemas.microsoft.com/office/drawing/2014/main" id="{C46B5AC3-D9AC-47A8-BC29-10E78EA1094D}"/>
              </a:ext>
            </a:extLst>
          </p:cNvPr>
          <p:cNvSpPr>
            <a:spLocks noGrp="1" noChangeArrowheads="1"/>
          </p:cNvSpPr>
          <p:nvPr>
            <p:ph type="title"/>
          </p:nvPr>
        </p:nvSpPr>
        <p:spPr>
          <a:xfrm>
            <a:off x="19050" y="0"/>
            <a:ext cx="9124950" cy="520700"/>
          </a:xfrm>
          <a:solidFill>
            <a:srgbClr val="9966FF"/>
          </a:solidFill>
          <a:ln w="38100">
            <a:solidFill>
              <a:schemeClr val="tx1"/>
            </a:solidFill>
            <a:miter lim="800000"/>
            <a:headEnd/>
            <a:tailEnd/>
          </a:ln>
        </p:spPr>
        <p:txBody>
          <a:bodyPr/>
          <a:lstStyle/>
          <a:p>
            <a:pPr eaLnBrk="1" hangingPunct="1"/>
            <a:r>
              <a:rPr lang="en-US" altLang="en-US" sz="2400" b="1">
                <a:solidFill>
                  <a:schemeClr val="bg1"/>
                </a:solidFill>
              </a:rPr>
              <a:t>Exercise 3b.2: Sample variance vs population variance</a:t>
            </a:r>
          </a:p>
        </p:txBody>
      </p:sp>
      <p:sp>
        <p:nvSpPr>
          <p:cNvPr id="3075" name="Rectangle 3">
            <a:extLst>
              <a:ext uri="{FF2B5EF4-FFF2-40B4-BE49-F238E27FC236}">
                <a16:creationId xmlns:a16="http://schemas.microsoft.com/office/drawing/2014/main" id="{C7ECAA7C-F5D1-4779-8138-8D1EC0801B9B}"/>
              </a:ext>
            </a:extLst>
          </p:cNvPr>
          <p:cNvSpPr>
            <a:spLocks noGrp="1" noChangeArrowheads="1"/>
          </p:cNvSpPr>
          <p:nvPr>
            <p:ph type="body" idx="1"/>
          </p:nvPr>
        </p:nvSpPr>
        <p:spPr>
          <a:xfrm>
            <a:off x="0" y="533400"/>
            <a:ext cx="9144000" cy="6324600"/>
          </a:xfrm>
          <a:solidFill>
            <a:schemeClr val="bg1"/>
          </a:solidFill>
        </p:spPr>
        <p:txBody>
          <a:bodyPr/>
          <a:lstStyle/>
          <a:p>
            <a:pPr marL="0" indent="0">
              <a:buFontTx/>
              <a:buNone/>
              <a:defRPr/>
            </a:pPr>
            <a:r>
              <a:rPr lang="en-US" sz="2300" b="1" dirty="0"/>
              <a:t>Q11:  </a:t>
            </a:r>
            <a:r>
              <a:rPr lang="en-US" sz="2300" dirty="0"/>
              <a:t>Compare your calculated value of the mean of all students' sample means, as well as each of the individual sample means obtained, to the true population mean.  Which value is closest to the true population mean?  Considering your answer to </a:t>
            </a:r>
            <a:r>
              <a:rPr lang="en-US" sz="2300" b="1" dirty="0"/>
              <a:t>Q10</a:t>
            </a:r>
            <a:r>
              <a:rPr lang="en-US" sz="2300" dirty="0"/>
              <a:t>, what does this tell you?  </a:t>
            </a:r>
            <a:r>
              <a:rPr lang="en-US" sz="2300" b="1" dirty="0"/>
              <a:t>CLICK FOR THE ANSWER!</a:t>
            </a:r>
            <a:endParaRPr lang="en-US" sz="2300" dirty="0"/>
          </a:p>
          <a:p>
            <a:pPr marL="0" indent="0">
              <a:buFontTx/>
              <a:buNone/>
              <a:defRPr/>
            </a:pPr>
            <a:r>
              <a:rPr lang="en-US" sz="2300" dirty="0">
                <a:solidFill>
                  <a:srgbClr val="9900FF"/>
                </a:solidFill>
              </a:rPr>
              <a:t>You should notice that some sample means (of size </a:t>
            </a:r>
            <a:r>
              <a:rPr lang="en-US" sz="2300" i="1" dirty="0">
                <a:solidFill>
                  <a:srgbClr val="9900FF"/>
                </a:solidFill>
              </a:rPr>
              <a:t>n</a:t>
            </a:r>
            <a:r>
              <a:rPr lang="en-US" sz="2300" dirty="0">
                <a:solidFill>
                  <a:srgbClr val="9900FF"/>
                </a:solidFill>
              </a:rPr>
              <a:t>=3) are lower, and some are higher, than the true population mean.  However, when all of these samples are pooled to make a much larger sample size, the resulting sample mean is much closer to the true population mean.  This illustrates the fact that the larger the sample size, the better the sample mean is as an estimate of the true population mean.  This also holds true for sample statistics that estimate variation in a population (variance and standard deviation).  This is why scientists typically use the largest sample sizes that time &amp;funding allow, as larger sample sizes give them greater confidence that their estimates of characteristics of entire populations are close to their actual values.</a:t>
            </a:r>
          </a:p>
          <a:p>
            <a:pPr marL="0" indent="0">
              <a:buFontTx/>
              <a:buNone/>
              <a:defRPr/>
            </a:pPr>
            <a:endParaRPr lang="en-US" sz="2300" dirty="0"/>
          </a:p>
          <a:p>
            <a:pPr>
              <a:defRPr/>
            </a:pPr>
            <a:endParaRPr lang="en-US" sz="2300" dirty="0"/>
          </a:p>
          <a:p>
            <a:pPr>
              <a:defRPr/>
            </a:pPr>
            <a:endParaRPr lang="en-US" sz="2300" dirty="0"/>
          </a:p>
          <a:p>
            <a:pPr>
              <a:defRPr/>
            </a:pPr>
            <a:endParaRPr lang="en-US" sz="2300" dirty="0"/>
          </a:p>
        </p:txBody>
      </p:sp>
      <p:sp>
        <p:nvSpPr>
          <p:cNvPr id="7" name="Action Button: Return 6">
            <a:hlinkClick r:id="rId2" action="ppaction://hlinksldjump" highlightClick="1"/>
            <a:extLst>
              <a:ext uri="{FF2B5EF4-FFF2-40B4-BE49-F238E27FC236}">
                <a16:creationId xmlns:a16="http://schemas.microsoft.com/office/drawing/2014/main" id="{83E926BC-7CA6-440F-B53B-4372EFF40C32}"/>
              </a:ext>
            </a:extLst>
          </p:cNvPr>
          <p:cNvSpPr>
            <a:spLocks noChangeArrowheads="1"/>
          </p:cNvSpPr>
          <p:nvPr/>
        </p:nvSpPr>
        <p:spPr bwMode="auto">
          <a:xfrm>
            <a:off x="8534400" y="6245225"/>
            <a:ext cx="549275" cy="549275"/>
          </a:xfrm>
          <a:prstGeom prst="actionButtonReturn">
            <a:avLst/>
          </a:prstGeom>
          <a:solidFill>
            <a:srgbClr val="9933FF"/>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AFC37BD-8CE7-4C8A-9CCE-250AE483A42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A4729F0-F8DC-4245-832F-A9638D0DAA3C}" type="slidenum">
              <a:rPr lang="en-US" altLang="en-US" sz="1400" b="0">
                <a:latin typeface="Arial" panose="020B0604020202020204" pitchFamily="34" charset="0"/>
              </a:rPr>
              <a:pPr eaLnBrk="1" hangingPunct="1"/>
              <a:t>65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62CEB69-2502-49AF-9610-A3AF6F6D1B8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83D5B9F-0635-40D7-B6F5-FB4BA18F67E0}" type="slidenum">
              <a:rPr lang="en-US" altLang="en-US" sz="1400" b="0">
                <a:latin typeface="Arial" panose="020B0604020202020204" pitchFamily="34" charset="0"/>
              </a:rPr>
              <a:pPr algn="r" eaLnBrk="1" hangingPunct="1"/>
              <a:t>65</a:t>
            </a:fld>
            <a:endParaRPr lang="en-US" altLang="en-US" sz="1400" b="0">
              <a:latin typeface="Arial" panose="020B0604020202020204" pitchFamily="34" charset="0"/>
            </a:endParaRPr>
          </a:p>
        </p:txBody>
      </p:sp>
      <p:sp>
        <p:nvSpPr>
          <p:cNvPr id="84996" name="Rectangle 2">
            <a:extLst>
              <a:ext uri="{FF2B5EF4-FFF2-40B4-BE49-F238E27FC236}">
                <a16:creationId xmlns:a16="http://schemas.microsoft.com/office/drawing/2014/main" id="{34233365-261E-462D-847A-441464E00A46}"/>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AF00DF49-59EC-4DD4-8475-96F2B11427A8}"/>
              </a:ext>
            </a:extLst>
          </p:cNvPr>
          <p:cNvSpPr>
            <a:spLocks noGrp="1" noChangeArrowheads="1"/>
          </p:cNvSpPr>
          <p:nvPr>
            <p:ph type="body" idx="1"/>
          </p:nvPr>
        </p:nvSpPr>
        <p:spPr>
          <a:xfrm>
            <a:off x="0" y="533400"/>
            <a:ext cx="9144000" cy="6324600"/>
          </a:xfrm>
          <a:solidFill>
            <a:schemeClr val="bg1"/>
          </a:solidFill>
        </p:spPr>
        <p:txBody>
          <a:bodyPr/>
          <a:lstStyle/>
          <a:p>
            <a:pPr>
              <a:buFont typeface="Wingdings" pitchFamily="2" charset="2"/>
              <a:buChar char="q"/>
              <a:defRPr/>
            </a:pPr>
            <a:r>
              <a:rPr lang="en-US" sz="2300" dirty="0"/>
              <a:t>A </a:t>
            </a:r>
            <a:r>
              <a:rPr lang="en-US" sz="2300" b="1" dirty="0">
                <a:solidFill>
                  <a:srgbClr val="9900FF"/>
                </a:solidFill>
              </a:rPr>
              <a:t>relative</a:t>
            </a:r>
            <a:r>
              <a:rPr lang="en-US" sz="2300" b="1" dirty="0"/>
              <a:t> </a:t>
            </a:r>
            <a:r>
              <a:rPr lang="en-US" sz="2300" b="1" dirty="0">
                <a:solidFill>
                  <a:srgbClr val="9900FF"/>
                </a:solidFill>
              </a:rPr>
              <a:t>frequency</a:t>
            </a:r>
            <a:r>
              <a:rPr lang="en-US" sz="2300" b="1" dirty="0"/>
              <a:t> </a:t>
            </a:r>
            <a:r>
              <a:rPr lang="en-US" sz="2300" b="1" dirty="0">
                <a:solidFill>
                  <a:srgbClr val="9900FF"/>
                </a:solidFill>
              </a:rPr>
              <a:t>bar</a:t>
            </a:r>
            <a:r>
              <a:rPr lang="en-US" sz="2300" b="1" dirty="0"/>
              <a:t> </a:t>
            </a:r>
            <a:r>
              <a:rPr lang="en-US" sz="2300" b="1" dirty="0">
                <a:solidFill>
                  <a:srgbClr val="9900FF"/>
                </a:solidFill>
              </a:rPr>
              <a:t>graph</a:t>
            </a:r>
            <a:r>
              <a:rPr lang="en-US" sz="2300" dirty="0">
                <a:solidFill>
                  <a:srgbClr val="9900FF"/>
                </a:solidFill>
              </a:rPr>
              <a:t> </a:t>
            </a:r>
            <a:r>
              <a:rPr lang="en-US" sz="2300" dirty="0"/>
              <a:t>can help you to visualize how your data is distributed.  </a:t>
            </a:r>
          </a:p>
          <a:p>
            <a:pPr>
              <a:buFont typeface="Wingdings" pitchFamily="2" charset="2"/>
              <a:buChar char="q"/>
              <a:defRPr/>
            </a:pPr>
            <a:r>
              <a:rPr lang="en-US" sz="2300" dirty="0"/>
              <a:t>For example, by looking at a bar graph, you can see how spread out the data is, and estimate the central tendency of the data.  </a:t>
            </a:r>
          </a:p>
          <a:p>
            <a:pPr>
              <a:buFont typeface="Wingdings" pitchFamily="2" charset="2"/>
              <a:buChar char="q"/>
              <a:defRPr/>
            </a:pPr>
            <a:r>
              <a:rPr lang="en-US" sz="2300" dirty="0"/>
              <a:t>You can also use a relative frequency bar graph to find the probability that a data entry belongs to a particular category. </a:t>
            </a:r>
          </a:p>
          <a:p>
            <a:pPr>
              <a:buFont typeface="Wingdings" pitchFamily="2" charset="2"/>
              <a:buChar char="q"/>
              <a:defRPr/>
            </a:pPr>
            <a:r>
              <a:rPr lang="en-US" sz="2300" dirty="0"/>
              <a:t>The figure below is a relative frequency bar graph of the sample leaf width data presented earlier in Exercise 3a.  </a:t>
            </a:r>
          </a:p>
          <a:p>
            <a:pPr marL="0" indent="0">
              <a:buFontTx/>
              <a:buNone/>
              <a:defRPr/>
            </a:pPr>
            <a:endParaRPr lang="en-US" sz="2400" dirty="0"/>
          </a:p>
          <a:p>
            <a:pPr marL="0" indent="0">
              <a:buFontTx/>
              <a:buNone/>
              <a:defRPr/>
            </a:pPr>
            <a:endParaRPr lang="en-US" sz="2300" dirty="0"/>
          </a:p>
          <a:p>
            <a:pPr>
              <a:defRPr/>
            </a:pPr>
            <a:endParaRPr lang="en-US" sz="2300" dirty="0"/>
          </a:p>
          <a:p>
            <a:pPr>
              <a:defRPr/>
            </a:pPr>
            <a:endParaRPr lang="en-US" sz="2300" dirty="0"/>
          </a:p>
          <a:p>
            <a:pPr>
              <a:defRPr/>
            </a:pPr>
            <a:endParaRPr lang="en-US" sz="2300" dirty="0"/>
          </a:p>
        </p:txBody>
      </p:sp>
      <p:graphicFrame>
        <p:nvGraphicFramePr>
          <p:cNvPr id="8" name="Chart 7">
            <a:extLst>
              <a:ext uri="{FF2B5EF4-FFF2-40B4-BE49-F238E27FC236}">
                <a16:creationId xmlns:a16="http://schemas.microsoft.com/office/drawing/2014/main" id="{4CBE5F2A-4C80-49DB-910A-E8A97ABA39E4}"/>
              </a:ext>
            </a:extLst>
          </p:cNvPr>
          <p:cNvGraphicFramePr>
            <a:graphicFrameLocks/>
          </p:cNvGraphicFramePr>
          <p:nvPr/>
        </p:nvGraphicFramePr>
        <p:xfrm>
          <a:off x="863600" y="3775075"/>
          <a:ext cx="7721600" cy="31019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CB65565-3509-47B5-B4AA-EEA2E5974EB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A2FF7A8-CC38-4BBB-8B43-6F1FA7D34967}" type="slidenum">
              <a:rPr lang="en-US" altLang="en-US" sz="1400" b="0">
                <a:latin typeface="Arial" panose="020B0604020202020204" pitchFamily="34" charset="0"/>
              </a:rPr>
              <a:pPr eaLnBrk="1" hangingPunct="1"/>
              <a:t>66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89AA115-F5B9-428C-B859-914720F7C30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E5A6D7E-08E9-4C23-AF29-D26F57EFA7B6}" type="slidenum">
              <a:rPr lang="en-US" altLang="en-US" sz="1400" b="0">
                <a:latin typeface="Arial" panose="020B0604020202020204" pitchFamily="34" charset="0"/>
              </a:rPr>
              <a:pPr algn="r" eaLnBrk="1" hangingPunct="1"/>
              <a:t>66</a:t>
            </a:fld>
            <a:endParaRPr lang="en-US" altLang="en-US" sz="1400" b="0">
              <a:latin typeface="Arial" panose="020B0604020202020204" pitchFamily="34" charset="0"/>
            </a:endParaRPr>
          </a:p>
        </p:txBody>
      </p:sp>
      <p:sp>
        <p:nvSpPr>
          <p:cNvPr id="86020" name="Rectangle 2">
            <a:extLst>
              <a:ext uri="{FF2B5EF4-FFF2-40B4-BE49-F238E27FC236}">
                <a16:creationId xmlns:a16="http://schemas.microsoft.com/office/drawing/2014/main" id="{854063BC-0516-426B-A303-ED604CAB5074}"/>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25D84A58-CF39-4A19-8BB4-9685F7A7F530}"/>
              </a:ext>
            </a:extLst>
          </p:cNvPr>
          <p:cNvSpPr>
            <a:spLocks noGrp="1" noChangeArrowheads="1"/>
          </p:cNvSpPr>
          <p:nvPr>
            <p:ph type="body" idx="1"/>
          </p:nvPr>
        </p:nvSpPr>
        <p:spPr>
          <a:xfrm>
            <a:off x="-11113" y="3219450"/>
            <a:ext cx="9144001" cy="3657600"/>
          </a:xfrm>
          <a:solidFill>
            <a:schemeClr val="bg1"/>
          </a:solidFill>
        </p:spPr>
        <p:txBody>
          <a:bodyPr/>
          <a:lstStyle/>
          <a:p>
            <a:pPr>
              <a:buFont typeface="Wingdings" panose="05000000000000000000" pitchFamily="2" charset="2"/>
              <a:buChar char="q"/>
            </a:pPr>
            <a:r>
              <a:rPr lang="en-US" altLang="en-US" sz="2400"/>
              <a:t>In the figure above, the leaf widths are listed along the horizontal or x-axis of the graph. </a:t>
            </a:r>
          </a:p>
          <a:p>
            <a:pPr>
              <a:buFont typeface="Wingdings" panose="05000000000000000000" pitchFamily="2" charset="2"/>
              <a:buChar char="q"/>
            </a:pPr>
            <a:r>
              <a:rPr lang="en-US" altLang="en-US" sz="2400"/>
              <a:t>The relative frequency of each leaf width is plotted along the y-axis.   </a:t>
            </a:r>
          </a:p>
          <a:p>
            <a:pPr>
              <a:buFont typeface="Wingdings" panose="05000000000000000000" pitchFamily="2" charset="2"/>
              <a:buChar char="q"/>
            </a:pPr>
            <a:r>
              <a:rPr lang="en-US" altLang="en-US" sz="2400"/>
              <a:t>This data set is </a:t>
            </a:r>
            <a:r>
              <a:rPr lang="en-US" altLang="en-US" sz="2400" b="1">
                <a:solidFill>
                  <a:srgbClr val="9900FF"/>
                </a:solidFill>
              </a:rPr>
              <a:t>bimodal</a:t>
            </a:r>
            <a:r>
              <a:rPr lang="en-US" altLang="en-US" sz="2400">
                <a:solidFill>
                  <a:srgbClr val="9900FF"/>
                </a:solidFill>
              </a:rPr>
              <a:t> </a:t>
            </a:r>
            <a:r>
              <a:rPr lang="en-US" altLang="en-US" sz="2400"/>
              <a:t>(has two modes) about which the data values are clustered.  </a:t>
            </a:r>
          </a:p>
          <a:p>
            <a:pPr>
              <a:buFont typeface="Wingdings" panose="05000000000000000000" pitchFamily="2" charset="2"/>
              <a:buChar char="q"/>
            </a:pPr>
            <a:r>
              <a:rPr lang="en-US" altLang="en-US" sz="2400"/>
              <a:t>We can also see that the relative frequency of 3 cm is 0.1.  This means that if we select a leaf at random from our sample, then probability that the leaf’s width is 3 cm is 0.1.</a:t>
            </a:r>
          </a:p>
        </p:txBody>
      </p:sp>
      <p:graphicFrame>
        <p:nvGraphicFramePr>
          <p:cNvPr id="86022" name="Chart 7">
            <a:extLst>
              <a:ext uri="{FF2B5EF4-FFF2-40B4-BE49-F238E27FC236}">
                <a16:creationId xmlns:a16="http://schemas.microsoft.com/office/drawing/2014/main" id="{77756E38-0412-4086-AD56-F1004905C81A}"/>
              </a:ext>
            </a:extLst>
          </p:cNvPr>
          <p:cNvGraphicFramePr>
            <a:graphicFrameLocks/>
          </p:cNvGraphicFramePr>
          <p:nvPr/>
        </p:nvGraphicFramePr>
        <p:xfrm>
          <a:off x="558800" y="482600"/>
          <a:ext cx="7721600" cy="3101975"/>
        </p:xfrm>
        <a:graphic>
          <a:graphicData uri="http://schemas.openxmlformats.org/presentationml/2006/ole">
            <mc:AlternateContent xmlns:mc="http://schemas.openxmlformats.org/markup-compatibility/2006">
              <mc:Choice xmlns:v="urn:schemas-microsoft-com:vml" Requires="v">
                <p:oleObj spid="_x0000_s86023" r:id="rId3" imgW="7718205" imgH="3103133" progId="Excel.Chart.8">
                  <p:embed/>
                </p:oleObj>
              </mc:Choice>
              <mc:Fallback>
                <p:oleObj r:id="rId3" imgW="7718205" imgH="3103133" progId="Excel.Chart.8">
                  <p:embed/>
                  <p:pic>
                    <p:nvPicPr>
                      <p:cNvPr id="0" name="Chart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482600"/>
                        <a:ext cx="7721600" cy="310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7592E1C-E7CD-4B6F-A9D9-021DC8698BA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FC4A40D-7CA4-4870-9709-6AD8BCFE52DA}" type="slidenum">
              <a:rPr lang="en-US" altLang="en-US" sz="1400" b="0">
                <a:latin typeface="Arial" panose="020B0604020202020204" pitchFamily="34" charset="0"/>
              </a:rPr>
              <a:pPr eaLnBrk="1" hangingPunct="1"/>
              <a:t>67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80481FB-C6B3-4C8C-85D4-3CB80F6892B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AE455DF-3F2F-46E5-A969-BF5C07CB267C}" type="slidenum">
              <a:rPr lang="en-US" altLang="en-US" sz="1400" b="0">
                <a:latin typeface="Arial" panose="020B0604020202020204" pitchFamily="34" charset="0"/>
              </a:rPr>
              <a:pPr algn="r" eaLnBrk="1" hangingPunct="1"/>
              <a:t>67</a:t>
            </a:fld>
            <a:endParaRPr lang="en-US" altLang="en-US" sz="1400" b="0">
              <a:latin typeface="Arial" panose="020B0604020202020204" pitchFamily="34" charset="0"/>
            </a:endParaRPr>
          </a:p>
        </p:txBody>
      </p:sp>
      <p:sp>
        <p:nvSpPr>
          <p:cNvPr id="87044" name="Rectangle 2">
            <a:extLst>
              <a:ext uri="{FF2B5EF4-FFF2-40B4-BE49-F238E27FC236}">
                <a16:creationId xmlns:a16="http://schemas.microsoft.com/office/drawing/2014/main" id="{BBBE2B57-C041-4727-ACFA-C5AEC5197C66}"/>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74D57DF7-3956-4668-841B-295CF68F45DF}"/>
              </a:ext>
            </a:extLst>
          </p:cNvPr>
          <p:cNvSpPr>
            <a:spLocks noGrp="1" noChangeArrowheads="1"/>
          </p:cNvSpPr>
          <p:nvPr>
            <p:ph type="body" idx="1"/>
          </p:nvPr>
        </p:nvSpPr>
        <p:spPr>
          <a:xfrm>
            <a:off x="0" y="533400"/>
            <a:ext cx="9144000" cy="6324600"/>
          </a:xfrm>
          <a:solidFill>
            <a:schemeClr val="bg1"/>
          </a:solidFill>
        </p:spPr>
        <p:txBody>
          <a:bodyPr/>
          <a:lstStyle/>
          <a:p>
            <a:pPr>
              <a:buFont typeface="Wingdings" pitchFamily="2" charset="2"/>
              <a:buChar char="q"/>
              <a:defRPr/>
            </a:pPr>
            <a:r>
              <a:rPr lang="en-US" sz="2400" dirty="0"/>
              <a:t>Now imagine that we wanted to draw a smooth curve to describe the shape of our data.  In the case of the leaf width bar graph the curve might look like the one pictured below.  </a:t>
            </a:r>
          </a:p>
          <a:p>
            <a:pPr marL="0" indent="0">
              <a:buFontTx/>
              <a:buNone/>
              <a:defRPr/>
            </a:pPr>
            <a:endParaRPr lang="en-US" sz="2400" dirty="0"/>
          </a:p>
          <a:p>
            <a:pPr marL="0" indent="0">
              <a:buFontTx/>
              <a:buNone/>
              <a:defRPr/>
            </a:pPr>
            <a:endParaRPr lang="en-US" sz="2400" dirty="0"/>
          </a:p>
          <a:p>
            <a:pPr marL="0" indent="0">
              <a:buFontTx/>
              <a:buNone/>
              <a:defRPr/>
            </a:pPr>
            <a:endParaRPr lang="en-US" sz="2400" dirty="0"/>
          </a:p>
          <a:p>
            <a:pPr marL="0" indent="0">
              <a:buFontTx/>
              <a:buNone/>
              <a:defRPr/>
            </a:pPr>
            <a:endParaRPr lang="en-US" sz="2400" dirty="0"/>
          </a:p>
          <a:p>
            <a:pPr marL="0" indent="0">
              <a:buFontTx/>
              <a:buNone/>
              <a:defRPr/>
            </a:pPr>
            <a:endParaRPr lang="en-US" sz="2400" dirty="0"/>
          </a:p>
          <a:p>
            <a:pPr marL="0" indent="0">
              <a:buFontTx/>
              <a:buNone/>
              <a:defRPr/>
            </a:pPr>
            <a:endParaRPr lang="en-US" sz="2400" dirty="0"/>
          </a:p>
          <a:p>
            <a:pPr marL="0" indent="0">
              <a:buFontTx/>
              <a:buNone/>
              <a:defRPr/>
            </a:pPr>
            <a:endParaRPr lang="en-US" sz="2400" dirty="0"/>
          </a:p>
          <a:p>
            <a:pPr marL="0" indent="0">
              <a:buFontTx/>
              <a:buNone/>
              <a:defRPr/>
            </a:pPr>
            <a:endParaRPr lang="en-US" sz="2400" dirty="0"/>
          </a:p>
          <a:p>
            <a:pPr marL="0" indent="0">
              <a:buFontTx/>
              <a:buNone/>
              <a:defRPr/>
            </a:pPr>
            <a:endParaRPr lang="en-US" sz="2400" dirty="0"/>
          </a:p>
          <a:p>
            <a:pPr marL="0" indent="0">
              <a:buFontTx/>
              <a:buNone/>
              <a:defRPr/>
            </a:pPr>
            <a:endParaRPr lang="en-US" sz="2400" dirty="0"/>
          </a:p>
          <a:p>
            <a:pPr>
              <a:buFont typeface="Wingdings" pitchFamily="2" charset="2"/>
              <a:buChar char="q"/>
              <a:defRPr/>
            </a:pPr>
            <a:r>
              <a:rPr lang="en-US" sz="2400" dirty="0"/>
              <a:t>Often scientists use smooth curves called </a:t>
            </a:r>
            <a:r>
              <a:rPr lang="en-US" sz="2400" b="1" dirty="0">
                <a:solidFill>
                  <a:srgbClr val="9900FF"/>
                </a:solidFill>
              </a:rPr>
              <a:t>probability</a:t>
            </a:r>
            <a:r>
              <a:rPr lang="en-US" sz="2400" b="1" dirty="0"/>
              <a:t> </a:t>
            </a:r>
            <a:r>
              <a:rPr lang="en-US" sz="2400" b="1" dirty="0">
                <a:solidFill>
                  <a:srgbClr val="9900FF"/>
                </a:solidFill>
              </a:rPr>
              <a:t>distributions</a:t>
            </a:r>
            <a:r>
              <a:rPr lang="en-US" sz="2400" dirty="0">
                <a:solidFill>
                  <a:srgbClr val="9900FF"/>
                </a:solidFill>
              </a:rPr>
              <a:t> </a:t>
            </a:r>
            <a:r>
              <a:rPr lang="en-US" sz="2400" dirty="0"/>
              <a:t>to describe the shape of a bar graph. </a:t>
            </a:r>
          </a:p>
          <a:p>
            <a:pPr marL="0" indent="0">
              <a:buFontTx/>
              <a:buNone/>
              <a:defRPr/>
            </a:pPr>
            <a:endParaRPr lang="en-US" sz="2300" dirty="0"/>
          </a:p>
          <a:p>
            <a:pPr>
              <a:defRPr/>
            </a:pPr>
            <a:endParaRPr lang="en-US" sz="2300" dirty="0"/>
          </a:p>
          <a:p>
            <a:pPr>
              <a:defRPr/>
            </a:pPr>
            <a:endParaRPr lang="en-US" sz="2300" dirty="0"/>
          </a:p>
          <a:p>
            <a:pPr>
              <a:defRPr/>
            </a:pPr>
            <a:endParaRPr lang="en-US" sz="2300" dirty="0"/>
          </a:p>
        </p:txBody>
      </p:sp>
      <p:graphicFrame>
        <p:nvGraphicFramePr>
          <p:cNvPr id="7" name="Chart 6">
            <a:extLst>
              <a:ext uri="{FF2B5EF4-FFF2-40B4-BE49-F238E27FC236}">
                <a16:creationId xmlns:a16="http://schemas.microsoft.com/office/drawing/2014/main" id="{FEB3180F-1574-453B-BF4F-93FA5F7B5A35}"/>
              </a:ext>
            </a:extLst>
          </p:cNvPr>
          <p:cNvGraphicFramePr>
            <a:graphicFrameLocks/>
          </p:cNvGraphicFramePr>
          <p:nvPr/>
        </p:nvGraphicFramePr>
        <p:xfrm>
          <a:off x="254000" y="1778000"/>
          <a:ext cx="8636000" cy="42926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15D19E9-A470-4DED-BC67-5D53C3EBF9D0}"/>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9FBE6FE-EB6A-4F5D-83AC-28FA32F5EE7D}" type="slidenum">
              <a:rPr lang="en-US" altLang="en-US" sz="1400" b="0">
                <a:latin typeface="Arial" panose="020B0604020202020204" pitchFamily="34" charset="0"/>
              </a:rPr>
              <a:pPr eaLnBrk="1" hangingPunct="1"/>
              <a:t>68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C316AF7-C757-4589-A477-B88B5AA9FCB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2B9D617-178B-4501-A9D4-E2E86B3A56D8}" type="slidenum">
              <a:rPr lang="en-US" altLang="en-US" sz="1400" b="0">
                <a:latin typeface="Arial" panose="020B0604020202020204" pitchFamily="34" charset="0"/>
              </a:rPr>
              <a:pPr algn="r" eaLnBrk="1" hangingPunct="1"/>
              <a:t>68</a:t>
            </a:fld>
            <a:endParaRPr lang="en-US" altLang="en-US" sz="1400" b="0">
              <a:latin typeface="Arial" panose="020B0604020202020204" pitchFamily="34" charset="0"/>
            </a:endParaRPr>
          </a:p>
        </p:txBody>
      </p:sp>
      <p:sp>
        <p:nvSpPr>
          <p:cNvPr id="88068" name="Rectangle 2">
            <a:extLst>
              <a:ext uri="{FF2B5EF4-FFF2-40B4-BE49-F238E27FC236}">
                <a16:creationId xmlns:a16="http://schemas.microsoft.com/office/drawing/2014/main" id="{BAB9F9D2-C3BC-40E5-823C-4F36CFFDBF93}"/>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B053AC11-566B-4DFD-AAC7-02C0016CE2B3}"/>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300"/>
              <a:t>One type of probability distribution is called a </a:t>
            </a:r>
            <a:r>
              <a:rPr lang="en-US" altLang="en-US" sz="2300" b="1">
                <a:solidFill>
                  <a:srgbClr val="9900FF"/>
                </a:solidFill>
              </a:rPr>
              <a:t>normal</a:t>
            </a:r>
            <a:r>
              <a:rPr lang="en-US" altLang="en-US" sz="2300" b="1"/>
              <a:t> </a:t>
            </a:r>
            <a:r>
              <a:rPr lang="en-US" altLang="en-US" sz="2300" b="1">
                <a:solidFill>
                  <a:srgbClr val="9900FF"/>
                </a:solidFill>
              </a:rPr>
              <a:t>distribution</a:t>
            </a:r>
            <a:r>
              <a:rPr lang="en-US" altLang="en-US" sz="2300"/>
              <a:t>.  </a:t>
            </a:r>
          </a:p>
          <a:p>
            <a:pPr>
              <a:buFont typeface="Wingdings" panose="05000000000000000000" pitchFamily="2" charset="2"/>
              <a:buChar char="q"/>
            </a:pPr>
            <a:r>
              <a:rPr lang="en-US" altLang="en-US" sz="2300"/>
              <a:t>Normal distributions are very important because, as the name implies, they are considered to be the most standard type of distribution.  </a:t>
            </a:r>
          </a:p>
          <a:p>
            <a:pPr>
              <a:buFont typeface="Wingdings" panose="05000000000000000000" pitchFamily="2" charset="2"/>
              <a:buChar char="q"/>
            </a:pPr>
            <a:r>
              <a:rPr lang="en-US" altLang="en-US" sz="2300"/>
              <a:t>When scientists examine data, one of the first questions they ask is whether the data are normally distributed.  Below is a plot of several normal distributions.  Note that although these distributions vary, they all have the same basic shape. </a:t>
            </a:r>
          </a:p>
          <a:p>
            <a:endParaRPr lang="en-US" altLang="en-US" sz="2300"/>
          </a:p>
          <a:p>
            <a:endParaRPr lang="en-US" altLang="en-US" sz="2300"/>
          </a:p>
          <a:p>
            <a:endParaRPr lang="en-US" altLang="en-US" sz="2300"/>
          </a:p>
        </p:txBody>
      </p:sp>
      <p:graphicFrame>
        <p:nvGraphicFramePr>
          <p:cNvPr id="7" name="Chart 6">
            <a:extLst>
              <a:ext uri="{FF2B5EF4-FFF2-40B4-BE49-F238E27FC236}">
                <a16:creationId xmlns:a16="http://schemas.microsoft.com/office/drawing/2014/main" id="{AABDF695-8B21-406C-A652-46755882251D}"/>
              </a:ext>
            </a:extLst>
          </p:cNvPr>
          <p:cNvGraphicFramePr>
            <a:graphicFrameLocks/>
          </p:cNvGraphicFramePr>
          <p:nvPr/>
        </p:nvGraphicFramePr>
        <p:xfrm>
          <a:off x="1778000" y="3530600"/>
          <a:ext cx="5607050" cy="32448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7819DD0-F691-43BD-A072-FF121F54D7CD}"/>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6B198F2-77C1-450D-9ED2-A147E4A108EF}" type="slidenum">
              <a:rPr lang="en-US" altLang="en-US" sz="1400" b="0">
                <a:latin typeface="Arial" panose="020B0604020202020204" pitchFamily="34" charset="0"/>
              </a:rPr>
              <a:pPr eaLnBrk="1" hangingPunct="1"/>
              <a:t>69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94EA9C5-CCEB-4328-B6FF-316A7D65548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FCCD60C-A655-4FBD-8AB5-C89EB7B9C9D8}" type="slidenum">
              <a:rPr lang="en-US" altLang="en-US" sz="1400" b="0">
                <a:latin typeface="Arial" panose="020B0604020202020204" pitchFamily="34" charset="0"/>
              </a:rPr>
              <a:pPr algn="r" eaLnBrk="1" hangingPunct="1"/>
              <a:t>69</a:t>
            </a:fld>
            <a:endParaRPr lang="en-US" altLang="en-US" sz="1400" b="0">
              <a:latin typeface="Arial" panose="020B0604020202020204" pitchFamily="34" charset="0"/>
            </a:endParaRPr>
          </a:p>
        </p:txBody>
      </p:sp>
      <p:sp>
        <p:nvSpPr>
          <p:cNvPr id="89092" name="Rectangle 2">
            <a:extLst>
              <a:ext uri="{FF2B5EF4-FFF2-40B4-BE49-F238E27FC236}">
                <a16:creationId xmlns:a16="http://schemas.microsoft.com/office/drawing/2014/main" id="{F100DD11-64CE-43F9-BBC0-13805CF6CE24}"/>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0FD4D521-6598-4AB8-A149-3EEF099AFB4F}"/>
              </a:ext>
            </a:extLst>
          </p:cNvPr>
          <p:cNvSpPr>
            <a:spLocks noGrp="1" noChangeArrowheads="1"/>
          </p:cNvSpPr>
          <p:nvPr>
            <p:ph type="body" idx="1"/>
          </p:nvPr>
        </p:nvSpPr>
        <p:spPr>
          <a:xfrm>
            <a:off x="0" y="4457700"/>
            <a:ext cx="9144000" cy="2400300"/>
          </a:xfrm>
          <a:solidFill>
            <a:schemeClr val="bg1"/>
          </a:solidFill>
        </p:spPr>
        <p:txBody>
          <a:bodyPr/>
          <a:lstStyle/>
          <a:p>
            <a:pPr marL="0" indent="0">
              <a:buFontTx/>
              <a:buNone/>
              <a:defRPr/>
            </a:pPr>
            <a:r>
              <a:rPr lang="en-US" sz="2400" b="1" dirty="0"/>
              <a:t>Q12: </a:t>
            </a:r>
            <a:r>
              <a:rPr lang="en-US" sz="2400" dirty="0"/>
              <a:t>The figure above shows three data sets that are normally distributed.  How do their distributions differ?  Do they have the same mean?  Do they have the same variance?  Which distribution has the greatest mean?  Which distribution has the smallest variance?</a:t>
            </a:r>
          </a:p>
          <a:p>
            <a:pPr marL="0" indent="0" algn="ctr">
              <a:buFontTx/>
              <a:buNone/>
              <a:defRPr/>
            </a:pPr>
            <a:r>
              <a:rPr lang="en-US" sz="2400" b="1" dirty="0"/>
              <a:t>GO TO THE NEXT SLIDE FOR THE ANSWER!</a:t>
            </a:r>
            <a:endParaRPr lang="en-US" sz="2300" b="1" dirty="0"/>
          </a:p>
          <a:p>
            <a:pPr>
              <a:defRPr/>
            </a:pPr>
            <a:endParaRPr lang="en-US" sz="2300" dirty="0"/>
          </a:p>
          <a:p>
            <a:pPr>
              <a:defRPr/>
            </a:pPr>
            <a:endParaRPr lang="en-US" sz="2300" dirty="0"/>
          </a:p>
        </p:txBody>
      </p:sp>
      <p:graphicFrame>
        <p:nvGraphicFramePr>
          <p:cNvPr id="89094" name="Chart 7">
            <a:extLst>
              <a:ext uri="{FF2B5EF4-FFF2-40B4-BE49-F238E27FC236}">
                <a16:creationId xmlns:a16="http://schemas.microsoft.com/office/drawing/2014/main" id="{68CB3FB0-D0A7-4E55-8345-F049FB7555B4}"/>
              </a:ext>
            </a:extLst>
          </p:cNvPr>
          <p:cNvGraphicFramePr>
            <a:graphicFrameLocks/>
          </p:cNvGraphicFramePr>
          <p:nvPr/>
        </p:nvGraphicFramePr>
        <p:xfrm>
          <a:off x="177800" y="558800"/>
          <a:ext cx="8864600" cy="3911600"/>
        </p:xfrm>
        <a:graphic>
          <a:graphicData uri="http://schemas.openxmlformats.org/presentationml/2006/ole">
            <mc:AlternateContent xmlns:mc="http://schemas.openxmlformats.org/markup-compatibility/2006">
              <mc:Choice xmlns:v="urn:schemas-microsoft-com:vml" Requires="v">
                <p:oleObj spid="_x0000_s89095" r:id="rId3" imgW="8864352" imgH="3907875" progId="Excel.Chart.8">
                  <p:embed/>
                </p:oleObj>
              </mc:Choice>
              <mc:Fallback>
                <p:oleObj r:id="rId3" imgW="8864352" imgH="3907875" progId="Excel.Chart.8">
                  <p:embed/>
                  <p:pic>
                    <p:nvPicPr>
                      <p:cNvPr id="0" name="Chart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558800"/>
                        <a:ext cx="8864600" cy="391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BB95C08-3CF5-454C-925B-6B34A2F9EC1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A8788AE-AC21-4B03-B1FE-105AD186E8D3}" type="slidenum">
              <a:rPr lang="en-US" altLang="en-US" sz="1400" b="0">
                <a:latin typeface="Arial" panose="020B0604020202020204" pitchFamily="34" charset="0"/>
              </a:rPr>
              <a:pPr eaLnBrk="1" hangingPunct="1"/>
              <a:t>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7203640-5D79-4CBF-A8E3-913424874EF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554DCDD-4C2F-4138-A027-5E87CD72C749}" type="slidenum">
              <a:rPr lang="en-US" altLang="en-US" sz="1400" b="0">
                <a:latin typeface="Arial" panose="020B0604020202020204" pitchFamily="34" charset="0"/>
              </a:rPr>
              <a:pPr algn="r" eaLnBrk="1" hangingPunct="1"/>
              <a:t>7</a:t>
            </a:fld>
            <a:endParaRPr lang="en-US" altLang="en-US" sz="1400" b="0">
              <a:latin typeface="Arial" panose="020B0604020202020204" pitchFamily="34" charset="0"/>
            </a:endParaRPr>
          </a:p>
        </p:txBody>
      </p:sp>
      <p:sp>
        <p:nvSpPr>
          <p:cNvPr id="25604" name="Rectangle 2">
            <a:extLst>
              <a:ext uri="{FF2B5EF4-FFF2-40B4-BE49-F238E27FC236}">
                <a16:creationId xmlns:a16="http://schemas.microsoft.com/office/drawing/2014/main" id="{5598E5C5-E4B1-44AD-AC7B-05C2E5F1CCE3}"/>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97FABA48-EEF7-4430-971D-56457D4B6C10}"/>
              </a:ext>
            </a:extLst>
          </p:cNvPr>
          <p:cNvSpPr>
            <a:spLocks noGrp="1" noChangeArrowheads="1"/>
          </p:cNvSpPr>
          <p:nvPr>
            <p:ph type="body" idx="1"/>
          </p:nvPr>
        </p:nvSpPr>
        <p:spPr>
          <a:xfrm>
            <a:off x="152400" y="685800"/>
            <a:ext cx="8839200" cy="6035675"/>
          </a:xfrm>
        </p:spPr>
        <p:txBody>
          <a:bodyPr/>
          <a:lstStyle/>
          <a:p>
            <a:pPr>
              <a:buFont typeface="Wingdings" panose="05000000000000000000" pitchFamily="2" charset="2"/>
              <a:buChar char="q"/>
            </a:pPr>
            <a:r>
              <a:rPr lang="en-US" altLang="en-US" sz="2300"/>
              <a:t>Locate container A, which holds 35 laminated leaves. Each leaf has a unique number on its back.</a:t>
            </a:r>
          </a:p>
          <a:p>
            <a:pPr>
              <a:buFont typeface="Wingdings" panose="05000000000000000000" pitchFamily="2" charset="2"/>
              <a:buChar char="q"/>
            </a:pPr>
            <a:r>
              <a:rPr lang="en-US" altLang="en-US" sz="2300"/>
              <a:t>Select one leaf from this batch. Carefully examine the upper surface of this leaf (the side without the number) for a few minutes and try to commit its appearance to memory.</a:t>
            </a:r>
          </a:p>
          <a:p>
            <a:pPr>
              <a:buFont typeface="Wingdings" panose="05000000000000000000" pitchFamily="2" charset="2"/>
              <a:buChar char="q"/>
            </a:pPr>
            <a:r>
              <a:rPr lang="en-US" altLang="en-US" sz="2300"/>
              <a:t>After studying the leaf, turn it over and write down the number on its back.  </a:t>
            </a:r>
          </a:p>
          <a:p>
            <a:pPr>
              <a:buFont typeface="Wingdings" panose="05000000000000000000" pitchFamily="2" charset="2"/>
              <a:buChar char="q"/>
            </a:pPr>
            <a:r>
              <a:rPr lang="en-US" altLang="en-US" sz="2300"/>
              <a:t>Return the leaves to the container.</a:t>
            </a:r>
          </a:p>
          <a:p>
            <a:pPr>
              <a:buFont typeface="Wingdings" panose="05000000000000000000" pitchFamily="2" charset="2"/>
              <a:buChar char="q"/>
            </a:pPr>
            <a:r>
              <a:rPr lang="en-US" altLang="en-US" sz="2300"/>
              <a:t>The teacher will now mix up the leaves, and spread them leaves face up on a table.</a:t>
            </a:r>
          </a:p>
          <a:p>
            <a:pPr>
              <a:buFont typeface="Wingdings" panose="05000000000000000000" pitchFamily="2" charset="2"/>
              <a:buChar char="q"/>
            </a:pPr>
            <a:r>
              <a:rPr lang="en-US" altLang="en-US" sz="2300"/>
              <a:t>Each student should now try to find his or her ‘special leaf’ without looking at the number on its back.</a:t>
            </a:r>
          </a:p>
          <a:p>
            <a:pPr>
              <a:buFont typeface="Wingdings" panose="05000000000000000000" pitchFamily="2" charset="2"/>
              <a:buChar char="q"/>
            </a:pPr>
            <a:r>
              <a:rPr lang="en-US" altLang="en-US" sz="2300"/>
              <a:t>The teacher will check the number on your leaf to see if it matches the number from the leaf you originally examined.  </a:t>
            </a:r>
          </a:p>
          <a:p>
            <a:pPr>
              <a:buFont typeface="Wingdings" panose="05000000000000000000" pitchFamily="2" charset="2"/>
              <a:buChar char="q"/>
            </a:pPr>
            <a:r>
              <a:rPr lang="en-US" altLang="en-US" sz="2300"/>
              <a:t>The teacher should keep a tally of  the number of students that were successful in finding their leaves. </a:t>
            </a:r>
            <a:endParaRPr lang="en-US" altLang="en-US" sz="23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1EC789B-5A02-4D70-818C-0E9A884A7B3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EE2256B-0B27-4EB1-8939-85399F9A9481}" type="slidenum">
              <a:rPr lang="en-US" altLang="en-US" sz="1400" b="0">
                <a:latin typeface="Arial" panose="020B0604020202020204" pitchFamily="34" charset="0"/>
              </a:rPr>
              <a:pPr eaLnBrk="1" hangingPunct="1"/>
              <a:t>70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7B45CC20-440F-411E-86CA-1DF5C476175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E07D929-1AE9-4AED-A11C-2C271FF686D1}" type="slidenum">
              <a:rPr lang="en-US" altLang="en-US" sz="1400" b="0">
                <a:latin typeface="Arial" panose="020B0604020202020204" pitchFamily="34" charset="0"/>
              </a:rPr>
              <a:pPr algn="r" eaLnBrk="1" hangingPunct="1"/>
              <a:t>70</a:t>
            </a:fld>
            <a:endParaRPr lang="en-US" altLang="en-US" sz="1400" b="0">
              <a:latin typeface="Arial" panose="020B0604020202020204" pitchFamily="34" charset="0"/>
            </a:endParaRPr>
          </a:p>
        </p:txBody>
      </p:sp>
      <p:sp>
        <p:nvSpPr>
          <p:cNvPr id="90116" name="Rectangle 2">
            <a:extLst>
              <a:ext uri="{FF2B5EF4-FFF2-40B4-BE49-F238E27FC236}">
                <a16:creationId xmlns:a16="http://schemas.microsoft.com/office/drawing/2014/main" id="{BA2941E2-DA7E-4841-9D66-65BDB6EE979B}"/>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A3BE9C2B-0B02-4E69-9AE4-3141EF880186}"/>
              </a:ext>
            </a:extLst>
          </p:cNvPr>
          <p:cNvSpPr>
            <a:spLocks noGrp="1" noChangeArrowheads="1"/>
          </p:cNvSpPr>
          <p:nvPr>
            <p:ph type="body" idx="1"/>
          </p:nvPr>
        </p:nvSpPr>
        <p:spPr>
          <a:xfrm>
            <a:off x="0" y="2667000"/>
            <a:ext cx="9144000" cy="4191000"/>
          </a:xfrm>
          <a:solidFill>
            <a:schemeClr val="bg1"/>
          </a:solidFill>
        </p:spPr>
        <p:txBody>
          <a:bodyPr/>
          <a:lstStyle/>
          <a:p>
            <a:pPr marL="0" indent="0">
              <a:buFontTx/>
              <a:buNone/>
              <a:defRPr/>
            </a:pPr>
            <a:r>
              <a:rPr lang="en-US" sz="2400" b="1" dirty="0"/>
              <a:t>Q12: </a:t>
            </a:r>
            <a:r>
              <a:rPr lang="en-US" sz="2400" dirty="0"/>
              <a:t>The figure above shows three data sets that are normally distributed.  How do their distributions differ?  Do they have the same mean?  Do they have the same variance?  Which distribution has the greatest mean?  Which distribution has the smallest variance?</a:t>
            </a:r>
          </a:p>
          <a:p>
            <a:pPr marL="0" indent="0" algn="ctr">
              <a:buFontTx/>
              <a:buNone/>
              <a:defRPr/>
            </a:pPr>
            <a:r>
              <a:rPr lang="en-US" sz="2400" b="1" dirty="0"/>
              <a:t>CLICK FOR THE ANSWER!</a:t>
            </a:r>
          </a:p>
          <a:p>
            <a:pPr marL="0" indent="0">
              <a:buFontTx/>
              <a:buNone/>
              <a:defRPr/>
            </a:pPr>
            <a:endParaRPr lang="en-US" sz="2400" dirty="0">
              <a:solidFill>
                <a:srgbClr val="9900FF"/>
              </a:solidFill>
            </a:endParaRPr>
          </a:p>
          <a:p>
            <a:pPr marL="0" indent="0">
              <a:buFontTx/>
              <a:buNone/>
              <a:defRPr/>
            </a:pPr>
            <a:r>
              <a:rPr lang="en-US" sz="2400" dirty="0">
                <a:solidFill>
                  <a:srgbClr val="9900FF"/>
                </a:solidFill>
              </a:rPr>
              <a:t>The green distribution has the greatest mean, and the blue distribution has the smallest variance.</a:t>
            </a:r>
            <a:endParaRPr lang="en-US" sz="2300" dirty="0">
              <a:solidFill>
                <a:srgbClr val="9900FF"/>
              </a:solidFill>
            </a:endParaRPr>
          </a:p>
          <a:p>
            <a:pPr>
              <a:defRPr/>
            </a:pPr>
            <a:endParaRPr lang="en-US" sz="2300" dirty="0"/>
          </a:p>
          <a:p>
            <a:pPr>
              <a:defRPr/>
            </a:pPr>
            <a:endParaRPr lang="en-US" sz="2300" dirty="0"/>
          </a:p>
        </p:txBody>
      </p:sp>
      <p:graphicFrame>
        <p:nvGraphicFramePr>
          <p:cNvPr id="90118" name="Chart 7">
            <a:extLst>
              <a:ext uri="{FF2B5EF4-FFF2-40B4-BE49-F238E27FC236}">
                <a16:creationId xmlns:a16="http://schemas.microsoft.com/office/drawing/2014/main" id="{A6BE666C-85A3-4FBE-8C51-78F2BD845EC6}"/>
              </a:ext>
            </a:extLst>
          </p:cNvPr>
          <p:cNvGraphicFramePr>
            <a:graphicFrameLocks/>
          </p:cNvGraphicFramePr>
          <p:nvPr/>
        </p:nvGraphicFramePr>
        <p:xfrm>
          <a:off x="177800" y="558800"/>
          <a:ext cx="8864600" cy="2159000"/>
        </p:xfrm>
        <a:graphic>
          <a:graphicData uri="http://schemas.openxmlformats.org/presentationml/2006/ole">
            <mc:AlternateContent xmlns:mc="http://schemas.openxmlformats.org/markup-compatibility/2006">
              <mc:Choice xmlns:v="urn:schemas-microsoft-com:vml" Requires="v">
                <p:oleObj spid="_x0000_s90119" r:id="rId3" imgW="8864352" imgH="2158171" progId="Excel.Chart.8">
                  <p:embed/>
                </p:oleObj>
              </mc:Choice>
              <mc:Fallback>
                <p:oleObj r:id="rId3" imgW="8864352" imgH="2158171" progId="Excel.Chart.8">
                  <p:embed/>
                  <p:pic>
                    <p:nvPicPr>
                      <p:cNvPr id="0" name="Chart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558800"/>
                        <a:ext cx="8864600" cy="215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FDDAD999-8CA2-44AA-81C7-9A20F26A511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39CB0B6B-BF7A-4288-A9E4-DFB743A6B98E}" type="slidenum">
              <a:rPr lang="en-US" altLang="en-US" sz="1400" b="0">
                <a:latin typeface="Arial" panose="020B0604020202020204" pitchFamily="34" charset="0"/>
              </a:rPr>
              <a:pPr eaLnBrk="1" hangingPunct="1"/>
              <a:t>71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B08F5A66-115D-4F5A-8BFC-DA8CF2DDF119}"/>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1F22936-37BC-453B-AD60-6B3641559AA8}" type="slidenum">
              <a:rPr lang="en-US" altLang="en-US" sz="1400" b="0">
                <a:latin typeface="Arial" panose="020B0604020202020204" pitchFamily="34" charset="0"/>
              </a:rPr>
              <a:pPr algn="r" eaLnBrk="1" hangingPunct="1"/>
              <a:t>71</a:t>
            </a:fld>
            <a:endParaRPr lang="en-US" altLang="en-US" sz="1400" b="0">
              <a:latin typeface="Arial" panose="020B0604020202020204" pitchFamily="34" charset="0"/>
            </a:endParaRPr>
          </a:p>
        </p:txBody>
      </p:sp>
      <p:sp>
        <p:nvSpPr>
          <p:cNvPr id="91140" name="Rectangle 2">
            <a:extLst>
              <a:ext uri="{FF2B5EF4-FFF2-40B4-BE49-F238E27FC236}">
                <a16:creationId xmlns:a16="http://schemas.microsoft.com/office/drawing/2014/main" id="{F79A1559-90FF-4799-8808-0CF58DF5CC7F}"/>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942978EE-03FF-4347-81B2-CB80338029FE}"/>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300"/>
              <a:t>Probability distributions can also be used to find the probability that an individual has a range of trait values.  </a:t>
            </a:r>
          </a:p>
          <a:p>
            <a:pPr>
              <a:buFont typeface="Wingdings" panose="05000000000000000000" pitchFamily="2" charset="2"/>
              <a:buChar char="q"/>
            </a:pPr>
            <a:r>
              <a:rPr lang="en-US" altLang="en-US" sz="2300"/>
              <a:t>The probability that an individual’s trait value falls within an interval is equal to the area of the region bounded by the interval on the x-axis and the probability distribution curve.  For example, assume that a trait is distributed according as in the figure below.  </a:t>
            </a:r>
          </a:p>
          <a:p>
            <a:pPr>
              <a:buFont typeface="Wingdings" panose="05000000000000000000" pitchFamily="2" charset="2"/>
              <a:buChar char="q"/>
            </a:pPr>
            <a:r>
              <a:rPr lang="en-US" altLang="en-US" sz="2300"/>
              <a:t>The probability that an individual in the population has a trait value between 3 and 5 is equal to the area bounded by the two black line segments and the gray probability distribution curve (region A).  </a:t>
            </a:r>
          </a:p>
          <a:p>
            <a:endParaRPr lang="en-US" altLang="en-US" sz="2300"/>
          </a:p>
          <a:p>
            <a:endParaRPr lang="en-US" altLang="en-US" sz="2300"/>
          </a:p>
          <a:p>
            <a:endParaRPr lang="en-US" altLang="en-US" sz="2300"/>
          </a:p>
        </p:txBody>
      </p:sp>
      <p:pic>
        <p:nvPicPr>
          <p:cNvPr id="3074" name="Picture 2">
            <a:extLst>
              <a:ext uri="{FF2B5EF4-FFF2-40B4-BE49-F238E27FC236}">
                <a16:creationId xmlns:a16="http://schemas.microsoft.com/office/drawing/2014/main" id="{AD081B2C-7AFA-42C4-BC41-ADD9F126D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89388"/>
            <a:ext cx="6765925"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F0E14C7-7F25-415F-A9CE-4FB81C34A59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C72129C-3911-4F34-9701-FB25CCB89BB0}" type="slidenum">
              <a:rPr lang="en-US" altLang="en-US" sz="1400" b="0">
                <a:latin typeface="Arial" panose="020B0604020202020204" pitchFamily="34" charset="0"/>
              </a:rPr>
              <a:pPr eaLnBrk="1" hangingPunct="1"/>
              <a:t>72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9E855DE-5F97-46CC-A64A-26D21C74078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685016D-9A5A-4725-82FB-AF9AD94FC6DA}" type="slidenum">
              <a:rPr lang="en-US" altLang="en-US" sz="1400" b="0">
                <a:latin typeface="Arial" panose="020B0604020202020204" pitchFamily="34" charset="0"/>
              </a:rPr>
              <a:pPr algn="r" eaLnBrk="1" hangingPunct="1"/>
              <a:t>72</a:t>
            </a:fld>
            <a:endParaRPr lang="en-US" altLang="en-US" sz="1400" b="0">
              <a:latin typeface="Arial" panose="020B0604020202020204" pitchFamily="34" charset="0"/>
            </a:endParaRPr>
          </a:p>
        </p:txBody>
      </p:sp>
      <p:sp>
        <p:nvSpPr>
          <p:cNvPr id="92164" name="Rectangle 2">
            <a:extLst>
              <a:ext uri="{FF2B5EF4-FFF2-40B4-BE49-F238E27FC236}">
                <a16:creationId xmlns:a16="http://schemas.microsoft.com/office/drawing/2014/main" id="{F75923B0-BCE0-49CB-A384-0D5EC91B6F42}"/>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9C8170A8-D14C-4B7D-80FB-E4A6B332FD98}"/>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300"/>
              <a:t>Probability distributions can also be used to find the probability that an individual has a range of trait values.  </a:t>
            </a:r>
          </a:p>
          <a:p>
            <a:pPr>
              <a:buFont typeface="Wingdings" panose="05000000000000000000" pitchFamily="2" charset="2"/>
              <a:buChar char="q"/>
            </a:pPr>
            <a:r>
              <a:rPr lang="en-US" altLang="en-US" sz="2300"/>
              <a:t>The probability that an individual’s trait value falls within an interval is equal to the area of the region bounded by the interval on the x-axis and the probability distribution curve.  For example, assume that a trait is distributed according as in the figure below.  </a:t>
            </a:r>
          </a:p>
          <a:p>
            <a:pPr>
              <a:buFont typeface="Wingdings" panose="05000000000000000000" pitchFamily="2" charset="2"/>
              <a:buChar char="q"/>
            </a:pPr>
            <a:r>
              <a:rPr lang="en-US" altLang="en-US" sz="2300"/>
              <a:t>The probability that an individual in the population has a trait value between 3 and 5 is equal to the area bounded by the two black line segments and the gray probability distribution curve (region A).  </a:t>
            </a:r>
          </a:p>
          <a:p>
            <a:endParaRPr lang="en-US" altLang="en-US" sz="2300"/>
          </a:p>
          <a:p>
            <a:endParaRPr lang="en-US" altLang="en-US" sz="2300"/>
          </a:p>
          <a:p>
            <a:endParaRPr lang="en-US" altLang="en-US" sz="2300"/>
          </a:p>
        </p:txBody>
      </p:sp>
      <p:pic>
        <p:nvPicPr>
          <p:cNvPr id="3074" name="Picture 2">
            <a:extLst>
              <a:ext uri="{FF2B5EF4-FFF2-40B4-BE49-F238E27FC236}">
                <a16:creationId xmlns:a16="http://schemas.microsoft.com/office/drawing/2014/main" id="{A3423402-0757-4AE4-B3F6-35BD8369F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89388"/>
            <a:ext cx="6765925"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EDC7A7B-480F-4548-8D9A-BD879ECC53F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4DC7BC5-A162-49D3-8D14-93427769A761}" type="slidenum">
              <a:rPr lang="en-US" altLang="en-US" sz="1400" b="0">
                <a:latin typeface="Arial" panose="020B0604020202020204" pitchFamily="34" charset="0"/>
              </a:rPr>
              <a:pPr eaLnBrk="1" hangingPunct="1"/>
              <a:t>73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F2E40DD-8447-434F-96F0-B0B9330BD37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7977A21-8A4A-468E-B559-B0DD8F0BB4B8}" type="slidenum">
              <a:rPr lang="en-US" altLang="en-US" sz="1400" b="0">
                <a:latin typeface="Arial" panose="020B0604020202020204" pitchFamily="34" charset="0"/>
              </a:rPr>
              <a:pPr algn="r" eaLnBrk="1" hangingPunct="1"/>
              <a:t>73</a:t>
            </a:fld>
            <a:endParaRPr lang="en-US" altLang="en-US" sz="1400" b="0">
              <a:latin typeface="Arial" panose="020B0604020202020204" pitchFamily="34" charset="0"/>
            </a:endParaRPr>
          </a:p>
        </p:txBody>
      </p:sp>
      <p:sp>
        <p:nvSpPr>
          <p:cNvPr id="93188" name="Rectangle 2">
            <a:extLst>
              <a:ext uri="{FF2B5EF4-FFF2-40B4-BE49-F238E27FC236}">
                <a16:creationId xmlns:a16="http://schemas.microsoft.com/office/drawing/2014/main" id="{929BC092-8FE4-408E-9E82-522B43D76127}"/>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6296FD58-8ACC-43B3-B12E-E4A1E64EC2C1}"/>
              </a:ext>
            </a:extLst>
          </p:cNvPr>
          <p:cNvSpPr>
            <a:spLocks noGrp="1" noChangeArrowheads="1"/>
          </p:cNvSpPr>
          <p:nvPr>
            <p:ph type="body" idx="1"/>
          </p:nvPr>
        </p:nvSpPr>
        <p:spPr>
          <a:xfrm>
            <a:off x="0" y="3411538"/>
            <a:ext cx="9144000" cy="3422650"/>
          </a:xfrm>
          <a:solidFill>
            <a:schemeClr val="bg1"/>
          </a:solidFill>
        </p:spPr>
        <p:txBody>
          <a:bodyPr/>
          <a:lstStyle/>
          <a:p>
            <a:pPr>
              <a:buFont typeface="Wingdings" panose="05000000000000000000" pitchFamily="2" charset="2"/>
              <a:buChar char="q"/>
            </a:pPr>
            <a:r>
              <a:rPr lang="en-US" altLang="en-US" sz="2300"/>
              <a:t>Use the figure above to answer the following questions:</a:t>
            </a:r>
          </a:p>
          <a:p>
            <a:pPr>
              <a:buFontTx/>
              <a:buNone/>
            </a:pPr>
            <a:r>
              <a:rPr lang="en-US" altLang="en-US" sz="2300" b="1"/>
              <a:t>Q13:</a:t>
            </a:r>
            <a:r>
              <a:rPr lang="en-US" altLang="en-US" sz="2300"/>
              <a:t> How can you interpret region C in terms of probabilities? </a:t>
            </a:r>
          </a:p>
          <a:p>
            <a:pPr>
              <a:buFontTx/>
              <a:buNone/>
            </a:pPr>
            <a:r>
              <a:rPr lang="en-US" altLang="en-US" sz="2300" b="1"/>
              <a:t>Q14:</a:t>
            </a:r>
            <a:r>
              <a:rPr lang="en-US" altLang="en-US" sz="2300"/>
              <a:t> Now suppose that we select a leaf at random from the population.  Rank the following events from most to least probable.  </a:t>
            </a:r>
          </a:p>
          <a:p>
            <a:pPr marL="857250" lvl="1" indent="-457200">
              <a:buFontTx/>
              <a:buAutoNum type="alphaLcParenR"/>
            </a:pPr>
            <a:r>
              <a:rPr lang="en-US" altLang="en-US" sz="2300"/>
              <a:t>The leaf’s width is between 0 cm and 3 cm.</a:t>
            </a:r>
          </a:p>
          <a:p>
            <a:pPr marL="857250" lvl="1" indent="-457200">
              <a:buFontTx/>
              <a:buAutoNum type="alphaLcParenR"/>
            </a:pPr>
            <a:r>
              <a:rPr lang="en-US" altLang="en-US" sz="2300"/>
              <a:t>The leaf’s width is between 3 cm and 8 cm.</a:t>
            </a:r>
          </a:p>
          <a:p>
            <a:pPr marL="857250" lvl="1" indent="-457200">
              <a:buFontTx/>
              <a:buAutoNum type="alphaLcParenR"/>
            </a:pPr>
            <a:r>
              <a:rPr lang="en-US" altLang="en-US" sz="2300"/>
              <a:t>The leaf’s width is between 3 cm and 5 cm. </a:t>
            </a:r>
          </a:p>
          <a:p>
            <a:pPr algn="ctr">
              <a:buFontTx/>
              <a:buNone/>
            </a:pPr>
            <a:r>
              <a:rPr lang="en-US" altLang="en-US" sz="2300" b="1"/>
              <a:t>GO TO THE NEXT SLIDE FOR THE ANSWERS!</a:t>
            </a:r>
          </a:p>
          <a:p>
            <a:endParaRPr lang="en-US" altLang="en-US" sz="2300"/>
          </a:p>
          <a:p>
            <a:endParaRPr lang="en-US" altLang="en-US" sz="2300"/>
          </a:p>
          <a:p>
            <a:endParaRPr lang="en-US" altLang="en-US" sz="2300"/>
          </a:p>
        </p:txBody>
      </p:sp>
      <p:pic>
        <p:nvPicPr>
          <p:cNvPr id="3074" name="Picture 2">
            <a:extLst>
              <a:ext uri="{FF2B5EF4-FFF2-40B4-BE49-F238E27FC236}">
                <a16:creationId xmlns:a16="http://schemas.microsoft.com/office/drawing/2014/main" id="{50B8B0C3-7EFF-4407-B7BC-D841185F7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25" y="685800"/>
            <a:ext cx="65309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46F4F24-B9C5-4239-956A-8AD36135720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92F135F-C090-4068-9284-DCEE61826A67}" type="slidenum">
              <a:rPr lang="en-US" altLang="en-US" sz="1400" b="0">
                <a:latin typeface="Arial" panose="020B0604020202020204" pitchFamily="34" charset="0"/>
              </a:rPr>
              <a:pPr eaLnBrk="1" hangingPunct="1"/>
              <a:t>74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422182B9-555D-4886-851E-89BAB970859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44142C1-0BAB-44DA-A9D7-53B97616F037}" type="slidenum">
              <a:rPr lang="en-US" altLang="en-US" sz="1400" b="0">
                <a:latin typeface="Arial" panose="020B0604020202020204" pitchFamily="34" charset="0"/>
              </a:rPr>
              <a:pPr algn="r" eaLnBrk="1" hangingPunct="1"/>
              <a:t>74</a:t>
            </a:fld>
            <a:endParaRPr lang="en-US" altLang="en-US" sz="1400" b="0">
              <a:latin typeface="Arial" panose="020B0604020202020204" pitchFamily="34" charset="0"/>
            </a:endParaRPr>
          </a:p>
        </p:txBody>
      </p:sp>
      <p:sp>
        <p:nvSpPr>
          <p:cNvPr id="94212" name="Rectangle 2">
            <a:extLst>
              <a:ext uri="{FF2B5EF4-FFF2-40B4-BE49-F238E27FC236}">
                <a16:creationId xmlns:a16="http://schemas.microsoft.com/office/drawing/2014/main" id="{B9AC9137-4427-4BDB-8D9E-4CCD17068F99}"/>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783E6D8F-2B9F-48E1-93B1-DFAB1366397B}"/>
              </a:ext>
            </a:extLst>
          </p:cNvPr>
          <p:cNvSpPr>
            <a:spLocks noGrp="1" noChangeArrowheads="1"/>
          </p:cNvSpPr>
          <p:nvPr>
            <p:ph type="body" idx="1"/>
          </p:nvPr>
        </p:nvSpPr>
        <p:spPr>
          <a:xfrm>
            <a:off x="0" y="3298825"/>
            <a:ext cx="9144000" cy="3590925"/>
          </a:xfrm>
          <a:solidFill>
            <a:schemeClr val="bg1"/>
          </a:solidFill>
        </p:spPr>
        <p:txBody>
          <a:bodyPr/>
          <a:lstStyle/>
          <a:p>
            <a:pPr marL="0" indent="0">
              <a:buFontTx/>
              <a:buNone/>
            </a:pPr>
            <a:r>
              <a:rPr lang="en-US" altLang="en-US" sz="2300" b="1"/>
              <a:t>Q13:</a:t>
            </a:r>
            <a:r>
              <a:rPr lang="en-US" altLang="en-US" sz="2300"/>
              <a:t> How can you interpret region C in terms of probabilities? </a:t>
            </a:r>
          </a:p>
          <a:p>
            <a:pPr marL="0" indent="0">
              <a:buFontTx/>
              <a:buNone/>
            </a:pPr>
            <a:r>
              <a:rPr lang="en-US" altLang="en-US" sz="2300" b="1">
                <a:solidFill>
                  <a:srgbClr val="7030A0"/>
                </a:solidFill>
              </a:rPr>
              <a:t>The area of the region C represents the probability that a leaf drawn at random will have a leaf width greater than 5 cm.</a:t>
            </a:r>
          </a:p>
          <a:p>
            <a:pPr marL="0" indent="0">
              <a:buFontTx/>
              <a:buNone/>
            </a:pPr>
            <a:r>
              <a:rPr lang="en-US" altLang="en-US" sz="2300" b="1"/>
              <a:t>Q14:</a:t>
            </a:r>
            <a:r>
              <a:rPr lang="en-US" altLang="en-US" sz="2300"/>
              <a:t> Now suppose that we select a leaf at random from the population.  Rank the following events from most to least probable.  </a:t>
            </a:r>
          </a:p>
          <a:p>
            <a:pPr marL="0" indent="0">
              <a:buFontTx/>
              <a:buAutoNum type="alphaLcParenR"/>
            </a:pPr>
            <a:r>
              <a:rPr lang="en-US" altLang="en-US" sz="2300"/>
              <a:t>The leaf’s width is between 0 cm and 3 cm. </a:t>
            </a:r>
            <a:r>
              <a:rPr lang="en-US" altLang="en-US" sz="2300" b="1">
                <a:solidFill>
                  <a:srgbClr val="7030A0"/>
                </a:solidFill>
              </a:rPr>
              <a:t>(2</a:t>
            </a:r>
            <a:r>
              <a:rPr lang="en-US" altLang="en-US" sz="2300" b="1" baseline="30000">
                <a:solidFill>
                  <a:srgbClr val="7030A0"/>
                </a:solidFill>
              </a:rPr>
              <a:t>nd</a:t>
            </a:r>
            <a:r>
              <a:rPr lang="en-US" altLang="en-US" sz="2300" b="1">
                <a:solidFill>
                  <a:srgbClr val="7030A0"/>
                </a:solidFill>
              </a:rPr>
              <a:t> most probable)</a:t>
            </a:r>
          </a:p>
          <a:p>
            <a:pPr marL="0" indent="0">
              <a:buFontTx/>
              <a:buAutoNum type="alphaLcParenR"/>
            </a:pPr>
            <a:r>
              <a:rPr lang="en-US" altLang="en-US" sz="2300"/>
              <a:t>The leaf’s width is between 3 cm and 8 cm. </a:t>
            </a:r>
            <a:r>
              <a:rPr lang="en-US" altLang="en-US" sz="2300" b="1">
                <a:solidFill>
                  <a:srgbClr val="7030A0"/>
                </a:solidFill>
              </a:rPr>
              <a:t>(most probable)</a:t>
            </a:r>
          </a:p>
          <a:p>
            <a:pPr marL="0" indent="0">
              <a:buFontTx/>
              <a:buAutoNum type="alphaLcParenR"/>
            </a:pPr>
            <a:r>
              <a:rPr lang="en-US" altLang="en-US" sz="2300"/>
              <a:t>The leaf’s width is between 3 cm and 5 cm. </a:t>
            </a:r>
            <a:r>
              <a:rPr lang="en-US" altLang="en-US" sz="2300" b="1">
                <a:solidFill>
                  <a:srgbClr val="7030A0"/>
                </a:solidFill>
              </a:rPr>
              <a:t>(least probable)</a:t>
            </a:r>
          </a:p>
          <a:p>
            <a:pPr marL="0" indent="0"/>
            <a:endParaRPr lang="en-US" altLang="en-US" sz="2300"/>
          </a:p>
          <a:p>
            <a:pPr marL="0" indent="0"/>
            <a:endParaRPr lang="en-US" altLang="en-US" sz="2300"/>
          </a:p>
          <a:p>
            <a:pPr marL="0" indent="0"/>
            <a:endParaRPr lang="en-US" altLang="en-US" sz="2300"/>
          </a:p>
        </p:txBody>
      </p:sp>
      <p:pic>
        <p:nvPicPr>
          <p:cNvPr id="3074" name="Picture 2">
            <a:extLst>
              <a:ext uri="{FF2B5EF4-FFF2-40B4-BE49-F238E27FC236}">
                <a16:creationId xmlns:a16="http://schemas.microsoft.com/office/drawing/2014/main" id="{CA21FA7B-7037-4160-96D7-733D72442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65309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A4EF10C-E7FE-4C7F-A873-6714FE544C0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A2DC915-15AD-49BE-B61D-221F49D4C8CE}" type="slidenum">
              <a:rPr lang="en-US" altLang="en-US" sz="1400" b="0">
                <a:latin typeface="Arial" panose="020B0604020202020204" pitchFamily="34" charset="0"/>
              </a:rPr>
              <a:pPr eaLnBrk="1" hangingPunct="1"/>
              <a:t>75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CD5D414-2642-4CB7-80B1-8AB67A65441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EAD98AC-081A-41D5-82CF-154B19D01AAE}" type="slidenum">
              <a:rPr lang="en-US" altLang="en-US" sz="1400" b="0">
                <a:latin typeface="Arial" panose="020B0604020202020204" pitchFamily="34" charset="0"/>
              </a:rPr>
              <a:pPr algn="r" eaLnBrk="1" hangingPunct="1"/>
              <a:t>75</a:t>
            </a:fld>
            <a:endParaRPr lang="en-US" altLang="en-US" sz="1400" b="0">
              <a:latin typeface="Arial" panose="020B0604020202020204" pitchFamily="34" charset="0"/>
            </a:endParaRPr>
          </a:p>
        </p:txBody>
      </p:sp>
      <p:sp>
        <p:nvSpPr>
          <p:cNvPr id="95236" name="Rectangle 2">
            <a:extLst>
              <a:ext uri="{FF2B5EF4-FFF2-40B4-BE49-F238E27FC236}">
                <a16:creationId xmlns:a16="http://schemas.microsoft.com/office/drawing/2014/main" id="{C1F54486-B172-474C-AD9A-806D0DBE3BE6}"/>
              </a:ext>
            </a:extLst>
          </p:cNvPr>
          <p:cNvSpPr>
            <a:spLocks noGrp="1" noChangeArrowheads="1"/>
          </p:cNvSpPr>
          <p:nvPr>
            <p:ph type="title"/>
          </p:nvPr>
        </p:nvSpPr>
        <p:spPr>
          <a:xfrm>
            <a:off x="19050" y="0"/>
            <a:ext cx="9124950" cy="520700"/>
          </a:xfrm>
          <a:solidFill>
            <a:srgbClr val="7030A0"/>
          </a:solidFill>
          <a:ln w="38100">
            <a:solidFill>
              <a:schemeClr val="tx1"/>
            </a:solidFill>
            <a:miter lim="800000"/>
            <a:headEnd/>
            <a:tailEnd/>
          </a:ln>
        </p:spPr>
        <p:txBody>
          <a:bodyPr/>
          <a:lstStyle/>
          <a:p>
            <a:pPr eaLnBrk="1" hangingPunct="1"/>
            <a:r>
              <a:rPr lang="en-US" altLang="en-US" sz="2300" b="1">
                <a:solidFill>
                  <a:schemeClr val="bg1"/>
                </a:solidFill>
              </a:rPr>
              <a:t>Exercise 3c: Visualizing measures of central tendency &amp; spread</a:t>
            </a:r>
          </a:p>
        </p:txBody>
      </p:sp>
      <p:sp>
        <p:nvSpPr>
          <p:cNvPr id="3075" name="Rectangle 3">
            <a:extLst>
              <a:ext uri="{FF2B5EF4-FFF2-40B4-BE49-F238E27FC236}">
                <a16:creationId xmlns:a16="http://schemas.microsoft.com/office/drawing/2014/main" id="{6636AF68-6E5B-4E82-82E9-CEB0ED9F573A}"/>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300"/>
              <a:t>We can also use graphs to see if the data are skewed.  </a:t>
            </a:r>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2300"/>
          </a:p>
          <a:p>
            <a:pPr>
              <a:buFont typeface="Wingdings" panose="05000000000000000000" pitchFamily="2" charset="2"/>
              <a:buChar char="q"/>
            </a:pPr>
            <a:endParaRPr lang="en-US" altLang="en-US" sz="1400"/>
          </a:p>
          <a:p>
            <a:pPr>
              <a:buFont typeface="Wingdings" panose="05000000000000000000" pitchFamily="2" charset="2"/>
              <a:buChar char="q"/>
            </a:pPr>
            <a:r>
              <a:rPr lang="en-US" altLang="en-US" sz="2300"/>
              <a:t>Data are </a:t>
            </a:r>
            <a:r>
              <a:rPr lang="en-US" altLang="en-US" sz="2300" b="1">
                <a:solidFill>
                  <a:srgbClr val="7030A0"/>
                </a:solidFill>
              </a:rPr>
              <a:t>skewed to the right </a:t>
            </a:r>
            <a:r>
              <a:rPr lang="en-US" altLang="en-US" sz="2300"/>
              <a:t>if the right tail of the graph is longer than the left tail of the graph.</a:t>
            </a:r>
          </a:p>
          <a:p>
            <a:pPr>
              <a:buFont typeface="Wingdings" panose="05000000000000000000" pitchFamily="2" charset="2"/>
              <a:buChar char="q"/>
            </a:pPr>
            <a:r>
              <a:rPr lang="en-US" altLang="en-US" sz="2300"/>
              <a:t>Similarly, the data are </a:t>
            </a:r>
            <a:r>
              <a:rPr lang="en-US" altLang="en-US" sz="2300" b="1">
                <a:solidFill>
                  <a:srgbClr val="7030A0"/>
                </a:solidFill>
              </a:rPr>
              <a:t>skewed to the left </a:t>
            </a:r>
            <a:r>
              <a:rPr lang="en-US" altLang="en-US" sz="2300"/>
              <a:t>if the left tail of the graph is longer than the right tail of the graph.</a:t>
            </a:r>
          </a:p>
          <a:p>
            <a:pPr>
              <a:buFont typeface="Wingdings" panose="05000000000000000000" pitchFamily="2" charset="2"/>
              <a:buChar char="q"/>
            </a:pPr>
            <a:r>
              <a:rPr lang="en-US" altLang="en-US" sz="2300"/>
              <a:t>If a data set is normally distributed then it is not skewed, and it has only one mode, which is equal to its mean and its median.  </a:t>
            </a:r>
          </a:p>
          <a:p>
            <a:pPr>
              <a:buFont typeface="Wingdings" panose="05000000000000000000" pitchFamily="2" charset="2"/>
              <a:buChar char="q"/>
            </a:pPr>
            <a:r>
              <a:rPr lang="en-US" altLang="en-US" sz="2300"/>
              <a:t>Make a bar graph of your leaf data. Is your graph skewed to the left or the right?  Are your data normally distributed?</a:t>
            </a:r>
          </a:p>
          <a:p>
            <a:pPr>
              <a:buFont typeface="Wingdings" panose="05000000000000000000" pitchFamily="2" charset="2"/>
              <a:buChar char="q"/>
            </a:pPr>
            <a:endParaRPr lang="en-US" altLang="en-US" sz="2400"/>
          </a:p>
          <a:p>
            <a:endParaRPr lang="en-US" altLang="en-US" sz="2300"/>
          </a:p>
          <a:p>
            <a:endParaRPr lang="en-US" altLang="en-US" sz="2300"/>
          </a:p>
          <a:p>
            <a:endParaRPr lang="en-US" altLang="en-US" sz="2300"/>
          </a:p>
        </p:txBody>
      </p:sp>
      <p:pic>
        <p:nvPicPr>
          <p:cNvPr id="1026" name="Picture 2">
            <a:extLst>
              <a:ext uri="{FF2B5EF4-FFF2-40B4-BE49-F238E27FC236}">
                <a16:creationId xmlns:a16="http://schemas.microsoft.com/office/drawing/2014/main" id="{CB02D7B9-E0A6-4DD1-AB1A-24BD6EAC6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73138"/>
            <a:ext cx="7764463" cy="283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ction Button: Return 6">
            <a:hlinkClick r:id="rId3" action="ppaction://hlinksldjump" highlightClick="1"/>
            <a:extLst>
              <a:ext uri="{FF2B5EF4-FFF2-40B4-BE49-F238E27FC236}">
                <a16:creationId xmlns:a16="http://schemas.microsoft.com/office/drawing/2014/main" id="{EF63C558-CCF1-46AB-A71C-A67D6BC7EF38}"/>
              </a:ext>
            </a:extLst>
          </p:cNvPr>
          <p:cNvSpPr>
            <a:spLocks noChangeArrowheads="1"/>
          </p:cNvSpPr>
          <p:nvPr/>
        </p:nvSpPr>
        <p:spPr bwMode="auto">
          <a:xfrm>
            <a:off x="8504238" y="698500"/>
            <a:ext cx="547687" cy="547688"/>
          </a:xfrm>
          <a:prstGeom prst="actionButtonReturn">
            <a:avLst/>
          </a:prstGeom>
          <a:solidFill>
            <a:srgbClr val="CC66FF"/>
          </a:solidFill>
          <a:ln w="9525">
            <a:solidFill>
              <a:schemeClr val="tx1"/>
            </a:solidFill>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endParaRPr lang="en-US" alt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5E9437D0-3CA6-48EE-B73D-85517B92ABB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DBC8376-71A7-481E-9403-13D385049B05}" type="slidenum">
              <a:rPr lang="en-US" altLang="en-US" sz="1400" b="0">
                <a:latin typeface="Arial" panose="020B0604020202020204" pitchFamily="34" charset="0"/>
              </a:rPr>
              <a:pPr eaLnBrk="1" hangingPunct="1"/>
              <a:t>76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893B6A0-B38D-432E-953C-3F07D86A900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4D3CA34F-ABDA-4615-B7EF-6C045126BFDA}" type="slidenum">
              <a:rPr lang="en-US" altLang="en-US" sz="1400" b="0">
                <a:latin typeface="Arial" panose="020B0604020202020204" pitchFamily="34" charset="0"/>
              </a:rPr>
              <a:pPr algn="r" eaLnBrk="1" hangingPunct="1"/>
              <a:t>76</a:t>
            </a:fld>
            <a:endParaRPr lang="en-US" altLang="en-US" sz="1400" b="0">
              <a:latin typeface="Arial" panose="020B0604020202020204" pitchFamily="34" charset="0"/>
            </a:endParaRPr>
          </a:p>
        </p:txBody>
      </p:sp>
      <p:sp>
        <p:nvSpPr>
          <p:cNvPr id="96260" name="Rectangle 2">
            <a:extLst>
              <a:ext uri="{FF2B5EF4-FFF2-40B4-BE49-F238E27FC236}">
                <a16:creationId xmlns:a16="http://schemas.microsoft.com/office/drawing/2014/main" id="{21E57DBF-C495-49AB-981A-44C70902DB59}"/>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8F94509A-10E0-495C-8EE3-5DD2C37CEC41}"/>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800"/>
              <a:t>Find Container B, which contains two samples of leaves that were collected from two different species of trees or shrubs.</a:t>
            </a:r>
          </a:p>
          <a:p>
            <a:pPr>
              <a:buFont typeface="Wingdings" panose="05000000000000000000" pitchFamily="2" charset="2"/>
              <a:buChar char="q"/>
            </a:pPr>
            <a:r>
              <a:rPr lang="en-US" altLang="en-US" sz="2800"/>
              <a:t>Separate the leaves according to which sample they belong to (species A or species B).</a:t>
            </a:r>
          </a:p>
          <a:p>
            <a:pPr>
              <a:buFont typeface="Wingdings" panose="05000000000000000000" pitchFamily="2" charset="2"/>
              <a:buChar char="q"/>
            </a:pPr>
            <a:r>
              <a:rPr lang="en-US" altLang="en-US" sz="2800"/>
              <a:t>Have each student select one leaf from each sample and measure the selected trait. </a:t>
            </a:r>
          </a:p>
          <a:p>
            <a:pPr>
              <a:buFont typeface="Wingdings" panose="05000000000000000000" pitchFamily="2" charset="2"/>
              <a:buChar char="q"/>
            </a:pPr>
            <a:r>
              <a:rPr lang="en-US" altLang="en-US" sz="2800"/>
              <a:t>For each sample, order the measurements and construct a frequency table as you did in Exercise 3a.  Compute the mean, median, mode, range, and variance for both samples and make a double bar graph to help you compare how the different samples are distributed.</a:t>
            </a:r>
          </a:p>
          <a:p>
            <a:pPr>
              <a:buFont typeface="Wingdings" panose="05000000000000000000" pitchFamily="2" charset="2"/>
              <a:buChar char="q"/>
            </a:pPr>
            <a:endParaRPr lang="en-US" altLang="en-US" sz="2400"/>
          </a:p>
          <a:p>
            <a:endParaRPr lang="en-US" altLang="en-US" sz="2300"/>
          </a:p>
          <a:p>
            <a:endParaRPr lang="en-US" altLang="en-US" sz="2300"/>
          </a:p>
          <a:p>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1D41AA1-F88E-4E15-AABD-F54BA36BC62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7F415AE0-8AB1-4B49-94ED-E01FDBC37EE7}" type="slidenum">
              <a:rPr lang="en-US" altLang="en-US" sz="1400" b="0">
                <a:latin typeface="Arial" panose="020B0604020202020204" pitchFamily="34" charset="0"/>
              </a:rPr>
              <a:pPr eaLnBrk="1" hangingPunct="1"/>
              <a:t>77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0133894-31B2-4D1F-A515-3000AFA694F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0283DC3-C3AB-47DD-A136-1BFE3877124C}" type="slidenum">
              <a:rPr lang="en-US" altLang="en-US" sz="1400" b="0">
                <a:latin typeface="Arial" panose="020B0604020202020204" pitchFamily="34" charset="0"/>
              </a:rPr>
              <a:pPr algn="r" eaLnBrk="1" hangingPunct="1"/>
              <a:t>77</a:t>
            </a:fld>
            <a:endParaRPr lang="en-US" altLang="en-US" sz="1400" b="0">
              <a:latin typeface="Arial" panose="020B0604020202020204" pitchFamily="34" charset="0"/>
            </a:endParaRPr>
          </a:p>
        </p:txBody>
      </p:sp>
      <p:sp>
        <p:nvSpPr>
          <p:cNvPr id="97284" name="Rectangle 2">
            <a:extLst>
              <a:ext uri="{FF2B5EF4-FFF2-40B4-BE49-F238E27FC236}">
                <a16:creationId xmlns:a16="http://schemas.microsoft.com/office/drawing/2014/main" id="{6FE28DD4-526F-4981-A189-8A859277E45E}"/>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8A07CD41-21EF-471F-B367-A50A9995DAB9}"/>
              </a:ext>
            </a:extLst>
          </p:cNvPr>
          <p:cNvSpPr>
            <a:spLocks noGrp="1" noChangeArrowheads="1"/>
          </p:cNvSpPr>
          <p:nvPr>
            <p:ph type="body" idx="1"/>
          </p:nvPr>
        </p:nvSpPr>
        <p:spPr>
          <a:xfrm>
            <a:off x="0" y="533400"/>
            <a:ext cx="9144000" cy="6324600"/>
          </a:xfrm>
          <a:solidFill>
            <a:schemeClr val="bg1"/>
          </a:solidFill>
        </p:spPr>
        <p:txBody>
          <a:bodyPr/>
          <a:lstStyle/>
          <a:p>
            <a:pPr marL="0" indent="0">
              <a:buFontTx/>
              <a:buNone/>
              <a:defRPr/>
            </a:pPr>
            <a:r>
              <a:rPr lang="en-US" sz="2400" b="1" dirty="0"/>
              <a:t>Q15: </a:t>
            </a:r>
            <a:r>
              <a:rPr lang="en-US" sz="2400" dirty="0"/>
              <a:t>Examine the figure below.  Which species appears to have narrower leaves? Which species appears to have a broader leaf width distribution? </a:t>
            </a: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2300" dirty="0"/>
          </a:p>
          <a:p>
            <a:pPr>
              <a:buFont typeface="Wingdings" pitchFamily="2" charset="2"/>
              <a:buChar char="q"/>
              <a:defRPr/>
            </a:pPr>
            <a:endParaRPr lang="en-US" sz="1400" dirty="0"/>
          </a:p>
          <a:p>
            <a:pPr marL="0" indent="0">
              <a:buFontTx/>
              <a:buNone/>
              <a:defRPr/>
            </a:pPr>
            <a:endParaRPr lang="en-US" sz="2400" dirty="0"/>
          </a:p>
          <a:p>
            <a:pPr marL="0" indent="0">
              <a:buFontTx/>
              <a:buNone/>
              <a:defRPr/>
            </a:pPr>
            <a:endParaRPr lang="en-US" sz="2400" dirty="0"/>
          </a:p>
          <a:p>
            <a:pPr marL="0" indent="0" algn="ctr">
              <a:buFontTx/>
              <a:buNone/>
              <a:defRPr/>
            </a:pPr>
            <a:endParaRPr lang="en-US" sz="2400" b="1" dirty="0"/>
          </a:p>
          <a:p>
            <a:pPr marL="0" indent="0" algn="ctr">
              <a:buFontTx/>
              <a:buNone/>
              <a:defRPr/>
            </a:pPr>
            <a:r>
              <a:rPr lang="en-US" sz="2400" b="1" dirty="0"/>
              <a:t>CLICK FOR THE ANSWER!</a:t>
            </a:r>
          </a:p>
          <a:p>
            <a:pPr marL="0" indent="0">
              <a:buFontTx/>
              <a:buNone/>
              <a:defRPr/>
            </a:pPr>
            <a:r>
              <a:rPr lang="en-US" sz="2400" b="1" dirty="0">
                <a:solidFill>
                  <a:srgbClr val="7030A0"/>
                </a:solidFill>
              </a:rPr>
              <a:t>Species 2 appears to have narrower leaves.  Species 1 appears to have a broader leaf width distribution.</a:t>
            </a:r>
          </a:p>
          <a:p>
            <a:pPr>
              <a:buFont typeface="Wingdings" pitchFamily="2" charset="2"/>
              <a:buChar char="q"/>
              <a:defRPr/>
            </a:pPr>
            <a:endParaRPr lang="en-US" sz="2400" dirty="0"/>
          </a:p>
          <a:p>
            <a:pPr>
              <a:defRPr/>
            </a:pPr>
            <a:endParaRPr lang="en-US" sz="2300" dirty="0"/>
          </a:p>
          <a:p>
            <a:pPr>
              <a:defRPr/>
            </a:pPr>
            <a:endParaRPr lang="en-US" sz="2300" dirty="0"/>
          </a:p>
          <a:p>
            <a:pPr>
              <a:defRPr/>
            </a:pPr>
            <a:endParaRPr lang="en-US" sz="2300" dirty="0"/>
          </a:p>
        </p:txBody>
      </p:sp>
      <p:graphicFrame>
        <p:nvGraphicFramePr>
          <p:cNvPr id="8" name="Chart 7">
            <a:extLst>
              <a:ext uri="{FF2B5EF4-FFF2-40B4-BE49-F238E27FC236}">
                <a16:creationId xmlns:a16="http://schemas.microsoft.com/office/drawing/2014/main" id="{9AA577F1-9619-49B8-B59E-2E4F3EC08A4C}"/>
              </a:ext>
            </a:extLst>
          </p:cNvPr>
          <p:cNvGraphicFramePr>
            <a:graphicFrameLocks/>
          </p:cNvGraphicFramePr>
          <p:nvPr/>
        </p:nvGraphicFramePr>
        <p:xfrm>
          <a:off x="0" y="1752600"/>
          <a:ext cx="8991599" cy="374904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63BC58C-5A0F-4290-9911-B753E73C0BE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9C07797-0C08-4E46-BF90-76E566FCA613}" type="slidenum">
              <a:rPr lang="en-US" altLang="en-US" sz="1400" b="0">
                <a:latin typeface="Arial" panose="020B0604020202020204" pitchFamily="34" charset="0"/>
              </a:rPr>
              <a:pPr eaLnBrk="1" hangingPunct="1"/>
              <a:t>78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A1A16E8-D22C-4323-846F-18725A7FD8F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FF270B3-B46E-4815-9E14-8FA82F23B5CA}" type="slidenum">
              <a:rPr lang="en-US" altLang="en-US" sz="1400" b="0">
                <a:latin typeface="Arial" panose="020B0604020202020204" pitchFamily="34" charset="0"/>
              </a:rPr>
              <a:pPr algn="r" eaLnBrk="1" hangingPunct="1"/>
              <a:t>78</a:t>
            </a:fld>
            <a:endParaRPr lang="en-US" altLang="en-US" sz="1400" b="0">
              <a:latin typeface="Arial" panose="020B0604020202020204" pitchFamily="34" charset="0"/>
            </a:endParaRPr>
          </a:p>
        </p:txBody>
      </p:sp>
      <p:sp>
        <p:nvSpPr>
          <p:cNvPr id="98308" name="Rectangle 2">
            <a:extLst>
              <a:ext uri="{FF2B5EF4-FFF2-40B4-BE49-F238E27FC236}">
                <a16:creationId xmlns:a16="http://schemas.microsoft.com/office/drawing/2014/main" id="{7813BE6E-4D08-4867-A701-D77448BD2EC6}"/>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932CA072-6A04-4F61-A1D7-F85052CD055B}"/>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a:t>Now use your bar graph to answer the following questions about species A and species B provided in this unit.  </a:t>
            </a:r>
          </a:p>
          <a:p>
            <a:pPr>
              <a:buFont typeface="Wingdings" panose="05000000000000000000" pitchFamily="2" charset="2"/>
              <a:buChar char="q"/>
            </a:pPr>
            <a:r>
              <a:rPr lang="en-US" altLang="en-US"/>
              <a:t>Do you think that one of these trees has larger leaves on average?  Why or why not?   </a:t>
            </a:r>
          </a:p>
          <a:p>
            <a:pPr>
              <a:buFont typeface="Wingdings" panose="05000000000000000000" pitchFamily="2" charset="2"/>
              <a:buChar char="q"/>
            </a:pPr>
            <a:r>
              <a:rPr lang="en-US" altLang="en-US"/>
              <a:t>Do you think that one of these trees has a broader distribution of leaf widths?  Why or why not?   </a:t>
            </a:r>
          </a:p>
          <a:p>
            <a:pPr>
              <a:buFont typeface="Wingdings" panose="05000000000000000000" pitchFamily="2" charset="2"/>
              <a:buChar char="q"/>
            </a:pPr>
            <a:r>
              <a:rPr lang="en-US" altLang="en-US"/>
              <a:t>Now use your statistics to answer the same questions again.  Did your answers change?</a:t>
            </a:r>
          </a:p>
          <a:p>
            <a:pPr>
              <a:buFont typeface="Wingdings" panose="05000000000000000000" pitchFamily="2" charset="2"/>
              <a:buChar char="q"/>
            </a:pPr>
            <a:r>
              <a:rPr lang="en-US" altLang="en-US"/>
              <a:t>Add the samples’ means, medians, and modes to the label of the x-axis of your graph.</a:t>
            </a:r>
          </a:p>
          <a:p>
            <a:pPr>
              <a:buFont typeface="Wingdings" panose="05000000000000000000" pitchFamily="2" charset="2"/>
              <a:buChar char="q"/>
            </a:pPr>
            <a:endParaRPr lang="en-US" altLang="en-US" sz="2400"/>
          </a:p>
          <a:p>
            <a:endParaRPr lang="en-US" altLang="en-US" sz="2300"/>
          </a:p>
          <a:p>
            <a:endParaRPr lang="en-US" altLang="en-US" sz="2300"/>
          </a:p>
          <a:p>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E46C411-B1DB-444D-B0F1-0502491B80F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94C23C8-09FC-458F-925D-02B6B43E1C83}" type="slidenum">
              <a:rPr lang="en-US" altLang="en-US" sz="1400" b="0">
                <a:latin typeface="Arial" panose="020B0604020202020204" pitchFamily="34" charset="0"/>
              </a:rPr>
              <a:pPr eaLnBrk="1" hangingPunct="1"/>
              <a:t>79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C8C7815-D5C8-4F11-A7A7-4AE1F31AA807}"/>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E068CC52-0FEB-4EA0-ACEE-7F2FDD2BF861}" type="slidenum">
              <a:rPr lang="en-US" altLang="en-US" sz="1400" b="0">
                <a:latin typeface="Arial" panose="020B0604020202020204" pitchFamily="34" charset="0"/>
              </a:rPr>
              <a:pPr algn="r" eaLnBrk="1" hangingPunct="1"/>
              <a:t>79</a:t>
            </a:fld>
            <a:endParaRPr lang="en-US" altLang="en-US" sz="1400" b="0">
              <a:latin typeface="Arial" panose="020B0604020202020204" pitchFamily="34" charset="0"/>
            </a:endParaRPr>
          </a:p>
        </p:txBody>
      </p:sp>
      <p:sp>
        <p:nvSpPr>
          <p:cNvPr id="99332" name="Rectangle 2">
            <a:extLst>
              <a:ext uri="{FF2B5EF4-FFF2-40B4-BE49-F238E27FC236}">
                <a16:creationId xmlns:a16="http://schemas.microsoft.com/office/drawing/2014/main" id="{46B08952-1310-441E-ACA8-A0A9FD9C6C30}"/>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524886C7-9A2F-450B-A059-EA3D8F12ADD3}"/>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300"/>
              <a:t>Often scientists compare populations to see if they are different.  </a:t>
            </a:r>
          </a:p>
          <a:p>
            <a:pPr>
              <a:buFont typeface="Wingdings" panose="05000000000000000000" pitchFamily="2" charset="2"/>
              <a:buChar char="q"/>
            </a:pPr>
            <a:r>
              <a:rPr lang="en-US" altLang="en-US" sz="2300"/>
              <a:t>In particular, scientists are often interested in comparing the means of two populations.  </a:t>
            </a:r>
          </a:p>
          <a:p>
            <a:pPr>
              <a:buFont typeface="Wingdings" panose="05000000000000000000" pitchFamily="2" charset="2"/>
              <a:buChar char="q"/>
            </a:pPr>
            <a:r>
              <a:rPr lang="en-US" altLang="en-US" sz="2300"/>
              <a:t>This is no easy task, because, as we have already mentioned, it is not usually possible to measure a population as a whole.  </a:t>
            </a:r>
          </a:p>
          <a:p>
            <a:pPr>
              <a:buFont typeface="Wingdings" panose="05000000000000000000" pitchFamily="2" charset="2"/>
              <a:buChar char="q"/>
            </a:pPr>
            <a:r>
              <a:rPr lang="en-US" altLang="en-US" sz="2300"/>
              <a:t>Usually scientists are only able to measure a sample of the population.  So, instead of comparing the population means scientists are forced to compare sample means.  </a:t>
            </a:r>
          </a:p>
          <a:p>
            <a:pPr>
              <a:buFont typeface="Wingdings" panose="05000000000000000000" pitchFamily="2" charset="2"/>
              <a:buChar char="q"/>
            </a:pPr>
            <a:r>
              <a:rPr lang="en-US" altLang="en-US" sz="2300"/>
              <a:t>Because samples are incomplete and imperfect representations of the populations from which they are drawn, the sample mean is only an estimate of the population mean.  </a:t>
            </a:r>
          </a:p>
          <a:p>
            <a:pPr>
              <a:buFont typeface="Wingdings" panose="05000000000000000000" pitchFamily="2" charset="2"/>
              <a:buChar char="q"/>
            </a:pPr>
            <a:r>
              <a:rPr lang="en-US" altLang="en-US" sz="2300"/>
              <a:t>Therefore, sometimes it happens that two samples may have different means, while the populations from which they were drawn have the same mean.  </a:t>
            </a:r>
          </a:p>
          <a:p>
            <a:pPr>
              <a:buFont typeface="Wingdings" panose="05000000000000000000" pitchFamily="2" charset="2"/>
              <a:buChar char="q"/>
            </a:pPr>
            <a:r>
              <a:rPr lang="en-US" altLang="en-US" sz="2300"/>
              <a:t>Alternatively, the sample means may be the same, though the population means may actually be different.  </a:t>
            </a:r>
          </a:p>
          <a:p>
            <a:pPr>
              <a:buFont typeface="Wingdings" panose="05000000000000000000" pitchFamily="2" charset="2"/>
              <a:buChar char="q"/>
            </a:pPr>
            <a:endParaRPr lang="en-US" altLang="en-US" sz="2300"/>
          </a:p>
          <a:p>
            <a:endParaRPr lang="en-US" altLang="en-US" sz="2300"/>
          </a:p>
          <a:p>
            <a:endParaRPr lang="en-US" altLang="en-US" sz="2300"/>
          </a:p>
          <a:p>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3E22BED-8922-4F7D-850E-7B16630624B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D0DE0AA-6735-4BEA-B9E6-DA0795C74E8C}" type="slidenum">
              <a:rPr lang="en-US" altLang="en-US" sz="1400" b="0">
                <a:latin typeface="Arial" panose="020B0604020202020204" pitchFamily="34" charset="0"/>
              </a:rPr>
              <a:pPr eaLnBrk="1" hangingPunct="1"/>
              <a:t>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0FEAE2E-1865-4344-902B-BFC0A19C34B0}"/>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7076EE2-9655-4845-BB11-BD829BBAE645}" type="slidenum">
              <a:rPr lang="en-US" altLang="en-US" sz="1400" b="0">
                <a:latin typeface="Arial" panose="020B0604020202020204" pitchFamily="34" charset="0"/>
              </a:rPr>
              <a:pPr algn="r" eaLnBrk="1" hangingPunct="1"/>
              <a:t>8</a:t>
            </a:fld>
            <a:endParaRPr lang="en-US" altLang="en-US" sz="1400" b="0">
              <a:latin typeface="Arial" panose="020B0604020202020204" pitchFamily="34" charset="0"/>
            </a:endParaRPr>
          </a:p>
        </p:txBody>
      </p:sp>
      <p:sp>
        <p:nvSpPr>
          <p:cNvPr id="26628" name="Rectangle 2">
            <a:extLst>
              <a:ext uri="{FF2B5EF4-FFF2-40B4-BE49-F238E27FC236}">
                <a16:creationId xmlns:a16="http://schemas.microsoft.com/office/drawing/2014/main" id="{61DC7E73-5415-4A50-B310-9436156E4C3F}"/>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8CF6EFE9-262F-41D0-A452-738F2F261C65}"/>
              </a:ext>
            </a:extLst>
          </p:cNvPr>
          <p:cNvSpPr>
            <a:spLocks noGrp="1" noRot="1" noChangeAspect="1" noMove="1" noResize="1" noEditPoints="1" noAdjustHandles="1" noChangeArrowheads="1" noChangeShapeType="1" noTextEdit="1"/>
          </p:cNvSpPr>
          <p:nvPr>
            <p:ph type="body" idx="1"/>
          </p:nvPr>
        </p:nvSpPr>
        <p:spPr>
          <a:xfrm>
            <a:off x="152400" y="685800"/>
            <a:ext cx="8839200" cy="6035675"/>
          </a:xfrm>
          <a:blipFill rotWithShape="1">
            <a:blip r:embed="rId2"/>
            <a:stretch>
              <a:fillRect l="-759" t="-707" r="-1655" b="-4747"/>
            </a:stretch>
          </a:blipFill>
          <a:ln>
            <a:miter lim="800000"/>
            <a:headEnd/>
            <a:tailEnd/>
          </a:ln>
        </p:spPr>
        <p:txBody>
          <a:bodyPr/>
          <a:lstStyle/>
          <a:p>
            <a:r>
              <a:rPr lang="en-US">
                <a:no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693C580-6DAA-4C50-B003-B8211494ED1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0272EE2-81CE-4BE8-8925-91F0DF5205E6}" type="slidenum">
              <a:rPr lang="en-US" altLang="en-US" sz="1400" b="0">
                <a:latin typeface="Arial" panose="020B0604020202020204" pitchFamily="34" charset="0"/>
              </a:rPr>
              <a:pPr eaLnBrk="1" hangingPunct="1"/>
              <a:t>80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5475D82-A71B-4FFE-A711-68E27526E02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A4E73D62-FF9C-419C-8552-B62D2E9346D1}" type="slidenum">
              <a:rPr lang="en-US" altLang="en-US" sz="1400" b="0">
                <a:latin typeface="Arial" panose="020B0604020202020204" pitchFamily="34" charset="0"/>
              </a:rPr>
              <a:pPr algn="r" eaLnBrk="1" hangingPunct="1"/>
              <a:t>80</a:t>
            </a:fld>
            <a:endParaRPr lang="en-US" altLang="en-US" sz="1400" b="0">
              <a:latin typeface="Arial" panose="020B0604020202020204" pitchFamily="34" charset="0"/>
            </a:endParaRPr>
          </a:p>
        </p:txBody>
      </p:sp>
      <p:sp>
        <p:nvSpPr>
          <p:cNvPr id="100356" name="Rectangle 2">
            <a:extLst>
              <a:ext uri="{FF2B5EF4-FFF2-40B4-BE49-F238E27FC236}">
                <a16:creationId xmlns:a16="http://schemas.microsoft.com/office/drawing/2014/main" id="{A8F3B535-6E58-4A1B-BD43-929472DAFEEA}"/>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DFDD30BA-E88C-456A-8675-FBDEE6737D56}"/>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400"/>
              <a:t>You are probably already familiar with the scientific definition of the word </a:t>
            </a:r>
            <a:r>
              <a:rPr lang="en-US" altLang="en-US" sz="2400" b="1">
                <a:solidFill>
                  <a:srgbClr val="7030A0"/>
                </a:solidFill>
              </a:rPr>
              <a:t>hypothesis</a:t>
            </a:r>
            <a:r>
              <a:rPr lang="en-US" altLang="en-US" sz="2400">
                <a:solidFill>
                  <a:srgbClr val="7030A0"/>
                </a:solidFill>
              </a:rPr>
              <a:t> </a:t>
            </a:r>
            <a:r>
              <a:rPr lang="en-US" altLang="en-US" sz="2400"/>
              <a:t>(an “educated guess” based on observations).  </a:t>
            </a:r>
          </a:p>
          <a:p>
            <a:pPr>
              <a:buFont typeface="Wingdings" panose="05000000000000000000" pitchFamily="2" charset="2"/>
              <a:buChar char="q"/>
            </a:pPr>
            <a:r>
              <a:rPr lang="en-US" altLang="en-US" sz="2400"/>
              <a:t>In the scientific method, one of the steps is to evaluate or test one’s hypothesis.  </a:t>
            </a:r>
          </a:p>
          <a:p>
            <a:pPr>
              <a:buFont typeface="Wingdings" panose="05000000000000000000" pitchFamily="2" charset="2"/>
              <a:buChar char="q"/>
            </a:pPr>
            <a:r>
              <a:rPr lang="en-US" altLang="en-US" sz="2400"/>
              <a:t>One way that scientists do this is with </a:t>
            </a:r>
            <a:r>
              <a:rPr lang="en-US" altLang="en-US" sz="2400" b="1">
                <a:solidFill>
                  <a:srgbClr val="7030A0"/>
                </a:solidFill>
              </a:rPr>
              <a:t>statistical</a:t>
            </a:r>
            <a:r>
              <a:rPr lang="en-US" altLang="en-US" sz="2400" b="1"/>
              <a:t> </a:t>
            </a:r>
            <a:r>
              <a:rPr lang="en-US" altLang="en-US" sz="2400" b="1">
                <a:solidFill>
                  <a:srgbClr val="7030A0"/>
                </a:solidFill>
              </a:rPr>
              <a:t>tests</a:t>
            </a:r>
            <a:r>
              <a:rPr lang="en-US" altLang="en-US" sz="2400"/>
              <a:t>, which provide support to (or sometimes fail to support) their hypotheses.  </a:t>
            </a:r>
          </a:p>
          <a:p>
            <a:pPr>
              <a:buFont typeface="Wingdings" panose="05000000000000000000" pitchFamily="2" charset="2"/>
              <a:buChar char="q"/>
            </a:pPr>
            <a:r>
              <a:rPr lang="en-US" altLang="en-US" sz="2400"/>
              <a:t>When testing these hypotheses statistically, however, one is actually comparing two different-statistical hypotheses: the </a:t>
            </a:r>
            <a:r>
              <a:rPr lang="en-US" altLang="en-US" sz="2400" b="1">
                <a:solidFill>
                  <a:srgbClr val="7030A0"/>
                </a:solidFill>
              </a:rPr>
              <a:t>null</a:t>
            </a:r>
            <a:r>
              <a:rPr lang="en-US" altLang="en-US" sz="2400" b="1"/>
              <a:t> </a:t>
            </a:r>
            <a:r>
              <a:rPr lang="en-US" altLang="en-US" sz="2400" b="1">
                <a:solidFill>
                  <a:srgbClr val="7030A0"/>
                </a:solidFill>
              </a:rPr>
              <a:t>hypothesis</a:t>
            </a:r>
            <a:r>
              <a:rPr lang="en-US" altLang="en-US" sz="2400">
                <a:solidFill>
                  <a:srgbClr val="7030A0"/>
                </a:solidFill>
              </a:rPr>
              <a:t> </a:t>
            </a:r>
            <a:r>
              <a:rPr lang="en-US" altLang="en-US" sz="2400"/>
              <a:t>and the </a:t>
            </a:r>
            <a:r>
              <a:rPr lang="en-US" altLang="en-US" sz="2400" b="1">
                <a:solidFill>
                  <a:srgbClr val="7030A0"/>
                </a:solidFill>
              </a:rPr>
              <a:t>alternative</a:t>
            </a:r>
            <a:r>
              <a:rPr lang="en-US" altLang="en-US" sz="2400" b="1"/>
              <a:t> </a:t>
            </a:r>
            <a:r>
              <a:rPr lang="en-US" altLang="en-US" sz="2400" b="1">
                <a:solidFill>
                  <a:srgbClr val="7030A0"/>
                </a:solidFill>
              </a:rPr>
              <a:t>hypothesis</a:t>
            </a:r>
            <a:r>
              <a:rPr lang="en-US" altLang="en-US" sz="2400"/>
              <a:t>.  </a:t>
            </a:r>
          </a:p>
          <a:p>
            <a:pPr>
              <a:buFont typeface="Wingdings" panose="05000000000000000000" pitchFamily="2" charset="2"/>
              <a:buChar char="q"/>
            </a:pPr>
            <a:r>
              <a:rPr lang="en-US" altLang="en-US" sz="2400" i="1"/>
              <a:t>However, it is important to note that statistical hypotheses are still slightly different from scientific hypotheses in that statistical hypotheses simply examine whether there is a difference between groups, or a pattern relating particular variables, but not the WHY behind them.</a:t>
            </a:r>
            <a:endParaRPr lang="en-US" altLang="en-US" sz="2400"/>
          </a:p>
          <a:p>
            <a:pPr>
              <a:buFont typeface="Wingdings" panose="05000000000000000000" pitchFamily="2" charset="2"/>
              <a:buChar char="q"/>
            </a:pPr>
            <a:endParaRPr lang="en-US" altLang="en-US" sz="2300"/>
          </a:p>
          <a:p>
            <a:endParaRPr lang="en-US" altLang="en-US" sz="2300"/>
          </a:p>
          <a:p>
            <a:endParaRPr lang="en-US" altLang="en-US" sz="2300"/>
          </a:p>
          <a:p>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52FAEDE-7693-41DF-BA1F-50921944C16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9F6B3A4-215D-4905-87F8-CDBAA63FE19D}" type="slidenum">
              <a:rPr lang="en-US" altLang="en-US" sz="1400" b="0">
                <a:latin typeface="Arial" panose="020B0604020202020204" pitchFamily="34" charset="0"/>
              </a:rPr>
              <a:pPr eaLnBrk="1" hangingPunct="1"/>
              <a:t>81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E2FA98EC-484D-4852-BE3C-9F14F05F984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D09AE59-93F7-45CD-BB00-8C0443BCE746}" type="slidenum">
              <a:rPr lang="en-US" altLang="en-US" sz="1400" b="0">
                <a:latin typeface="Arial" panose="020B0604020202020204" pitchFamily="34" charset="0"/>
              </a:rPr>
              <a:pPr algn="r" eaLnBrk="1" hangingPunct="1"/>
              <a:t>81</a:t>
            </a:fld>
            <a:endParaRPr lang="en-US" altLang="en-US" sz="1400" b="0">
              <a:latin typeface="Arial" panose="020B0604020202020204" pitchFamily="34" charset="0"/>
            </a:endParaRPr>
          </a:p>
        </p:txBody>
      </p:sp>
      <p:sp>
        <p:nvSpPr>
          <p:cNvPr id="101380" name="Rectangle 2">
            <a:extLst>
              <a:ext uri="{FF2B5EF4-FFF2-40B4-BE49-F238E27FC236}">
                <a16:creationId xmlns:a16="http://schemas.microsoft.com/office/drawing/2014/main" id="{6624D506-BA58-47FD-886B-A606BC96858B}"/>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0B2590E9-E5A6-45E4-8C10-4B17D603A0EB}"/>
              </a:ext>
            </a:extLst>
          </p:cNvPr>
          <p:cNvSpPr>
            <a:spLocks noGrp="1" noChangeArrowheads="1"/>
          </p:cNvSpPr>
          <p:nvPr>
            <p:ph type="body" idx="1"/>
          </p:nvPr>
        </p:nvSpPr>
        <p:spPr>
          <a:xfrm>
            <a:off x="0" y="533400"/>
            <a:ext cx="9144000" cy="6324600"/>
          </a:xfrm>
          <a:solidFill>
            <a:schemeClr val="bg1"/>
          </a:solidFill>
        </p:spPr>
        <p:txBody>
          <a:bodyPr/>
          <a:lstStyle/>
          <a:p>
            <a:pPr>
              <a:buFont typeface="Wingdings" pitchFamily="2" charset="2"/>
              <a:buChar char="q"/>
              <a:defRPr/>
            </a:pPr>
            <a:r>
              <a:rPr lang="en-US" sz="2400" dirty="0"/>
              <a:t>Let’s say, for example, that you think there is a difference in average height of American high school baseball players and high school soccer players.  </a:t>
            </a:r>
          </a:p>
          <a:p>
            <a:pPr>
              <a:buFont typeface="Wingdings" pitchFamily="2" charset="2"/>
              <a:buChar char="q"/>
              <a:defRPr/>
            </a:pPr>
            <a:r>
              <a:rPr lang="en-US" sz="2400" dirty="0"/>
              <a:t>The </a:t>
            </a:r>
            <a:r>
              <a:rPr lang="en-US" sz="2400" b="1" dirty="0">
                <a:solidFill>
                  <a:srgbClr val="7030A0"/>
                </a:solidFill>
              </a:rPr>
              <a:t>alternative</a:t>
            </a:r>
            <a:r>
              <a:rPr lang="en-US" sz="2400" b="1" dirty="0"/>
              <a:t> </a:t>
            </a:r>
            <a:r>
              <a:rPr lang="en-US" sz="2400" b="1" dirty="0">
                <a:solidFill>
                  <a:srgbClr val="7030A0"/>
                </a:solidFill>
              </a:rPr>
              <a:t>hypothesis</a:t>
            </a:r>
            <a:r>
              <a:rPr lang="en-US" sz="2400" dirty="0">
                <a:solidFill>
                  <a:srgbClr val="7030A0"/>
                </a:solidFill>
              </a:rPr>
              <a:t> </a:t>
            </a:r>
            <a:r>
              <a:rPr lang="en-US" sz="2400" dirty="0"/>
              <a:t>(often represented as </a:t>
            </a:r>
            <a:r>
              <a:rPr lang="en-US" sz="2400" b="1" dirty="0">
                <a:solidFill>
                  <a:srgbClr val="7030A0"/>
                </a:solidFill>
              </a:rPr>
              <a:t>H</a:t>
            </a:r>
            <a:r>
              <a:rPr lang="en-US" sz="2400" b="1" baseline="-25000" dirty="0">
                <a:solidFill>
                  <a:srgbClr val="7030A0"/>
                </a:solidFill>
              </a:rPr>
              <a:t>A</a:t>
            </a:r>
            <a:r>
              <a:rPr lang="en-US" sz="2400" dirty="0">
                <a:solidFill>
                  <a:srgbClr val="7030A0"/>
                </a:solidFill>
              </a:rPr>
              <a:t> </a:t>
            </a:r>
            <a:r>
              <a:rPr lang="en-US" sz="2400" dirty="0"/>
              <a:t>or </a:t>
            </a:r>
            <a:r>
              <a:rPr lang="en-US" sz="2400" b="1" dirty="0">
                <a:solidFill>
                  <a:srgbClr val="7030A0"/>
                </a:solidFill>
              </a:rPr>
              <a:t>H</a:t>
            </a:r>
            <a:r>
              <a:rPr lang="en-US" sz="2400" b="1" baseline="-25000" dirty="0">
                <a:solidFill>
                  <a:srgbClr val="7030A0"/>
                </a:solidFill>
              </a:rPr>
              <a:t>1</a:t>
            </a:r>
            <a:r>
              <a:rPr lang="en-US" sz="2400" dirty="0"/>
              <a:t>) is simply the original hypothesis formulated by the scientist.  </a:t>
            </a:r>
          </a:p>
          <a:p>
            <a:pPr>
              <a:buFont typeface="Wingdings" pitchFamily="2" charset="2"/>
              <a:buChar char="q"/>
              <a:defRPr/>
            </a:pPr>
            <a:r>
              <a:rPr lang="en-US" sz="2400" dirty="0"/>
              <a:t>For example, there is a difference between the average heights of American high school baseball players and high school soccer players.  This would be your alternative hypothesis in this case.</a:t>
            </a:r>
          </a:p>
          <a:p>
            <a:pPr>
              <a:buFont typeface="Wingdings" pitchFamily="2" charset="2"/>
              <a:buChar char="q"/>
              <a:defRPr/>
            </a:pPr>
            <a:r>
              <a:rPr lang="en-US" sz="2400" dirty="0"/>
              <a:t>The </a:t>
            </a:r>
            <a:r>
              <a:rPr lang="en-US" sz="2400" b="1" dirty="0">
                <a:solidFill>
                  <a:srgbClr val="7030A0"/>
                </a:solidFill>
              </a:rPr>
              <a:t>null</a:t>
            </a:r>
            <a:r>
              <a:rPr lang="en-US" sz="2400" b="1" dirty="0"/>
              <a:t> </a:t>
            </a:r>
            <a:r>
              <a:rPr lang="en-US" sz="2400" b="1" dirty="0">
                <a:solidFill>
                  <a:srgbClr val="7030A0"/>
                </a:solidFill>
              </a:rPr>
              <a:t>hypothesis</a:t>
            </a:r>
            <a:r>
              <a:rPr lang="en-US" sz="2400" b="1" dirty="0"/>
              <a:t> </a:t>
            </a:r>
            <a:r>
              <a:rPr lang="en-US" sz="2400" dirty="0"/>
              <a:t>(often represented as </a:t>
            </a:r>
            <a:r>
              <a:rPr lang="en-US" sz="2400" b="1" dirty="0">
                <a:solidFill>
                  <a:srgbClr val="7030A0"/>
                </a:solidFill>
              </a:rPr>
              <a:t>H</a:t>
            </a:r>
            <a:r>
              <a:rPr lang="en-US" sz="2400" b="1" baseline="-25000" dirty="0">
                <a:solidFill>
                  <a:srgbClr val="7030A0"/>
                </a:solidFill>
              </a:rPr>
              <a:t>0</a:t>
            </a:r>
            <a:r>
              <a:rPr lang="en-US" sz="2400" dirty="0"/>
              <a:t>) is essentially a hypothesis that is one that opposes your alternative hypothesis.  </a:t>
            </a:r>
          </a:p>
          <a:p>
            <a:pPr>
              <a:buFont typeface="Wingdings" pitchFamily="2" charset="2"/>
              <a:buChar char="q"/>
              <a:defRPr/>
            </a:pPr>
            <a:r>
              <a:rPr lang="en-US" sz="2400" dirty="0"/>
              <a:t>In our example, the null hypothesis in this case would be that there is NO difference in the average heights of American high school baseball players and high school soccer players.</a:t>
            </a:r>
          </a:p>
          <a:p>
            <a:pPr marL="0" indent="0">
              <a:buFontTx/>
              <a:buNone/>
              <a:defRPr/>
            </a:pPr>
            <a:endParaRPr lang="en-US" sz="2300" dirty="0"/>
          </a:p>
          <a:p>
            <a:pPr>
              <a:defRPr/>
            </a:pPr>
            <a:endParaRPr lang="en-US" sz="2300" dirty="0"/>
          </a:p>
          <a:p>
            <a:pPr>
              <a:defRPr/>
            </a:pPr>
            <a:endParaRPr lang="en-US" sz="2300" dirty="0"/>
          </a:p>
          <a:p>
            <a:pPr>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DB18F944-A928-49C1-AE42-F89978C7103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A137F4C-CFA2-44F1-9C41-C21386A64989}" type="slidenum">
              <a:rPr lang="en-US" altLang="en-US" sz="1400" b="0">
                <a:latin typeface="Arial" panose="020B0604020202020204" pitchFamily="34" charset="0"/>
              </a:rPr>
              <a:pPr eaLnBrk="1" hangingPunct="1"/>
              <a:t>82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28A9A569-8475-43A7-A9CC-0675CA19CF6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62E6636-6A33-4FBD-BB11-19FC615E0654}" type="slidenum">
              <a:rPr lang="en-US" altLang="en-US" sz="1400" b="0">
                <a:latin typeface="Arial" panose="020B0604020202020204" pitchFamily="34" charset="0"/>
              </a:rPr>
              <a:pPr algn="r" eaLnBrk="1" hangingPunct="1"/>
              <a:t>82</a:t>
            </a:fld>
            <a:endParaRPr lang="en-US" altLang="en-US" sz="1400" b="0">
              <a:latin typeface="Arial" panose="020B0604020202020204" pitchFamily="34" charset="0"/>
            </a:endParaRPr>
          </a:p>
        </p:txBody>
      </p:sp>
      <p:sp>
        <p:nvSpPr>
          <p:cNvPr id="102404" name="Rectangle 2">
            <a:extLst>
              <a:ext uri="{FF2B5EF4-FFF2-40B4-BE49-F238E27FC236}">
                <a16:creationId xmlns:a16="http://schemas.microsoft.com/office/drawing/2014/main" id="{E7F34F07-23C6-4074-87BA-9F03154698D2}"/>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91B54AC2-F659-44AD-A8FD-4C847CBAFC52}"/>
              </a:ext>
            </a:extLst>
          </p:cNvPr>
          <p:cNvSpPr>
            <a:spLocks noGrp="1" noChangeArrowheads="1"/>
          </p:cNvSpPr>
          <p:nvPr>
            <p:ph type="body" idx="1"/>
          </p:nvPr>
        </p:nvSpPr>
        <p:spPr>
          <a:xfrm>
            <a:off x="0" y="533400"/>
            <a:ext cx="9144000" cy="6324600"/>
          </a:xfrm>
          <a:solidFill>
            <a:schemeClr val="bg1"/>
          </a:solidFill>
        </p:spPr>
        <p:txBody>
          <a:bodyPr/>
          <a:lstStyle/>
          <a:p>
            <a:pPr>
              <a:buFont typeface="Wingdings" pitchFamily="2" charset="2"/>
              <a:buChar char="q"/>
              <a:defRPr/>
            </a:pPr>
            <a:r>
              <a:rPr lang="en-US" sz="2300" dirty="0"/>
              <a:t>Null and alternative hypotheses can also have directionality.  For example, if you think that baseball players are TALLER than soccer players, the hypotheses you would be testing would be as follows:</a:t>
            </a:r>
          </a:p>
          <a:p>
            <a:pPr lvl="1">
              <a:buFont typeface="Wingdings" pitchFamily="2" charset="2"/>
              <a:buChar char="q"/>
              <a:defRPr/>
            </a:pPr>
            <a:r>
              <a:rPr lang="en-US" sz="2300" b="1" dirty="0"/>
              <a:t>H</a:t>
            </a:r>
            <a:r>
              <a:rPr lang="en-US" sz="2300" b="1" baseline="-25000" dirty="0"/>
              <a:t>0</a:t>
            </a:r>
            <a:r>
              <a:rPr lang="en-US" sz="2300" b="1" dirty="0"/>
              <a:t>:</a:t>
            </a:r>
            <a:r>
              <a:rPr lang="en-US" sz="2300" dirty="0"/>
              <a:t> American high school baseball players are shorter than, or equal in height to American high school soccer players on average.</a:t>
            </a:r>
          </a:p>
          <a:p>
            <a:pPr lvl="1">
              <a:buFont typeface="Wingdings" pitchFamily="2" charset="2"/>
              <a:buChar char="q"/>
              <a:defRPr/>
            </a:pPr>
            <a:r>
              <a:rPr lang="en-US" sz="2300" b="1" dirty="0"/>
              <a:t>H</a:t>
            </a:r>
            <a:r>
              <a:rPr lang="en-US" sz="2300" b="1" baseline="-25000" dirty="0"/>
              <a:t>A</a:t>
            </a:r>
            <a:r>
              <a:rPr lang="en-US" sz="2300" b="1" dirty="0"/>
              <a:t>:</a:t>
            </a:r>
            <a:r>
              <a:rPr lang="en-US" sz="2300" dirty="0"/>
              <a:t> American high school baseball players are taller than American high school soccer players on average.</a:t>
            </a:r>
          </a:p>
          <a:p>
            <a:pPr>
              <a:buFont typeface="Wingdings" pitchFamily="2" charset="2"/>
              <a:buChar char="q"/>
              <a:defRPr/>
            </a:pPr>
            <a:r>
              <a:rPr lang="en-US" sz="2300" dirty="0"/>
              <a:t>As already mentioned, the populations of interest in this example are way too large for you to measure the height of every player.  </a:t>
            </a:r>
          </a:p>
          <a:p>
            <a:pPr>
              <a:buFont typeface="Wingdings" pitchFamily="2" charset="2"/>
              <a:buChar char="q"/>
              <a:defRPr/>
            </a:pPr>
            <a:r>
              <a:rPr lang="en-US" sz="2300" dirty="0"/>
              <a:t>So, you could collect data (ideally by randomly sampling) the populations.  For example, you could travel to randomly determined high schools, and measure as many randomly selected players as time and money would allow.  You would then have a set of sample data, which you could use to statistically test your hypothesis.</a:t>
            </a:r>
          </a:p>
          <a:p>
            <a:pPr marL="0" indent="0">
              <a:buFontTx/>
              <a:buNone/>
              <a:defRPr/>
            </a:pPr>
            <a:endParaRPr lang="en-US" sz="2300" dirty="0"/>
          </a:p>
          <a:p>
            <a:pPr>
              <a:defRPr/>
            </a:pPr>
            <a:endParaRPr lang="en-US" sz="2300" dirty="0"/>
          </a:p>
          <a:p>
            <a:pPr>
              <a:defRPr/>
            </a:pPr>
            <a:endParaRPr lang="en-US" sz="2300" dirty="0"/>
          </a:p>
          <a:p>
            <a:pPr>
              <a:defRPr/>
            </a:pPr>
            <a:endParaRPr lang="en-US" sz="23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510131F-78BF-4CD5-BF18-4BB8BDE8295B}"/>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EB61472-B824-4921-9765-4541FA79A2B6}" type="slidenum">
              <a:rPr lang="en-US" altLang="en-US" sz="1400" b="0">
                <a:latin typeface="Arial" panose="020B0604020202020204" pitchFamily="34" charset="0"/>
              </a:rPr>
              <a:pPr eaLnBrk="1" hangingPunct="1"/>
              <a:t>83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CEB0125-504B-4A8D-BD2E-D56A79DBA9A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235BBAC8-2C67-4FC2-B36F-9D06460D3BB2}" type="slidenum">
              <a:rPr lang="en-US" altLang="en-US" sz="1400" b="0">
                <a:latin typeface="Arial" panose="020B0604020202020204" pitchFamily="34" charset="0"/>
              </a:rPr>
              <a:pPr algn="r" eaLnBrk="1" hangingPunct="1"/>
              <a:t>83</a:t>
            </a:fld>
            <a:endParaRPr lang="en-US" altLang="en-US" sz="1400" b="0">
              <a:latin typeface="Arial" panose="020B0604020202020204" pitchFamily="34" charset="0"/>
            </a:endParaRPr>
          </a:p>
        </p:txBody>
      </p:sp>
      <p:sp>
        <p:nvSpPr>
          <p:cNvPr id="103428" name="Rectangle 2">
            <a:extLst>
              <a:ext uri="{FF2B5EF4-FFF2-40B4-BE49-F238E27FC236}">
                <a16:creationId xmlns:a16="http://schemas.microsoft.com/office/drawing/2014/main" id="{2316B1D6-DB90-4C97-81BB-0A0AEDB795DD}"/>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CF2A13A5-54DA-4423-8860-4958A829971C}"/>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400" b="1"/>
              <a:t>In conducting statistical hypothesis tests, it is important to realize that what you are doing, ALWAYS, is really testing, based on the sample data, whether you should reject or “fail to reject” the NULL HYPOTHESIS.</a:t>
            </a:r>
            <a:r>
              <a:rPr lang="en-US" altLang="en-US" sz="2400"/>
              <a:t>  </a:t>
            </a:r>
          </a:p>
          <a:p>
            <a:pPr>
              <a:buFont typeface="Wingdings" panose="05000000000000000000" pitchFamily="2" charset="2"/>
              <a:buChar char="q"/>
            </a:pPr>
            <a:r>
              <a:rPr lang="en-US" altLang="en-US" sz="2400"/>
              <a:t>Scientists prefer to say that they “fail to reject” a null hypothesis when doing so is supported by their data, rather than saying they “accept” it, as accepting it implies that the null hypothesis is completely true.  </a:t>
            </a:r>
          </a:p>
          <a:p>
            <a:pPr>
              <a:buFont typeface="Wingdings" panose="05000000000000000000" pitchFamily="2" charset="2"/>
              <a:buChar char="q"/>
            </a:pPr>
            <a:r>
              <a:rPr lang="en-US" altLang="en-US" sz="2400"/>
              <a:t>However, they know that this very well may not be the case.  The null hypothesis may be false, but they may not have enough data to conclusively show that it is false!)</a:t>
            </a:r>
          </a:p>
          <a:p>
            <a:pPr>
              <a:buFont typeface="Wingdings" panose="05000000000000000000" pitchFamily="2" charset="2"/>
              <a:buChar char="q"/>
            </a:pPr>
            <a:r>
              <a:rPr lang="en-US" altLang="en-US" sz="2400"/>
              <a:t>There are many different types of statistical tests, each of which are used for various types of data, but they all follow the same basic idea.</a:t>
            </a:r>
          </a:p>
          <a:p>
            <a:pPr>
              <a:buFont typeface="Wingdings" panose="05000000000000000000" pitchFamily="2" charset="2"/>
              <a:buChar char="q"/>
            </a:pPr>
            <a:r>
              <a:rPr lang="en-US" altLang="en-US" sz="2400"/>
              <a:t>The next slide provides an overview of the general procedure for all statistical tests.</a:t>
            </a: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0BEE39E-3889-4FD0-B2CE-47DB4AA8760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83AEB15-3CDE-4EAC-9AAC-9C65C56E6789}" type="slidenum">
              <a:rPr lang="en-US" altLang="en-US" sz="1400" b="0">
                <a:latin typeface="Arial" panose="020B0604020202020204" pitchFamily="34" charset="0"/>
              </a:rPr>
              <a:pPr eaLnBrk="1" hangingPunct="1"/>
              <a:t>84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319BB4B-D8BB-465B-AFC2-D55A6341CC3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698B176-8D2E-4E69-96AC-55B755D87B44}" type="slidenum">
              <a:rPr lang="en-US" altLang="en-US" sz="1400" b="0">
                <a:latin typeface="Arial" panose="020B0604020202020204" pitchFamily="34" charset="0"/>
              </a:rPr>
              <a:pPr algn="r" eaLnBrk="1" hangingPunct="1"/>
              <a:t>84</a:t>
            </a:fld>
            <a:endParaRPr lang="en-US" altLang="en-US" sz="1400" b="0">
              <a:latin typeface="Arial" panose="020B0604020202020204" pitchFamily="34" charset="0"/>
            </a:endParaRPr>
          </a:p>
        </p:txBody>
      </p:sp>
      <p:sp>
        <p:nvSpPr>
          <p:cNvPr id="104452" name="Rectangle 2">
            <a:extLst>
              <a:ext uri="{FF2B5EF4-FFF2-40B4-BE49-F238E27FC236}">
                <a16:creationId xmlns:a16="http://schemas.microsoft.com/office/drawing/2014/main" id="{A5991152-25F7-4B1D-9444-11CC4D62E1E8}"/>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0C51ACAB-0630-4EE4-9339-2F816D04B82D}"/>
              </a:ext>
            </a:extLst>
          </p:cNvPr>
          <p:cNvSpPr>
            <a:spLocks noGrp="1" noChangeArrowheads="1"/>
          </p:cNvSpPr>
          <p:nvPr>
            <p:ph type="body" idx="1"/>
          </p:nvPr>
        </p:nvSpPr>
        <p:spPr>
          <a:xfrm>
            <a:off x="0" y="533400"/>
            <a:ext cx="9144000" cy="6324600"/>
          </a:xfrm>
          <a:solidFill>
            <a:schemeClr val="bg1"/>
          </a:solidFill>
        </p:spPr>
        <p:txBody>
          <a:bodyPr/>
          <a:lstStyle/>
          <a:p>
            <a:pPr marL="0" indent="0">
              <a:buFontTx/>
              <a:buNone/>
            </a:pPr>
            <a:endParaRPr lang="en-US" altLang="en-US" b="1" u="sng"/>
          </a:p>
          <a:p>
            <a:pPr marL="0" indent="0">
              <a:buFontTx/>
              <a:buNone/>
            </a:pPr>
            <a:r>
              <a:rPr lang="en-US" altLang="en-US" b="1" u="sng"/>
              <a:t>General steps of all statistical tests: </a:t>
            </a:r>
          </a:p>
          <a:p>
            <a:pPr marL="0" indent="0">
              <a:buFontTx/>
              <a:buNone/>
            </a:pPr>
            <a:endParaRPr lang="en-US" altLang="en-US" b="1" u="sng"/>
          </a:p>
          <a:p>
            <a:pPr marL="857250" lvl="1" indent="-457200">
              <a:buFontTx/>
              <a:buAutoNum type="arabicParenR"/>
            </a:pPr>
            <a:r>
              <a:rPr lang="en-US" altLang="en-US" sz="3200"/>
              <a:t>Data are used to calculate a </a:t>
            </a:r>
            <a:r>
              <a:rPr lang="en-US" altLang="en-US" sz="3200" b="1"/>
              <a:t>test-statistic</a:t>
            </a:r>
            <a:r>
              <a:rPr lang="en-US" altLang="en-US" sz="3200"/>
              <a:t>.</a:t>
            </a:r>
          </a:p>
          <a:p>
            <a:pPr marL="857250" lvl="1" indent="-457200">
              <a:buFontTx/>
              <a:buAutoNum type="arabicParenR"/>
            </a:pPr>
            <a:r>
              <a:rPr lang="en-US" altLang="en-US" sz="3200"/>
              <a:t>The test-statistic is compared to a </a:t>
            </a:r>
            <a:r>
              <a:rPr lang="en-US" altLang="en-US" sz="3200" b="1"/>
              <a:t>critical value </a:t>
            </a:r>
            <a:r>
              <a:rPr lang="en-US" altLang="en-US" sz="3200"/>
              <a:t>(which depends on the size of the sample, as well as the degree of confidence one wishes to have regarding their decision).</a:t>
            </a:r>
          </a:p>
          <a:p>
            <a:pPr marL="857250" lvl="1" indent="-457200">
              <a:buFontTx/>
              <a:buAutoNum type="arabicParenR"/>
            </a:pPr>
            <a:r>
              <a:rPr lang="en-US" altLang="en-US" sz="3200"/>
              <a:t>The null hypothesis is either rejected or fails to be rejected, based on the comparison of the test statistic to the critical value.</a:t>
            </a:r>
          </a:p>
          <a:p>
            <a:pPr marL="0" indent="0">
              <a:buFontTx/>
              <a:buNone/>
            </a:pPr>
            <a:endParaRPr lang="en-US" altLang="en-US" sz="2300"/>
          </a:p>
          <a:p>
            <a:pPr marL="0" indent="0"/>
            <a:endParaRPr lang="en-US" altLang="en-US" sz="2300"/>
          </a:p>
          <a:p>
            <a:pPr marL="0" indent="0"/>
            <a:endParaRPr lang="en-US" altLang="en-US" sz="2300"/>
          </a:p>
          <a:p>
            <a:pPr marL="0" indent="0"/>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1BCA4F76-4B4C-4811-A06F-7E5719BF59D5}"/>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E9A7A19-4993-4A14-A94F-FC6C949B9FE5}" type="slidenum">
              <a:rPr lang="en-US" altLang="en-US" sz="1400" b="0">
                <a:latin typeface="Arial" panose="020B0604020202020204" pitchFamily="34" charset="0"/>
              </a:rPr>
              <a:pPr eaLnBrk="1" hangingPunct="1"/>
              <a:t>85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A18402E-345C-452E-A134-DC432BB292F1}"/>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A8D51C5-03B0-4FC8-A7B2-5392FB66426E}" type="slidenum">
              <a:rPr lang="en-US" altLang="en-US" sz="1400" b="0">
                <a:latin typeface="Arial" panose="020B0604020202020204" pitchFamily="34" charset="0"/>
              </a:rPr>
              <a:pPr algn="r" eaLnBrk="1" hangingPunct="1"/>
              <a:t>85</a:t>
            </a:fld>
            <a:endParaRPr lang="en-US" altLang="en-US" sz="1400" b="0">
              <a:latin typeface="Arial" panose="020B0604020202020204" pitchFamily="34" charset="0"/>
            </a:endParaRPr>
          </a:p>
        </p:txBody>
      </p:sp>
      <p:sp>
        <p:nvSpPr>
          <p:cNvPr id="105476" name="Rectangle 2">
            <a:extLst>
              <a:ext uri="{FF2B5EF4-FFF2-40B4-BE49-F238E27FC236}">
                <a16:creationId xmlns:a16="http://schemas.microsoft.com/office/drawing/2014/main" id="{884A8AD6-15C8-4BAE-BE6B-CBB2B41A5BDE}"/>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8EA31659-60E9-45E7-BE2A-A22174A98694}"/>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800"/>
              <a:t>So, how do scientists make informed decisions on population means based only on sample means?  </a:t>
            </a:r>
          </a:p>
          <a:p>
            <a:pPr>
              <a:buFont typeface="Wingdings" panose="05000000000000000000" pitchFamily="2" charset="2"/>
              <a:buChar char="q"/>
            </a:pPr>
            <a:r>
              <a:rPr lang="en-US" altLang="en-US" sz="2800"/>
              <a:t>Such decisions are based around the concept of </a:t>
            </a:r>
            <a:r>
              <a:rPr lang="en-US" altLang="en-US" sz="2800" b="1"/>
              <a:t>significance</a:t>
            </a:r>
            <a:r>
              <a:rPr lang="en-US" altLang="en-US" sz="2800"/>
              <a:t>.  </a:t>
            </a:r>
          </a:p>
          <a:p>
            <a:pPr>
              <a:buFont typeface="Wingdings" panose="05000000000000000000" pitchFamily="2" charset="2"/>
              <a:buChar char="q"/>
            </a:pPr>
            <a:r>
              <a:rPr lang="en-US" altLang="en-US" sz="2800"/>
              <a:t>In other words, if two sample means are different, how likely is it that the difference between those sample means actually reflects a difference in the means of the entire populations in question?  </a:t>
            </a:r>
          </a:p>
          <a:p>
            <a:pPr>
              <a:buFont typeface="Wingdings" panose="05000000000000000000" pitchFamily="2" charset="2"/>
              <a:buChar char="q"/>
            </a:pPr>
            <a:r>
              <a:rPr lang="en-US" altLang="en-US" sz="2800"/>
              <a:t>Let’s return to our example of the average heights of American high school baseball players and American high school soccer players, but first let’s talk a little bit about the types of errors that can be made in statistical tests.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32A1EF9-9E27-4006-A051-D602A000EA0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AF33060-0D42-4689-8E22-8A213474367B}" type="slidenum">
              <a:rPr lang="en-US" altLang="en-US" sz="1400" b="0">
                <a:latin typeface="Arial" panose="020B0604020202020204" pitchFamily="34" charset="0"/>
              </a:rPr>
              <a:pPr eaLnBrk="1" hangingPunct="1"/>
              <a:t>86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535D0E2-B3B6-4AA4-917B-0595B261D6DA}"/>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D6DBD6E-2807-488B-83A4-7E65ABC15066}" type="slidenum">
              <a:rPr lang="en-US" altLang="en-US" sz="1400" b="0">
                <a:latin typeface="Arial" panose="020B0604020202020204" pitchFamily="34" charset="0"/>
              </a:rPr>
              <a:pPr algn="r" eaLnBrk="1" hangingPunct="1"/>
              <a:t>86</a:t>
            </a:fld>
            <a:endParaRPr lang="en-US" altLang="en-US" sz="1400" b="0">
              <a:latin typeface="Arial" panose="020B0604020202020204" pitchFamily="34" charset="0"/>
            </a:endParaRPr>
          </a:p>
        </p:txBody>
      </p:sp>
      <p:sp>
        <p:nvSpPr>
          <p:cNvPr id="106500" name="Rectangle 2">
            <a:extLst>
              <a:ext uri="{FF2B5EF4-FFF2-40B4-BE49-F238E27FC236}">
                <a16:creationId xmlns:a16="http://schemas.microsoft.com/office/drawing/2014/main" id="{58A53A93-7429-4AB6-A402-786FC917E48B}"/>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106501" name="Rectangle 3">
            <a:extLst>
              <a:ext uri="{FF2B5EF4-FFF2-40B4-BE49-F238E27FC236}">
                <a16:creationId xmlns:a16="http://schemas.microsoft.com/office/drawing/2014/main" id="{7B68EBCF-5DFE-4071-A382-AB741E56F5AC}"/>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3000"/>
              <a:t>Remember, very often in science, it is impossible to be 100% certain about populations in which we are interested, simply because we cannot measure every individual in the populations.  Because of this, there are two different types of errors that we could make based on our data:</a:t>
            </a:r>
          </a:p>
          <a:p>
            <a:pPr lvl="1">
              <a:buFont typeface="Wingdings" panose="05000000000000000000" pitchFamily="2" charset="2"/>
              <a:buChar char="q"/>
            </a:pPr>
            <a:r>
              <a:rPr lang="en-US" altLang="en-US" sz="3000"/>
              <a:t>We could incorrectly reject the null hypothesis when it is true.  This is called a </a:t>
            </a:r>
            <a:r>
              <a:rPr lang="en-US" altLang="en-US" sz="3000" b="1">
                <a:solidFill>
                  <a:srgbClr val="7030A0"/>
                </a:solidFill>
              </a:rPr>
              <a:t>Type I error</a:t>
            </a:r>
            <a:r>
              <a:rPr lang="en-US" altLang="en-US" sz="3000"/>
              <a:t>.</a:t>
            </a:r>
          </a:p>
          <a:p>
            <a:pPr lvl="1">
              <a:buFont typeface="Wingdings" panose="05000000000000000000" pitchFamily="2" charset="2"/>
              <a:buChar char="q"/>
            </a:pPr>
            <a:r>
              <a:rPr lang="en-US" altLang="en-US" sz="3000"/>
              <a:t>We could incorrectly fail to reject the null hypothesis when it is false, which is known as a </a:t>
            </a:r>
            <a:r>
              <a:rPr lang="en-US" altLang="en-US" sz="3000" b="1">
                <a:solidFill>
                  <a:srgbClr val="7030A0"/>
                </a:solidFill>
              </a:rPr>
              <a:t>Type II</a:t>
            </a:r>
            <a:r>
              <a:rPr lang="en-US" altLang="en-US" sz="3000">
                <a:solidFill>
                  <a:srgbClr val="7030A0"/>
                </a:solidFill>
              </a:rPr>
              <a:t> </a:t>
            </a:r>
            <a:r>
              <a:rPr lang="en-US" altLang="en-US" sz="3000" b="1">
                <a:solidFill>
                  <a:srgbClr val="7030A0"/>
                </a:solidFill>
              </a:rPr>
              <a:t>error</a:t>
            </a:r>
            <a:r>
              <a:rPr lang="en-US" altLang="en-US" sz="3000"/>
              <a: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E23EAF3F-8B58-49C5-A3C1-FFB1FB67E19C}"/>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555C8C3F-194F-4939-B33B-2FFE137F8ED8}" type="slidenum">
              <a:rPr lang="en-US" altLang="en-US" sz="1400" b="0">
                <a:latin typeface="Arial" panose="020B0604020202020204" pitchFamily="34" charset="0"/>
              </a:rPr>
              <a:pPr eaLnBrk="1" hangingPunct="1"/>
              <a:t>87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1A2444BB-4433-4361-AA7A-5EFBC7B3327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16F9097-B507-41FB-84BF-D0E0DA24F59F}" type="slidenum">
              <a:rPr lang="en-US" altLang="en-US" sz="1400" b="0">
                <a:latin typeface="Arial" panose="020B0604020202020204" pitchFamily="34" charset="0"/>
              </a:rPr>
              <a:pPr algn="r" eaLnBrk="1" hangingPunct="1"/>
              <a:t>87</a:t>
            </a:fld>
            <a:endParaRPr lang="en-US" altLang="en-US" sz="1400" b="0">
              <a:latin typeface="Arial" panose="020B0604020202020204" pitchFamily="34" charset="0"/>
            </a:endParaRPr>
          </a:p>
        </p:txBody>
      </p:sp>
      <p:sp>
        <p:nvSpPr>
          <p:cNvPr id="107524" name="Rectangle 2">
            <a:extLst>
              <a:ext uri="{FF2B5EF4-FFF2-40B4-BE49-F238E27FC236}">
                <a16:creationId xmlns:a16="http://schemas.microsoft.com/office/drawing/2014/main" id="{9AC7BFB1-6EB7-4A9C-B1BF-71BF412F4310}"/>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4D78887D-19C2-463A-B9B1-75139B4153FF}"/>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800" b="1"/>
              <a:t>Remember, these are the types of errors one can make when conducting statistical tests:</a:t>
            </a:r>
          </a:p>
          <a:p>
            <a:pPr lvl="1">
              <a:buFont typeface="Wingdings" panose="05000000000000000000" pitchFamily="2" charset="2"/>
              <a:buChar char="q"/>
            </a:pPr>
            <a:r>
              <a:rPr lang="en-US" altLang="en-US" b="1">
                <a:solidFill>
                  <a:srgbClr val="7030A0"/>
                </a:solidFill>
              </a:rPr>
              <a:t>Type I error</a:t>
            </a:r>
            <a:r>
              <a:rPr lang="en-US" altLang="en-US" b="1"/>
              <a:t>:</a:t>
            </a:r>
            <a:r>
              <a:rPr lang="en-US" altLang="en-US"/>
              <a:t> Incorrectly rejecting a true H</a:t>
            </a:r>
            <a:r>
              <a:rPr lang="en-US" altLang="en-US" baseline="-25000"/>
              <a:t>0</a:t>
            </a:r>
            <a:r>
              <a:rPr lang="en-US" altLang="en-US"/>
              <a:t>.</a:t>
            </a:r>
          </a:p>
          <a:p>
            <a:pPr lvl="1">
              <a:buFont typeface="Wingdings" panose="05000000000000000000" pitchFamily="2" charset="2"/>
              <a:buChar char="q"/>
            </a:pPr>
            <a:r>
              <a:rPr lang="en-US" altLang="en-US" b="1">
                <a:solidFill>
                  <a:srgbClr val="7030A0"/>
                </a:solidFill>
              </a:rPr>
              <a:t>Type II</a:t>
            </a:r>
            <a:r>
              <a:rPr lang="en-US" altLang="en-US">
                <a:solidFill>
                  <a:srgbClr val="7030A0"/>
                </a:solidFill>
              </a:rPr>
              <a:t> </a:t>
            </a:r>
            <a:r>
              <a:rPr lang="en-US" altLang="en-US" b="1">
                <a:solidFill>
                  <a:srgbClr val="7030A0"/>
                </a:solidFill>
              </a:rPr>
              <a:t>error</a:t>
            </a:r>
            <a:r>
              <a:rPr lang="en-US" altLang="en-US" b="1"/>
              <a:t>:</a:t>
            </a:r>
            <a:r>
              <a:rPr lang="en-US" altLang="en-US" b="1">
                <a:solidFill>
                  <a:srgbClr val="7030A0"/>
                </a:solidFill>
              </a:rPr>
              <a:t> </a:t>
            </a:r>
            <a:r>
              <a:rPr lang="en-US" altLang="en-US"/>
              <a:t>incorrectly failing to reject a true H</a:t>
            </a:r>
            <a:r>
              <a:rPr lang="en-US" altLang="en-US" baseline="-25000"/>
              <a:t>0</a:t>
            </a:r>
            <a:r>
              <a:rPr lang="en-US" altLang="en-US"/>
              <a:t>.</a:t>
            </a:r>
          </a:p>
          <a:p>
            <a:pPr>
              <a:buFont typeface="Wingdings" panose="05000000000000000000" pitchFamily="2" charset="2"/>
              <a:buChar char="q"/>
            </a:pPr>
            <a:r>
              <a:rPr lang="en-US" altLang="en-US" sz="2800"/>
              <a:t>Dealing with Type II errors is easily solved by gathering as much data as possible.  </a:t>
            </a:r>
          </a:p>
          <a:p>
            <a:pPr>
              <a:buFont typeface="Wingdings" panose="05000000000000000000" pitchFamily="2" charset="2"/>
              <a:buChar char="q"/>
            </a:pPr>
            <a:r>
              <a:rPr lang="en-US" altLang="en-US" sz="2800"/>
              <a:t>If our sample sizes are large, we are more likely to detect real differences that exist between populations based on our samples.  </a:t>
            </a:r>
          </a:p>
          <a:p>
            <a:pPr>
              <a:buFont typeface="Wingdings" panose="05000000000000000000" pitchFamily="2" charset="2"/>
              <a:buChar char="q"/>
            </a:pPr>
            <a:r>
              <a:rPr lang="en-US" altLang="en-US" sz="2800"/>
              <a:t>But, how do we deal with Type I errors?</a:t>
            </a:r>
          </a:p>
          <a:p>
            <a:pPr>
              <a:buFont typeface="Wingdings" panose="05000000000000000000" pitchFamily="2" charset="2"/>
              <a:buChar char="q"/>
            </a:pPr>
            <a:r>
              <a:rPr lang="en-US" altLang="en-US" sz="2800"/>
              <a:t>In other words, how do we keep from failing to reject a null hypothesis that is actually true?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27DFC90-E22C-4727-A62F-321AFD14912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4690323-BACF-4810-AA25-1CC9FBE17353}" type="slidenum">
              <a:rPr lang="en-US" altLang="en-US" sz="1400" b="0">
                <a:latin typeface="Arial" panose="020B0604020202020204" pitchFamily="34" charset="0"/>
              </a:rPr>
              <a:pPr eaLnBrk="1" hangingPunct="1"/>
              <a:t>88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1C8AF494-E626-4CA7-8E31-A885B5CB731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843EFCE-FAC4-4EA9-84D3-2BFBF6AB74FA}" type="slidenum">
              <a:rPr lang="en-US" altLang="en-US" sz="1400" b="0">
                <a:latin typeface="Arial" panose="020B0604020202020204" pitchFamily="34" charset="0"/>
              </a:rPr>
              <a:pPr algn="r" eaLnBrk="1" hangingPunct="1"/>
              <a:t>88</a:t>
            </a:fld>
            <a:endParaRPr lang="en-US" altLang="en-US" sz="1400" b="0">
              <a:latin typeface="Arial" panose="020B0604020202020204" pitchFamily="34" charset="0"/>
            </a:endParaRPr>
          </a:p>
        </p:txBody>
      </p:sp>
      <p:sp>
        <p:nvSpPr>
          <p:cNvPr id="108548" name="Rectangle 2">
            <a:extLst>
              <a:ext uri="{FF2B5EF4-FFF2-40B4-BE49-F238E27FC236}">
                <a16:creationId xmlns:a16="http://schemas.microsoft.com/office/drawing/2014/main" id="{342F910C-AC6D-4452-A8A8-F96E6BBD9DE5}"/>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D6408691-9A29-4AE6-BA51-76A58F20A2B5}"/>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400" b="1" u="sng"/>
              <a:t>Review of types of statistical errors:</a:t>
            </a:r>
          </a:p>
          <a:p>
            <a:pPr lvl="1">
              <a:buFont typeface="Wingdings" panose="05000000000000000000" pitchFamily="2" charset="2"/>
              <a:buChar char="q"/>
            </a:pPr>
            <a:r>
              <a:rPr lang="en-US" altLang="en-US" sz="2400" b="1">
                <a:solidFill>
                  <a:srgbClr val="7030A0"/>
                </a:solidFill>
              </a:rPr>
              <a:t>Type I errors</a:t>
            </a:r>
            <a:r>
              <a:rPr lang="en-US" altLang="en-US" sz="2400"/>
              <a:t>: Incorrectly rejecting a true H</a:t>
            </a:r>
            <a:r>
              <a:rPr lang="en-US" altLang="en-US" sz="2400" baseline="-25000"/>
              <a:t>0</a:t>
            </a:r>
            <a:r>
              <a:rPr lang="en-US" altLang="en-US" sz="2400"/>
              <a:t>.</a:t>
            </a:r>
          </a:p>
          <a:p>
            <a:pPr lvl="1">
              <a:buFont typeface="Wingdings" panose="05000000000000000000" pitchFamily="2" charset="2"/>
              <a:buChar char="q"/>
            </a:pPr>
            <a:r>
              <a:rPr lang="en-US" altLang="en-US" sz="2400" b="1">
                <a:solidFill>
                  <a:srgbClr val="7030A0"/>
                </a:solidFill>
              </a:rPr>
              <a:t>Type II</a:t>
            </a:r>
            <a:r>
              <a:rPr lang="en-US" altLang="en-US" sz="2400">
                <a:solidFill>
                  <a:srgbClr val="7030A0"/>
                </a:solidFill>
              </a:rPr>
              <a:t> </a:t>
            </a:r>
            <a:r>
              <a:rPr lang="en-US" altLang="en-US" sz="2400" b="1">
                <a:solidFill>
                  <a:srgbClr val="7030A0"/>
                </a:solidFill>
              </a:rPr>
              <a:t>error </a:t>
            </a:r>
            <a:r>
              <a:rPr lang="en-US" altLang="en-US" sz="2400"/>
              <a:t>incorrectly failing to reject a true H</a:t>
            </a:r>
            <a:r>
              <a:rPr lang="en-US" altLang="en-US" sz="2400" baseline="-25000"/>
              <a:t>0</a:t>
            </a:r>
            <a:r>
              <a:rPr lang="en-US" altLang="en-US" sz="2400"/>
              <a:t>.</a:t>
            </a:r>
          </a:p>
          <a:p>
            <a:pPr>
              <a:buFont typeface="Wingdings" panose="05000000000000000000" pitchFamily="2" charset="2"/>
              <a:buChar char="q"/>
            </a:pPr>
            <a:r>
              <a:rPr lang="en-US" altLang="en-US" sz="2400"/>
              <a:t>Scientists deal with Type I errors by deciding how sure they want to be (usually 95%, sometimes 99%; remember, we can never have 100% certainty!) that they are correct in their decision to </a:t>
            </a:r>
            <a:r>
              <a:rPr lang="en-US" altLang="en-US" sz="2400" i="1"/>
              <a:t>reject</a:t>
            </a:r>
            <a:r>
              <a:rPr lang="en-US" altLang="en-US" sz="2400"/>
              <a:t> the null hypothesis.  </a:t>
            </a:r>
          </a:p>
          <a:p>
            <a:pPr>
              <a:buFont typeface="Wingdings" panose="05000000000000000000" pitchFamily="2" charset="2"/>
              <a:buChar char="q"/>
            </a:pPr>
            <a:r>
              <a:rPr lang="en-US" altLang="en-US" sz="2400"/>
              <a:t>The value representing the remaining margin of uncertainty (5% or 1%, usually represented in decimal forms as probabilities of 0.05 or 0.01) is known as the </a:t>
            </a:r>
            <a:r>
              <a:rPr lang="en-US" altLang="en-US" sz="2400" b="1"/>
              <a:t>significance</a:t>
            </a:r>
            <a:r>
              <a:rPr lang="en-US" altLang="en-US" sz="2400"/>
              <a:t> </a:t>
            </a:r>
            <a:r>
              <a:rPr lang="en-US" altLang="en-US" sz="2400" b="1"/>
              <a:t>level</a:t>
            </a:r>
            <a:r>
              <a:rPr lang="en-US" altLang="en-US" sz="2400"/>
              <a:t> of the test. </a:t>
            </a:r>
          </a:p>
          <a:p>
            <a:pPr>
              <a:buFont typeface="Wingdings" panose="05000000000000000000" pitchFamily="2" charset="2"/>
              <a:buChar char="q"/>
            </a:pPr>
            <a:r>
              <a:rPr lang="en-US" altLang="en-US" sz="2400"/>
              <a:t> This is directly related to our earlier discussion of the meaning of significance, in that the more certain we wish to be that our decision to reject the null hypothesis is correct, the larger the differences between our samples from the populations of interest (relative to the variances) have to be in order for them to be considered </a:t>
            </a:r>
            <a:r>
              <a:rPr lang="en-US" altLang="en-US" sz="2400" b="1"/>
              <a:t>significant</a:t>
            </a:r>
            <a:r>
              <a:rPr lang="en-US" altLang="en-US" sz="2400"/>
              <a:t>.</a:t>
            </a:r>
          </a:p>
          <a:p>
            <a:pPr>
              <a:buFont typeface="Wingdings" panose="05000000000000000000" pitchFamily="2" charset="2"/>
              <a:buChar char="q"/>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815D737-D101-454F-98E0-D14E6F04FF77}"/>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A5F7A0F-9D4F-4B84-B4C6-03F4421DBAF3}" type="slidenum">
              <a:rPr lang="en-US" altLang="en-US" sz="1400" b="0">
                <a:latin typeface="Arial" panose="020B0604020202020204" pitchFamily="34" charset="0"/>
              </a:rPr>
              <a:pPr eaLnBrk="1" hangingPunct="1"/>
              <a:t>89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5742EDA2-BEFF-455F-9EA1-4FFDEE18C1FE}"/>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D77E0C6-96D3-48CE-AF93-B4FD4F9727D7}" type="slidenum">
              <a:rPr lang="en-US" altLang="en-US" sz="1400" b="0">
                <a:latin typeface="Arial" panose="020B0604020202020204" pitchFamily="34" charset="0"/>
              </a:rPr>
              <a:pPr algn="r" eaLnBrk="1" hangingPunct="1"/>
              <a:t>89</a:t>
            </a:fld>
            <a:endParaRPr lang="en-US" altLang="en-US" sz="1400" b="0">
              <a:latin typeface="Arial" panose="020B0604020202020204" pitchFamily="34" charset="0"/>
            </a:endParaRPr>
          </a:p>
        </p:txBody>
      </p:sp>
      <p:sp>
        <p:nvSpPr>
          <p:cNvPr id="109572" name="Rectangle 2">
            <a:extLst>
              <a:ext uri="{FF2B5EF4-FFF2-40B4-BE49-F238E27FC236}">
                <a16:creationId xmlns:a16="http://schemas.microsoft.com/office/drawing/2014/main" id="{9C8A5EC3-5EBB-42FE-8ABD-E6C48E2B7748}"/>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515853D7-3774-4E60-BC8B-E0E24B6F3EBE}"/>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400"/>
              <a:t>If you find that, in your samples, the baseball players are an average of ¼” taller, is this really significant?  </a:t>
            </a:r>
          </a:p>
          <a:p>
            <a:pPr>
              <a:buFont typeface="Wingdings" panose="05000000000000000000" pitchFamily="2" charset="2"/>
              <a:buChar char="q"/>
            </a:pPr>
            <a:r>
              <a:rPr lang="en-US" altLang="en-US" sz="2400"/>
              <a:t>Such a small difference may be accounted for by some of the soccer players slouching while being measured, or differences in the thickness of the soles of shoes of any of the players.</a:t>
            </a:r>
          </a:p>
          <a:p>
            <a:pPr>
              <a:buFont typeface="Wingdings" panose="05000000000000000000" pitchFamily="2" charset="2"/>
              <a:buChar char="q"/>
            </a:pPr>
            <a:r>
              <a:rPr lang="en-US" altLang="en-US" sz="2400"/>
              <a:t>Such a small difference could also be a matter of error in your measurements, as perhaps not all of your measurements were done exactly the same way.  </a:t>
            </a:r>
          </a:p>
          <a:p>
            <a:pPr>
              <a:buFont typeface="Wingdings" panose="05000000000000000000" pitchFamily="2" charset="2"/>
              <a:buChar char="q"/>
            </a:pPr>
            <a:r>
              <a:rPr lang="en-US" altLang="en-US" sz="2400"/>
              <a:t>Thus, chance or error could account for such a small difference, and baseball players may not really be taller than soccer players after all!  </a:t>
            </a:r>
          </a:p>
          <a:p>
            <a:pPr>
              <a:buFont typeface="Wingdings" panose="05000000000000000000" pitchFamily="2" charset="2"/>
              <a:buChar char="q"/>
            </a:pPr>
            <a:r>
              <a:rPr lang="en-US" altLang="en-US" sz="2400"/>
              <a:t>However, if your sample means indicated that baseball players are 6” taller than soccer players, this difference is likely to be a real one, because such a difference is likely too large to be accounted for by chance or error.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A8A9F3D-69E9-4F75-8F3D-AFD65942941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261E925-3ECF-41B9-A834-C84AC58985EC}" type="slidenum">
              <a:rPr lang="en-US" altLang="en-US" sz="1400" b="0">
                <a:latin typeface="Arial" panose="020B0604020202020204" pitchFamily="34" charset="0"/>
              </a:rPr>
              <a:pPr eaLnBrk="1" hangingPunct="1"/>
              <a:t>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9589C813-0124-4375-8A8E-4F309B8BB835}"/>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1DEDCFB4-BD7B-4A9B-8DC7-6824B4C83B7F}" type="slidenum">
              <a:rPr lang="en-US" altLang="en-US" sz="1400" b="0">
                <a:latin typeface="Arial" panose="020B0604020202020204" pitchFamily="34" charset="0"/>
              </a:rPr>
              <a:pPr algn="r" eaLnBrk="1" hangingPunct="1"/>
              <a:t>9</a:t>
            </a:fld>
            <a:endParaRPr lang="en-US" altLang="en-US" sz="1400" b="0">
              <a:latin typeface="Arial" panose="020B0604020202020204" pitchFamily="34" charset="0"/>
            </a:endParaRPr>
          </a:p>
        </p:txBody>
      </p:sp>
      <p:sp>
        <p:nvSpPr>
          <p:cNvPr id="27652" name="Rectangle 2">
            <a:extLst>
              <a:ext uri="{FF2B5EF4-FFF2-40B4-BE49-F238E27FC236}">
                <a16:creationId xmlns:a16="http://schemas.microsoft.com/office/drawing/2014/main" id="{DFB41526-87AE-4CAE-9E93-02DA30775ADE}"/>
              </a:ext>
            </a:extLst>
          </p:cNvPr>
          <p:cNvSpPr>
            <a:spLocks noGrp="1" noChangeArrowheads="1"/>
          </p:cNvSpPr>
          <p:nvPr>
            <p:ph type="title"/>
          </p:nvPr>
        </p:nvSpPr>
        <p:spPr>
          <a:xfrm>
            <a:off x="152400" y="12700"/>
            <a:ext cx="8839200" cy="503238"/>
          </a:xfrm>
          <a:solidFill>
            <a:srgbClr val="FF0000"/>
          </a:solidFill>
          <a:ln w="38100">
            <a:solidFill>
              <a:schemeClr val="tx1"/>
            </a:solidFill>
            <a:miter lim="800000"/>
            <a:headEnd/>
            <a:tailEnd/>
          </a:ln>
        </p:spPr>
        <p:txBody>
          <a:bodyPr/>
          <a:lstStyle/>
          <a:p>
            <a:pPr eaLnBrk="1" hangingPunct="1"/>
            <a:r>
              <a:rPr lang="en-US" altLang="en-US" sz="2800" b="1"/>
              <a:t>Exercise 1: Recognizing Individuals as Unique</a:t>
            </a:r>
          </a:p>
        </p:txBody>
      </p:sp>
      <p:sp>
        <p:nvSpPr>
          <p:cNvPr id="3075" name="Rectangle 3">
            <a:extLst>
              <a:ext uri="{FF2B5EF4-FFF2-40B4-BE49-F238E27FC236}">
                <a16:creationId xmlns:a16="http://schemas.microsoft.com/office/drawing/2014/main" id="{340BCFA8-CDCB-4866-B985-C555CB1B6EE3}"/>
              </a:ext>
            </a:extLst>
          </p:cNvPr>
          <p:cNvSpPr>
            <a:spLocks noGrp="1" noChangeArrowheads="1"/>
          </p:cNvSpPr>
          <p:nvPr>
            <p:ph type="body" idx="1"/>
          </p:nvPr>
        </p:nvSpPr>
        <p:spPr>
          <a:xfrm>
            <a:off x="152400" y="685800"/>
            <a:ext cx="8839200" cy="6035675"/>
          </a:xfrm>
        </p:spPr>
        <p:txBody>
          <a:bodyPr/>
          <a:lstStyle/>
          <a:p>
            <a:pPr eaLnBrk="1" hangingPunct="1">
              <a:spcBef>
                <a:spcPct val="0"/>
              </a:spcBef>
              <a:buFont typeface="Wingdings" panose="05000000000000000000" pitchFamily="2" charset="2"/>
              <a:buChar char="q"/>
            </a:pPr>
            <a:r>
              <a:rPr lang="en-US" altLang="en-US" sz="2400">
                <a:ea typeface="Times New Roman" panose="02020603050405020304" pitchFamily="18" charset="0"/>
                <a:cs typeface="Arial" panose="020B0604020202020204" pitchFamily="34" charset="0"/>
              </a:rPr>
              <a:t>Next you will make a table to summarize the outcome of this game.  This table will help you to decide which traits are the best ones to use when identifying leaves. </a:t>
            </a:r>
            <a:endParaRPr lang="en-US" altLang="en-US" sz="1100">
              <a:ea typeface="Times New Roman" panose="02020603050405020304" pitchFamily="18" charset="0"/>
              <a:cs typeface="Arial" panose="020B0604020202020204" pitchFamily="34" charset="0"/>
            </a:endParaRPr>
          </a:p>
          <a:p>
            <a:pPr>
              <a:spcBef>
                <a:spcPct val="0"/>
              </a:spcBef>
              <a:buFont typeface="Wingdings" panose="05000000000000000000" pitchFamily="2" charset="2"/>
              <a:buChar char="q"/>
            </a:pPr>
            <a:r>
              <a:rPr lang="en-US" altLang="en-US" sz="2400">
                <a:ea typeface="Times New Roman" panose="02020603050405020304" pitchFamily="18" charset="0"/>
                <a:cs typeface="Arial" panose="020B0604020202020204" pitchFamily="34" charset="0"/>
              </a:rPr>
              <a:t>Discuss the characteristics that each student used to remember their leaves.</a:t>
            </a:r>
            <a:endParaRPr lang="en-US" altLang="en-US" sz="1100">
              <a:cs typeface="Arial" panose="020B0604020202020204" pitchFamily="34" charset="0"/>
            </a:endParaRPr>
          </a:p>
          <a:p>
            <a:pPr>
              <a:spcBef>
                <a:spcPct val="0"/>
              </a:spcBef>
              <a:buFont typeface="Wingdings" panose="05000000000000000000" pitchFamily="2" charset="2"/>
              <a:buChar char="q"/>
            </a:pPr>
            <a:r>
              <a:rPr lang="en-US" altLang="en-US" sz="2400">
                <a:cs typeface="Times New Roman" panose="02020603050405020304" pitchFamily="18" charset="0"/>
              </a:rPr>
              <a:t>Make a table like the one that follows.  If a student used more than one characteristic, use the characteristic that they looked for first when they went up to the table.</a:t>
            </a:r>
            <a:endParaRPr lang="en-US" altLang="en-US" sz="1100">
              <a:cs typeface="Arial" panose="020B0604020202020204" pitchFamily="34" charset="0"/>
            </a:endParaRPr>
          </a:p>
          <a:p>
            <a:pPr>
              <a:buFont typeface="Wingdings" panose="05000000000000000000" pitchFamily="2" charset="2"/>
              <a:buChar char="q"/>
            </a:pPr>
            <a:endParaRPr lang="en-US" altLang="en-US" sz="2300"/>
          </a:p>
        </p:txBody>
      </p:sp>
      <p:graphicFrame>
        <p:nvGraphicFramePr>
          <p:cNvPr id="2" name="Table 1">
            <a:extLst>
              <a:ext uri="{FF2B5EF4-FFF2-40B4-BE49-F238E27FC236}">
                <a16:creationId xmlns:a16="http://schemas.microsoft.com/office/drawing/2014/main" id="{B6831128-B23A-44CA-92BE-A28C72FC518E}"/>
              </a:ext>
            </a:extLst>
          </p:cNvPr>
          <p:cNvGraphicFramePr>
            <a:graphicFrameLocks noGrp="1"/>
          </p:cNvGraphicFramePr>
          <p:nvPr/>
        </p:nvGraphicFramePr>
        <p:xfrm>
          <a:off x="1371600" y="3829050"/>
          <a:ext cx="6994525" cy="2892425"/>
        </p:xfrm>
        <a:graphic>
          <a:graphicData uri="http://schemas.openxmlformats.org/drawingml/2006/table">
            <a:tbl>
              <a:tblPr firstRow="1" firstCol="1" bandRow="1">
                <a:tableStyleId>{F5AB1C69-6EDB-4FF4-983F-18BD219EF322}</a:tableStyleId>
              </a:tblPr>
              <a:tblGrid>
                <a:gridCol w="1231141">
                  <a:extLst>
                    <a:ext uri="{9D8B030D-6E8A-4147-A177-3AD203B41FA5}">
                      <a16:colId xmlns:a16="http://schemas.microsoft.com/office/drawing/2014/main" val="20000"/>
                    </a:ext>
                  </a:extLst>
                </a:gridCol>
                <a:gridCol w="1344185">
                  <a:extLst>
                    <a:ext uri="{9D8B030D-6E8A-4147-A177-3AD203B41FA5}">
                      <a16:colId xmlns:a16="http://schemas.microsoft.com/office/drawing/2014/main" val="20001"/>
                    </a:ext>
                  </a:extLst>
                </a:gridCol>
                <a:gridCol w="1447669">
                  <a:extLst>
                    <a:ext uri="{9D8B030D-6E8A-4147-A177-3AD203B41FA5}">
                      <a16:colId xmlns:a16="http://schemas.microsoft.com/office/drawing/2014/main" val="20002"/>
                    </a:ext>
                  </a:extLst>
                </a:gridCol>
                <a:gridCol w="1447669">
                  <a:extLst>
                    <a:ext uri="{9D8B030D-6E8A-4147-A177-3AD203B41FA5}">
                      <a16:colId xmlns:a16="http://schemas.microsoft.com/office/drawing/2014/main" val="20003"/>
                    </a:ext>
                  </a:extLst>
                </a:gridCol>
                <a:gridCol w="1523862">
                  <a:extLst>
                    <a:ext uri="{9D8B030D-6E8A-4147-A177-3AD203B41FA5}">
                      <a16:colId xmlns:a16="http://schemas.microsoft.com/office/drawing/2014/main" val="20004"/>
                    </a:ext>
                  </a:extLst>
                </a:gridCol>
              </a:tblGrid>
              <a:tr h="1019178">
                <a:tc>
                  <a:txBody>
                    <a:bodyPr/>
                    <a:lstStyle/>
                    <a:p>
                      <a:pPr marL="0" marR="0" algn="ctr">
                        <a:lnSpc>
                          <a:spcPct val="115000"/>
                        </a:lnSpc>
                        <a:spcBef>
                          <a:spcPts val="0"/>
                        </a:spcBef>
                        <a:spcAft>
                          <a:spcPts val="0"/>
                        </a:spcAft>
                      </a:pPr>
                      <a:r>
                        <a:rPr lang="en-US" sz="1800" dirty="0">
                          <a:solidFill>
                            <a:schemeClr val="tx1"/>
                          </a:solidFill>
                          <a:effectLst/>
                        </a:rPr>
                        <a:t>Trait</a:t>
                      </a:r>
                      <a:endParaRPr lang="en-US" sz="1600" dirty="0">
                        <a:solidFill>
                          <a:schemeClr val="tx1"/>
                        </a:solidFill>
                        <a:effectLst/>
                        <a:latin typeface="Times New Roman"/>
                        <a:ea typeface="Times New Roma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effectLst/>
                        </a:rPr>
                        <a:t>Absolute Frequency</a:t>
                      </a:r>
                      <a:endParaRPr lang="en-US" sz="1600" dirty="0">
                        <a:solidFill>
                          <a:schemeClr val="tx1"/>
                        </a:solidFill>
                        <a:effectLst/>
                        <a:latin typeface="Times New Roman"/>
                        <a:ea typeface="Times New Roma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chemeClr val="tx1"/>
                          </a:solidFill>
                          <a:effectLst/>
                        </a:rPr>
                        <a:t>Relative Frequency</a:t>
                      </a:r>
                      <a:endParaRPr lang="en-US" sz="1600">
                        <a:solidFill>
                          <a:schemeClr val="tx1"/>
                        </a:solidFill>
                        <a:effectLst/>
                        <a:latin typeface="Times New Roman"/>
                        <a:ea typeface="Times New Roma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chemeClr val="tx1"/>
                          </a:solidFill>
                          <a:effectLst/>
                        </a:rPr>
                        <a:t>Number of Successes</a:t>
                      </a:r>
                      <a:endParaRPr lang="en-US" sz="1600">
                        <a:solidFill>
                          <a:schemeClr val="tx1"/>
                        </a:solidFill>
                        <a:effectLst/>
                        <a:latin typeface="Times New Roman"/>
                        <a:ea typeface="Times New Roma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effectLst/>
                        </a:rPr>
                        <a:t>Trait Success Rate</a:t>
                      </a:r>
                      <a:endParaRPr lang="en-US" sz="1600" dirty="0">
                        <a:solidFill>
                          <a:schemeClr val="tx1"/>
                        </a:solidFill>
                        <a:effectLst/>
                        <a:latin typeface="Times New Roman"/>
                        <a:ea typeface="Times New Roman"/>
                        <a:cs typeface="Times New Roman"/>
                      </a:endParaRPr>
                    </a:p>
                  </a:txBody>
                  <a:tcPr marL="68574" marR="68574"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208">
                <a:tc>
                  <a:txBody>
                    <a:bodyPr/>
                    <a:lstStyle/>
                    <a:p>
                      <a:pPr marL="0" marR="0">
                        <a:lnSpc>
                          <a:spcPct val="115000"/>
                        </a:lnSpc>
                        <a:spcBef>
                          <a:spcPts val="0"/>
                        </a:spcBef>
                        <a:spcAft>
                          <a:spcPts val="0"/>
                        </a:spcAft>
                      </a:pPr>
                      <a:r>
                        <a:rPr lang="en-US" sz="1800">
                          <a:solidFill>
                            <a:schemeClr val="tx1"/>
                          </a:solidFill>
                          <a:effectLst/>
                        </a:rPr>
                        <a:t>Shape</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chemeClr val="tx1"/>
                          </a:solidFill>
                          <a:effectLst/>
                        </a:rPr>
                        <a:t> </a:t>
                      </a:r>
                      <a:endParaRPr lang="en-US" sz="1600" dirty="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2208">
                <a:tc>
                  <a:txBody>
                    <a:bodyPr/>
                    <a:lstStyle/>
                    <a:p>
                      <a:pPr marL="0" marR="0">
                        <a:lnSpc>
                          <a:spcPct val="115000"/>
                        </a:lnSpc>
                        <a:spcBef>
                          <a:spcPts val="0"/>
                        </a:spcBef>
                        <a:spcAft>
                          <a:spcPts val="0"/>
                        </a:spcAft>
                      </a:pPr>
                      <a:r>
                        <a:rPr lang="en-US" sz="1800">
                          <a:solidFill>
                            <a:schemeClr val="tx1"/>
                          </a:solidFill>
                          <a:effectLst/>
                        </a:rPr>
                        <a:t>Size</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chemeClr val="tx1"/>
                          </a:solidFill>
                          <a:effectLst/>
                        </a:rPr>
                        <a:t> </a:t>
                      </a:r>
                      <a:endParaRPr lang="en-US" sz="1600" dirty="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2208">
                <a:tc>
                  <a:txBody>
                    <a:bodyPr/>
                    <a:lstStyle/>
                    <a:p>
                      <a:pPr marL="0" marR="0">
                        <a:lnSpc>
                          <a:spcPct val="115000"/>
                        </a:lnSpc>
                        <a:spcBef>
                          <a:spcPts val="0"/>
                        </a:spcBef>
                        <a:spcAft>
                          <a:spcPts val="0"/>
                        </a:spcAft>
                      </a:pPr>
                      <a:r>
                        <a:rPr lang="en-US" sz="1800">
                          <a:solidFill>
                            <a:schemeClr val="tx1"/>
                          </a:solidFill>
                          <a:effectLst/>
                        </a:rPr>
                        <a:t>Color</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chemeClr val="tx1"/>
                          </a:solidFill>
                          <a:effectLst/>
                        </a:rPr>
                        <a:t> </a:t>
                      </a:r>
                      <a:endParaRPr lang="en-US" sz="1600" dirty="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chemeClr val="tx1"/>
                          </a:solidFill>
                          <a:effectLst/>
                        </a:rPr>
                        <a:t> </a:t>
                      </a:r>
                      <a:endParaRPr lang="en-US" sz="1600" dirty="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2208">
                <a:tc>
                  <a:txBody>
                    <a:bodyPr/>
                    <a:lstStyle/>
                    <a:p>
                      <a:pPr marL="0" marR="0">
                        <a:lnSpc>
                          <a:spcPct val="115000"/>
                        </a:lnSpc>
                        <a:spcBef>
                          <a:spcPts val="0"/>
                        </a:spcBef>
                        <a:spcAft>
                          <a:spcPts val="0"/>
                        </a:spcAft>
                      </a:pPr>
                      <a:r>
                        <a:rPr lang="en-US" sz="1800">
                          <a:solidFill>
                            <a:schemeClr val="tx1"/>
                          </a:solidFill>
                          <a:effectLst/>
                        </a:rPr>
                        <a:t>Leaf Edge</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chemeClr val="tx1"/>
                          </a:solidFill>
                          <a:effectLst/>
                        </a:rPr>
                        <a:t> </a:t>
                      </a:r>
                      <a:endParaRPr lang="en-US" sz="1600" dirty="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12208">
                <a:tc>
                  <a:txBody>
                    <a:bodyPr/>
                    <a:lstStyle/>
                    <a:p>
                      <a:pPr marL="0" marR="0">
                        <a:lnSpc>
                          <a:spcPct val="115000"/>
                        </a:lnSpc>
                        <a:spcBef>
                          <a:spcPts val="0"/>
                        </a:spcBef>
                        <a:spcAft>
                          <a:spcPts val="0"/>
                        </a:spcAft>
                      </a:pPr>
                      <a:r>
                        <a:rPr lang="en-US" sz="1800">
                          <a:solidFill>
                            <a:schemeClr val="tx1"/>
                          </a:solidFill>
                          <a:effectLst/>
                        </a:rPr>
                        <a:t>Damage</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chemeClr val="tx1"/>
                          </a:solidFill>
                          <a:effectLst/>
                        </a:rPr>
                        <a:t> </a:t>
                      </a:r>
                      <a:endParaRPr lang="en-US" sz="1600" dirty="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12208">
                <a:tc>
                  <a:txBody>
                    <a:bodyPr/>
                    <a:lstStyle/>
                    <a:p>
                      <a:pPr marL="0" marR="0">
                        <a:lnSpc>
                          <a:spcPct val="115000"/>
                        </a:lnSpc>
                        <a:spcBef>
                          <a:spcPts val="0"/>
                        </a:spcBef>
                        <a:spcAft>
                          <a:spcPts val="0"/>
                        </a:spcAft>
                      </a:pPr>
                      <a:r>
                        <a:rPr lang="en-US" sz="1800">
                          <a:solidFill>
                            <a:schemeClr val="tx1"/>
                          </a:solidFill>
                          <a:effectLst/>
                        </a:rPr>
                        <a:t>Venation</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chemeClr val="tx1"/>
                          </a:solidFill>
                          <a:effectLst/>
                        </a:rPr>
                        <a:t> </a:t>
                      </a:r>
                      <a:endParaRPr lang="en-US" sz="160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chemeClr val="tx1"/>
                          </a:solidFill>
                          <a:effectLst/>
                        </a:rPr>
                        <a:t> </a:t>
                      </a:r>
                      <a:endParaRPr lang="en-US" sz="1600" dirty="0">
                        <a:solidFill>
                          <a:schemeClr val="tx1"/>
                        </a:solidFill>
                        <a:effectLst/>
                        <a:latin typeface="Times New Roman"/>
                        <a:ea typeface="Times New Roman"/>
                        <a:cs typeface="Times New Roman"/>
                      </a:endParaRPr>
                    </a:p>
                  </a:txBody>
                  <a:tcPr marL="68574" marR="685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7D112D76-F347-4A67-A1A2-AA0103BE3588}"/>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6FC084B-3DEF-437C-B268-742ECE579F92}" type="slidenum">
              <a:rPr lang="en-US" altLang="en-US" sz="1400" b="0">
                <a:latin typeface="Arial" panose="020B0604020202020204" pitchFamily="34" charset="0"/>
              </a:rPr>
              <a:pPr eaLnBrk="1" hangingPunct="1"/>
              <a:t>90</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CE3F8B8-1D96-4526-8CAB-45170777A8CB}"/>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6A0B459F-04ED-4AAA-A934-0703BC0267E9}" type="slidenum">
              <a:rPr lang="en-US" altLang="en-US" sz="1400" b="0">
                <a:latin typeface="Arial" panose="020B0604020202020204" pitchFamily="34" charset="0"/>
              </a:rPr>
              <a:pPr algn="r" eaLnBrk="1" hangingPunct="1"/>
              <a:t>90</a:t>
            </a:fld>
            <a:endParaRPr lang="en-US" altLang="en-US" sz="1400" b="0">
              <a:latin typeface="Arial" panose="020B0604020202020204" pitchFamily="34" charset="0"/>
            </a:endParaRPr>
          </a:p>
        </p:txBody>
      </p:sp>
      <p:sp>
        <p:nvSpPr>
          <p:cNvPr id="110596" name="Rectangle 2">
            <a:extLst>
              <a:ext uri="{FF2B5EF4-FFF2-40B4-BE49-F238E27FC236}">
                <a16:creationId xmlns:a16="http://schemas.microsoft.com/office/drawing/2014/main" id="{F49E811F-CCBE-41F5-9990-FA21364C8D12}"/>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9FC66992-EF77-47BA-88AF-1B94A34D408E}"/>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600"/>
              <a:t>Just how large does a difference between sample means have to be to be significant?  </a:t>
            </a:r>
          </a:p>
          <a:p>
            <a:pPr>
              <a:buFont typeface="Wingdings" panose="05000000000000000000" pitchFamily="2" charset="2"/>
              <a:buChar char="q"/>
            </a:pPr>
            <a:r>
              <a:rPr lang="en-US" altLang="en-US" sz="2600"/>
              <a:t>Well, this depends on how confident we want to be when making statements about the population means, based on our sample means, as well as the sizes of our samples.  </a:t>
            </a:r>
          </a:p>
          <a:p>
            <a:pPr>
              <a:buFont typeface="Wingdings" panose="05000000000000000000" pitchFamily="2" charset="2"/>
              <a:buChar char="q"/>
            </a:pPr>
            <a:r>
              <a:rPr lang="en-US" altLang="en-US" sz="2600"/>
              <a:t>It is important to note that in science, one can never be 100% confident in the conclusions drawn from characteristics of samples.  </a:t>
            </a:r>
          </a:p>
          <a:p>
            <a:pPr>
              <a:buFont typeface="Wingdings" panose="05000000000000000000" pitchFamily="2" charset="2"/>
              <a:buChar char="q"/>
            </a:pPr>
            <a:r>
              <a:rPr lang="en-US" altLang="en-US" sz="2600"/>
              <a:t>The only way we can be 100% confident about differences between the means of two different populations would be to measure the value of interest on every single individual in each of the populations we wish to compare, which is often impossible due to limitations of time, money, etc.</a:t>
            </a:r>
          </a:p>
          <a:p>
            <a:pPr>
              <a:buFont typeface="Wingdings" panose="05000000000000000000" pitchFamily="2" charset="2"/>
              <a:buChar char="q"/>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389C8C92-08D3-4918-BED2-3C8B71E61B29}"/>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D187050-656A-4A6C-AEBA-203946C85F9B}" type="slidenum">
              <a:rPr lang="en-US" altLang="en-US" sz="1400" b="0">
                <a:latin typeface="Arial" panose="020B0604020202020204" pitchFamily="34" charset="0"/>
              </a:rPr>
              <a:pPr eaLnBrk="1" hangingPunct="1"/>
              <a:t>91</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35E45DAA-EC81-4D22-B278-A1CCE41E96A4}"/>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8572809-FB42-40FF-93C4-E8B91E205A34}" type="slidenum">
              <a:rPr lang="en-US" altLang="en-US" sz="1400" b="0">
                <a:latin typeface="Arial" panose="020B0604020202020204" pitchFamily="34" charset="0"/>
              </a:rPr>
              <a:pPr algn="r" eaLnBrk="1" hangingPunct="1"/>
              <a:t>91</a:t>
            </a:fld>
            <a:endParaRPr lang="en-US" altLang="en-US" sz="1400" b="0">
              <a:latin typeface="Arial" panose="020B0604020202020204" pitchFamily="34" charset="0"/>
            </a:endParaRPr>
          </a:p>
        </p:txBody>
      </p:sp>
      <p:sp>
        <p:nvSpPr>
          <p:cNvPr id="111620" name="Rectangle 2">
            <a:extLst>
              <a:ext uri="{FF2B5EF4-FFF2-40B4-BE49-F238E27FC236}">
                <a16:creationId xmlns:a16="http://schemas.microsoft.com/office/drawing/2014/main" id="{3DAB84FE-2EED-4DC8-B632-41B0D8601AE7}"/>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544DD167-2288-4FAE-85B6-DF919A3DB5C3}"/>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400"/>
              <a:t>Let’s return to our baseball/soccer player example.  If the difference in sample mean heights was very small, our confidence to say that the population mean heights are different is lower than it would be if the difference in sample mean heights was fairly large.  </a:t>
            </a:r>
          </a:p>
          <a:p>
            <a:pPr>
              <a:buFont typeface="Wingdings" panose="05000000000000000000" pitchFamily="2" charset="2"/>
              <a:buChar char="q"/>
            </a:pPr>
            <a:r>
              <a:rPr lang="en-US" altLang="en-US" sz="2400"/>
              <a:t>Also, let’s say we only measured 10 baseball players and 10 soccer players.  Those are fairly small samples.  </a:t>
            </a:r>
          </a:p>
          <a:p>
            <a:pPr>
              <a:buFont typeface="Wingdings" panose="05000000000000000000" pitchFamily="2" charset="2"/>
              <a:buChar char="q"/>
            </a:pPr>
            <a:r>
              <a:rPr lang="en-US" altLang="en-US" sz="2400"/>
              <a:t>What if the baseball sample, just by chance, contained 2 boys much taller than the average baseball player, or our soccer sample contained a much shorter than average player?  </a:t>
            </a:r>
          </a:p>
          <a:p>
            <a:pPr>
              <a:buFont typeface="Wingdings" panose="05000000000000000000" pitchFamily="2" charset="2"/>
              <a:buChar char="q"/>
            </a:pPr>
            <a:r>
              <a:rPr lang="en-US" altLang="en-US" sz="2400"/>
              <a:t>Either of these increases the chances that our results are not significant.  However, if we measured 100 players of each sport and obtained the same difference in sample means, we would be more confident that such a height difference is significant.</a:t>
            </a:r>
          </a:p>
          <a:p>
            <a:pPr>
              <a:buFont typeface="Wingdings" panose="05000000000000000000" pitchFamily="2" charset="2"/>
              <a:buChar char="q"/>
            </a:pPr>
            <a:r>
              <a:rPr lang="en-US" altLang="en-US" sz="2400"/>
              <a:t>Nevertheless, the greater the difference between sample means, the more likely the population means are also different!</a:t>
            </a: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F6A41C5-CFCC-47F7-BACD-2436E489C6FE}"/>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A2BCD06-BEA1-44A3-BF09-157FADF4A1AB}" type="slidenum">
              <a:rPr lang="en-US" altLang="en-US" sz="1400" b="0">
                <a:latin typeface="Arial" panose="020B0604020202020204" pitchFamily="34" charset="0"/>
              </a:rPr>
              <a:pPr eaLnBrk="1" hangingPunct="1"/>
              <a:t>92</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35C8BEB-7F67-4370-9AFB-B5EC4BF63638}"/>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6D9F27B-3EF9-4CD4-92CB-E35EDAAFCDD5}" type="slidenum">
              <a:rPr lang="en-US" altLang="en-US" sz="1400" b="0">
                <a:latin typeface="Arial" panose="020B0604020202020204" pitchFamily="34" charset="0"/>
              </a:rPr>
              <a:pPr algn="r" eaLnBrk="1" hangingPunct="1"/>
              <a:t>92</a:t>
            </a:fld>
            <a:endParaRPr lang="en-US" altLang="en-US" sz="1400" b="0">
              <a:latin typeface="Arial" panose="020B0604020202020204" pitchFamily="34" charset="0"/>
            </a:endParaRPr>
          </a:p>
        </p:txBody>
      </p:sp>
      <p:sp>
        <p:nvSpPr>
          <p:cNvPr id="112644" name="Rectangle 2">
            <a:extLst>
              <a:ext uri="{FF2B5EF4-FFF2-40B4-BE49-F238E27FC236}">
                <a16:creationId xmlns:a16="http://schemas.microsoft.com/office/drawing/2014/main" id="{54C4E059-826F-4E5B-A70E-E6EF95AEEA57}"/>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112645" name="Rectangle 3">
            <a:extLst>
              <a:ext uri="{FF2B5EF4-FFF2-40B4-BE49-F238E27FC236}">
                <a16:creationId xmlns:a16="http://schemas.microsoft.com/office/drawing/2014/main" id="{98797D04-D0A9-4DA6-8039-0FCDA36BA994}"/>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a:t>However, the significance of the difference between sample means also depends on the variance of the samples.  </a:t>
            </a:r>
          </a:p>
          <a:p>
            <a:pPr>
              <a:buFont typeface="Wingdings" panose="05000000000000000000" pitchFamily="2" charset="2"/>
              <a:buChar char="q"/>
            </a:pPr>
            <a:r>
              <a:rPr lang="en-US" altLang="en-US" b="1"/>
              <a:t>In general, the larger the sample variances, the less likely it is that the difference in the sample means is significant. </a:t>
            </a:r>
            <a:r>
              <a:rPr lang="en-US" altLang="en-US"/>
              <a:t>  </a:t>
            </a:r>
          </a:p>
          <a:p>
            <a:pPr>
              <a:buFont typeface="Wingdings" panose="05000000000000000000" pitchFamily="2" charset="2"/>
              <a:buChar char="q"/>
            </a:pPr>
            <a:r>
              <a:rPr lang="en-US" altLang="en-US"/>
              <a:t>In order to understand how the variance affects the significance of the difference in the means, we will look at an example.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850BE07F-BA16-4059-AEF4-89D995416EF3}"/>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E0EB46E-6227-4076-A108-6366B055B53F}" type="slidenum">
              <a:rPr lang="en-US" altLang="en-US" sz="1400" b="0">
                <a:latin typeface="Arial" panose="020B0604020202020204" pitchFamily="34" charset="0"/>
              </a:rPr>
              <a:pPr eaLnBrk="1" hangingPunct="1"/>
              <a:t>93</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048A98EF-4543-415F-8504-068218162E93}"/>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FD65F18D-757E-46A3-8054-4C2E961FBC53}" type="slidenum">
              <a:rPr lang="en-US" altLang="en-US" sz="1400" b="0">
                <a:latin typeface="Arial" panose="020B0604020202020204" pitchFamily="34" charset="0"/>
              </a:rPr>
              <a:pPr algn="r" eaLnBrk="1" hangingPunct="1"/>
              <a:t>93</a:t>
            </a:fld>
            <a:endParaRPr lang="en-US" altLang="en-US" sz="1400" b="0">
              <a:latin typeface="Arial" panose="020B0604020202020204" pitchFamily="34" charset="0"/>
            </a:endParaRPr>
          </a:p>
        </p:txBody>
      </p:sp>
      <p:sp>
        <p:nvSpPr>
          <p:cNvPr id="113668" name="Rectangle 2">
            <a:extLst>
              <a:ext uri="{FF2B5EF4-FFF2-40B4-BE49-F238E27FC236}">
                <a16:creationId xmlns:a16="http://schemas.microsoft.com/office/drawing/2014/main" id="{936E29BD-15BB-4783-B361-DF0F007FA2D7}"/>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9A9BF206-F902-40E2-9299-2B7DA713E3B4}"/>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300"/>
              <a:t>Suppose that a scientist is studying how leaf width varies with rainfall in two plant species, fire bushes (FB) &amp; maple trees (MT).  </a:t>
            </a:r>
          </a:p>
          <a:p>
            <a:pPr>
              <a:buFont typeface="Wingdings" panose="05000000000000000000" pitchFamily="2" charset="2"/>
              <a:buChar char="q"/>
            </a:pPr>
            <a:r>
              <a:rPr lang="en-US" altLang="en-US" sz="2300"/>
              <a:t>He collects four sets of leaf samples representing the two species, each found at the same two localities that differ in annual rainfall.  </a:t>
            </a:r>
          </a:p>
          <a:p>
            <a:pPr>
              <a:buFont typeface="Wingdings" panose="05000000000000000000" pitchFamily="2" charset="2"/>
              <a:buChar char="q"/>
            </a:pPr>
            <a:r>
              <a:rPr lang="en-US" altLang="en-US" sz="2300"/>
              <a:t>Both localities were suburban yards, but locality 1 (L1 in east TN) receives 48 inches of rainfall a year and locality 2 (L2 in Fort Lauderdale, FL), 64 inches of rainfall per year.  </a:t>
            </a:r>
          </a:p>
          <a:p>
            <a:pPr>
              <a:buFontTx/>
              <a:buNone/>
            </a:pPr>
            <a:r>
              <a:rPr lang="en-US" altLang="en-US" sz="2300" b="1"/>
              <a:t>Q17:</a:t>
            </a:r>
            <a:r>
              <a:rPr lang="en-US" altLang="en-US" sz="2300"/>
              <a:t>  Assuming that a large number of leaves were collected from all of the trees at the respective localities, which of the following best describes the population to which MTL1 belongs?</a:t>
            </a:r>
          </a:p>
          <a:p>
            <a:pPr marL="857250" lvl="1" indent="-457200">
              <a:buFontTx/>
              <a:buAutoNum type="alphaLcParenR"/>
            </a:pPr>
            <a:r>
              <a:rPr lang="en-US" altLang="en-US" sz="2300"/>
              <a:t>All of the maple leaves in North America</a:t>
            </a:r>
          </a:p>
          <a:p>
            <a:pPr marL="857250" lvl="1" indent="-457200">
              <a:buFontTx/>
              <a:buAutoNum type="alphaLcParenR"/>
            </a:pPr>
            <a:r>
              <a:rPr lang="en-US" altLang="en-US" sz="2300"/>
              <a:t>All of the maple leaves from suburban yards</a:t>
            </a:r>
          </a:p>
          <a:p>
            <a:pPr marL="857250" lvl="1" indent="-457200">
              <a:buFontTx/>
              <a:buAutoNum type="alphaLcParenR"/>
            </a:pPr>
            <a:r>
              <a:rPr lang="en-US" altLang="en-US" sz="2300"/>
              <a:t>All of the maple leaves found at the locality L1</a:t>
            </a:r>
          </a:p>
          <a:p>
            <a:pPr marL="857250" lvl="1" indent="-457200">
              <a:buFontTx/>
              <a:buAutoNum type="alphaLcParenR"/>
            </a:pPr>
            <a:r>
              <a:rPr lang="en-US" altLang="en-US" sz="2300"/>
              <a:t>All of the maple leaves that receive approximately 48 inches of rainfall a year</a:t>
            </a:r>
          </a:p>
          <a:p>
            <a:pPr algn="ctr">
              <a:buFontTx/>
              <a:buNone/>
            </a:pPr>
            <a:r>
              <a:rPr lang="en-US" altLang="en-US" sz="2700" b="1"/>
              <a:t>CLICK FOR THE ANSWER!</a:t>
            </a:r>
          </a:p>
          <a:p>
            <a:pPr>
              <a:buFont typeface="Wingdings" panose="05000000000000000000" pitchFamily="2" charset="2"/>
              <a:buChar char="q"/>
            </a:pPr>
            <a:endParaRPr lang="en-US" altLang="en-US" sz="23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iterate type="lt">
                                    <p:tmAbs val="0"/>
                                  </p:iterate>
                                  <p:childTnLst>
                                    <p:set>
                                      <p:cBhvr>
                                        <p:cTn id="22" dur="1" fill="hold">
                                          <p:stCondLst>
                                            <p:cond delay="0"/>
                                          </p:stCondLst>
                                        </p:cTn>
                                        <p:tgtEl>
                                          <p:spTgt spid="307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5">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075">
                                            <p:txEl>
                                              <p:pRg st="8" end="8"/>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mph" presetSubtype="0" fill="hold" nodeType="clickEffect">
                                  <p:stCondLst>
                                    <p:cond delay="0"/>
                                  </p:stCondLst>
                                  <p:iterate type="lt">
                                    <p:tmPct val="4000"/>
                                  </p:iterate>
                                  <p:childTnLst>
                                    <p:set>
                                      <p:cBhvr override="childStyle">
                                        <p:cTn id="32" dur="500" fill="hold"/>
                                        <p:tgtEl>
                                          <p:spTgt spid="3075">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90BA3B05-7CC1-4F67-994E-811C9D90079F}"/>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2AA42BAE-EA66-4F6C-BE12-3A24FCEF3243}" type="slidenum">
              <a:rPr lang="en-US" altLang="en-US" sz="1400" b="0">
                <a:latin typeface="Arial" panose="020B0604020202020204" pitchFamily="34" charset="0"/>
              </a:rPr>
              <a:pPr eaLnBrk="1" hangingPunct="1"/>
              <a:t>94</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A2A3A9FE-7911-41F6-9164-632ABD4CA9C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D23EC5CB-939C-45B8-9749-E7AD298C8693}" type="slidenum">
              <a:rPr lang="en-US" altLang="en-US" sz="1400" b="0">
                <a:latin typeface="Arial" panose="020B0604020202020204" pitchFamily="34" charset="0"/>
              </a:rPr>
              <a:pPr algn="r" eaLnBrk="1" hangingPunct="1"/>
              <a:t>94</a:t>
            </a:fld>
            <a:endParaRPr lang="en-US" altLang="en-US" sz="1400" b="0">
              <a:latin typeface="Arial" panose="020B0604020202020204" pitchFamily="34" charset="0"/>
            </a:endParaRPr>
          </a:p>
        </p:txBody>
      </p:sp>
      <p:sp>
        <p:nvSpPr>
          <p:cNvPr id="114692" name="Rectangle 2">
            <a:extLst>
              <a:ext uri="{FF2B5EF4-FFF2-40B4-BE49-F238E27FC236}">
                <a16:creationId xmlns:a16="http://schemas.microsoft.com/office/drawing/2014/main" id="{434901E9-F68C-483C-BA5A-7DF6BCE47304}"/>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235F60DC-148E-402C-A5CC-25C421523952}"/>
              </a:ext>
            </a:extLst>
          </p:cNvPr>
          <p:cNvSpPr>
            <a:spLocks noGrp="1" noChangeArrowheads="1"/>
          </p:cNvSpPr>
          <p:nvPr>
            <p:ph type="body" idx="1"/>
          </p:nvPr>
        </p:nvSpPr>
        <p:spPr>
          <a:xfrm>
            <a:off x="0" y="533400"/>
            <a:ext cx="9144000" cy="6324600"/>
          </a:xfrm>
          <a:solidFill>
            <a:schemeClr val="bg1"/>
          </a:solidFill>
        </p:spPr>
        <p:txBody>
          <a:bodyPr/>
          <a:lstStyle/>
          <a:p>
            <a:pPr>
              <a:buFont typeface="Wingdings" panose="05000000000000000000" pitchFamily="2" charset="2"/>
              <a:buChar char="q"/>
            </a:pPr>
            <a:r>
              <a:rPr lang="en-US" altLang="en-US" sz="2300"/>
              <a:t>Look at Figures 9 and 10.   Figure 9 shows the distribution of leaf widths in samples FBL1 and FBL2.  Figure 10 shows the distribution of leaf widths in samples MTL1 and MTL2.  </a:t>
            </a:r>
          </a:p>
          <a:p>
            <a:pPr>
              <a:buFont typeface="Wingdings" panose="05000000000000000000" pitchFamily="2" charset="2"/>
              <a:buChar char="q"/>
            </a:pPr>
            <a:r>
              <a:rPr lang="en-US" altLang="en-US" sz="2300"/>
              <a:t>Populations represented by these samples are normally distributed.  </a:t>
            </a:r>
          </a:p>
          <a:p>
            <a:pPr>
              <a:buFont typeface="Wingdings" panose="05000000000000000000" pitchFamily="2" charset="2"/>
              <a:buChar char="q"/>
            </a:pPr>
            <a:r>
              <a:rPr lang="en-US" altLang="en-US" sz="2300"/>
              <a:t>Also, the populations from which FBL1 &amp; FBL2 were taken have the same variance, as do the populations from which MTL1 and MTL2 were taken.</a:t>
            </a:r>
          </a:p>
          <a:p>
            <a:pPr>
              <a:buFont typeface="Wingdings" panose="05000000000000000000" pitchFamily="2" charset="2"/>
              <a:buChar char="q"/>
            </a:pPr>
            <a:endParaRPr lang="en-US" altLang="en-US" sz="2300"/>
          </a:p>
        </p:txBody>
      </p:sp>
      <p:graphicFrame>
        <p:nvGraphicFramePr>
          <p:cNvPr id="7" name="Chart 6">
            <a:extLst>
              <a:ext uri="{FF2B5EF4-FFF2-40B4-BE49-F238E27FC236}">
                <a16:creationId xmlns:a16="http://schemas.microsoft.com/office/drawing/2014/main" id="{1E831349-FD01-485E-8345-3CAB255F2118}"/>
              </a:ext>
            </a:extLst>
          </p:cNvPr>
          <p:cNvGraphicFramePr>
            <a:graphicFrameLocks noChangeAspect="1"/>
          </p:cNvGraphicFramePr>
          <p:nvPr/>
        </p:nvGraphicFramePr>
        <p:xfrm>
          <a:off x="16790" y="3505200"/>
          <a:ext cx="3127248" cy="3474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E9BACD8E-551C-4359-87CE-F19270782474}"/>
              </a:ext>
            </a:extLst>
          </p:cNvPr>
          <p:cNvGraphicFramePr>
            <a:graphicFrameLocks noChangeAspect="1"/>
          </p:cNvGraphicFramePr>
          <p:nvPr/>
        </p:nvGraphicFramePr>
        <p:xfrm>
          <a:off x="3324386" y="3505200"/>
          <a:ext cx="5791200" cy="34747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2915DFE5-D7AA-442F-804B-8EC037586FD4}"/>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913B8FC-488D-4F76-A02C-3B6D1F105C21}" type="slidenum">
              <a:rPr lang="en-US" altLang="en-US" sz="1400" b="0">
                <a:latin typeface="Arial" panose="020B0604020202020204" pitchFamily="34" charset="0"/>
              </a:rPr>
              <a:pPr eaLnBrk="1" hangingPunct="1"/>
              <a:t>95</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869D00D-9987-4B88-B755-4FB8DBA68C1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5BABADDE-92D4-4721-9953-5D2C4A87C6D9}" type="slidenum">
              <a:rPr lang="en-US" altLang="en-US" sz="1400" b="0">
                <a:latin typeface="Arial" panose="020B0604020202020204" pitchFamily="34" charset="0"/>
              </a:rPr>
              <a:pPr algn="r" eaLnBrk="1" hangingPunct="1"/>
              <a:t>95</a:t>
            </a:fld>
            <a:endParaRPr lang="en-US" altLang="en-US" sz="1400" b="0">
              <a:latin typeface="Arial" panose="020B0604020202020204" pitchFamily="34" charset="0"/>
            </a:endParaRPr>
          </a:p>
        </p:txBody>
      </p:sp>
      <p:sp>
        <p:nvSpPr>
          <p:cNvPr id="115716" name="Rectangle 2">
            <a:extLst>
              <a:ext uri="{FF2B5EF4-FFF2-40B4-BE49-F238E27FC236}">
                <a16:creationId xmlns:a16="http://schemas.microsoft.com/office/drawing/2014/main" id="{EB33B9B4-E25D-420B-A15D-4F7FBF4D3AA7}"/>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3C8E02FD-DD8D-49F3-BC99-44E9D3B08435}"/>
              </a:ext>
            </a:extLst>
          </p:cNvPr>
          <p:cNvSpPr>
            <a:spLocks noGrp="1" noChangeArrowheads="1"/>
          </p:cNvSpPr>
          <p:nvPr>
            <p:ph type="body" idx="1"/>
          </p:nvPr>
        </p:nvSpPr>
        <p:spPr>
          <a:xfrm>
            <a:off x="0" y="533400"/>
            <a:ext cx="9144000" cy="6324600"/>
          </a:xfrm>
          <a:solidFill>
            <a:schemeClr val="bg1"/>
          </a:solidFill>
        </p:spPr>
        <p:txBody>
          <a:bodyPr/>
          <a:lstStyle/>
          <a:p>
            <a:pPr>
              <a:buFont typeface="Wingdings" pitchFamily="2" charset="2"/>
              <a:buChar char="q"/>
              <a:defRPr/>
            </a:pPr>
            <a:r>
              <a:rPr lang="en-US" sz="2300" dirty="0"/>
              <a:t>Use Figures 9 and 10 and your knowledge of normal distributions to answer the following questions.</a:t>
            </a:r>
          </a:p>
          <a:p>
            <a:pPr>
              <a:defRPr/>
            </a:pPr>
            <a:endParaRPr lang="en-US" sz="2300" dirty="0"/>
          </a:p>
          <a:p>
            <a:pPr>
              <a:defRPr/>
            </a:pPr>
            <a:endParaRPr lang="en-US" sz="2300" dirty="0"/>
          </a:p>
          <a:p>
            <a:pPr>
              <a:defRPr/>
            </a:pPr>
            <a:endParaRPr lang="en-US" sz="2300" dirty="0"/>
          </a:p>
          <a:p>
            <a:pPr>
              <a:defRPr/>
            </a:pPr>
            <a:endParaRPr lang="en-US" sz="2300" dirty="0"/>
          </a:p>
          <a:p>
            <a:pPr>
              <a:defRPr/>
            </a:pPr>
            <a:endParaRPr lang="en-US" sz="2300" dirty="0"/>
          </a:p>
          <a:p>
            <a:pPr>
              <a:defRPr/>
            </a:pPr>
            <a:endParaRPr lang="en-US" sz="2300" dirty="0"/>
          </a:p>
          <a:p>
            <a:pPr>
              <a:defRPr/>
            </a:pPr>
            <a:endParaRPr lang="en-US" sz="2300" dirty="0"/>
          </a:p>
          <a:p>
            <a:pPr>
              <a:defRPr/>
            </a:pPr>
            <a:endParaRPr lang="en-US" sz="2300" dirty="0"/>
          </a:p>
          <a:p>
            <a:pPr>
              <a:defRPr/>
            </a:pPr>
            <a:endParaRPr lang="en-US" sz="2300" dirty="0"/>
          </a:p>
          <a:p>
            <a:pPr marL="0" indent="0">
              <a:buFontTx/>
              <a:buNone/>
              <a:defRPr/>
            </a:pPr>
            <a:endParaRPr lang="en-US" sz="2300" b="1" dirty="0"/>
          </a:p>
          <a:p>
            <a:pPr marL="0" indent="0">
              <a:buFontTx/>
              <a:buNone/>
              <a:defRPr/>
            </a:pPr>
            <a:r>
              <a:rPr lang="en-US" sz="2300" b="1" dirty="0"/>
              <a:t>Q18: </a:t>
            </a:r>
            <a:r>
              <a:rPr lang="en-US" sz="2300" dirty="0"/>
              <a:t>What are the means of FBL1, FBL2, MTL1, and MTL2?</a:t>
            </a:r>
          </a:p>
          <a:p>
            <a:pPr marL="0" indent="0" algn="ctr">
              <a:buFontTx/>
              <a:buNone/>
              <a:defRPr/>
            </a:pPr>
            <a:r>
              <a:rPr lang="en-US" sz="2300" b="1" dirty="0"/>
              <a:t>CLICK FOR THE ANSWER!</a:t>
            </a:r>
          </a:p>
          <a:p>
            <a:pPr marL="0" indent="0">
              <a:buFontTx/>
              <a:buNone/>
              <a:defRPr/>
            </a:pPr>
            <a:r>
              <a:rPr lang="en-US" sz="2300" dirty="0">
                <a:solidFill>
                  <a:srgbClr val="9900FF"/>
                </a:solidFill>
              </a:rPr>
              <a:t>FBL1: Mean = 4; FBL2: Mean = 3; MTL1: Mean = 8; MTL2: Mean = 9</a:t>
            </a:r>
          </a:p>
        </p:txBody>
      </p:sp>
      <p:graphicFrame>
        <p:nvGraphicFramePr>
          <p:cNvPr id="10" name="Chart 9">
            <a:extLst>
              <a:ext uri="{FF2B5EF4-FFF2-40B4-BE49-F238E27FC236}">
                <a16:creationId xmlns:a16="http://schemas.microsoft.com/office/drawing/2014/main" id="{78526A7C-ACF3-4915-9DC2-39E6AD49F24C}"/>
              </a:ext>
            </a:extLst>
          </p:cNvPr>
          <p:cNvGraphicFramePr>
            <a:graphicFrameLocks noChangeAspect="1"/>
          </p:cNvGraphicFramePr>
          <p:nvPr/>
        </p:nvGraphicFramePr>
        <p:xfrm>
          <a:off x="-5166" y="1295400"/>
          <a:ext cx="370332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3EF0DCF8-9211-44FD-8EA3-017312EED0D1}"/>
              </a:ext>
            </a:extLst>
          </p:cNvPr>
          <p:cNvGraphicFramePr>
            <a:graphicFrameLocks noChangeAspect="1"/>
          </p:cNvGraphicFramePr>
          <p:nvPr/>
        </p:nvGraphicFramePr>
        <p:xfrm>
          <a:off x="3124200" y="1295400"/>
          <a:ext cx="6858000"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2" end="1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CF1E137-46AF-4E42-841D-4A1E0D99C67A}"/>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34B4FD0-CB5C-45D3-AE01-07BFF0D334B2}" type="slidenum">
              <a:rPr lang="en-US" altLang="en-US" sz="1400" b="0">
                <a:latin typeface="Arial" panose="020B0604020202020204" pitchFamily="34" charset="0"/>
              </a:rPr>
              <a:pPr eaLnBrk="1" hangingPunct="1"/>
              <a:t>96</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6AF7DCF9-675C-4748-B526-0FCF9D2AD98C}"/>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0C945A3B-60A7-4F8D-A8ED-3207697DB319}" type="slidenum">
              <a:rPr lang="en-US" altLang="en-US" sz="1400" b="0">
                <a:latin typeface="Arial" panose="020B0604020202020204" pitchFamily="34" charset="0"/>
              </a:rPr>
              <a:pPr algn="r" eaLnBrk="1" hangingPunct="1"/>
              <a:t>96</a:t>
            </a:fld>
            <a:endParaRPr lang="en-US" altLang="en-US" sz="1400" b="0">
              <a:latin typeface="Arial" panose="020B0604020202020204" pitchFamily="34" charset="0"/>
            </a:endParaRPr>
          </a:p>
        </p:txBody>
      </p:sp>
      <p:sp>
        <p:nvSpPr>
          <p:cNvPr id="116740" name="Rectangle 2">
            <a:extLst>
              <a:ext uri="{FF2B5EF4-FFF2-40B4-BE49-F238E27FC236}">
                <a16:creationId xmlns:a16="http://schemas.microsoft.com/office/drawing/2014/main" id="{D39C129D-F40B-4EF2-B21B-F35E64380E7C}"/>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9DFBEA8B-653C-4651-8384-A56AF7ED5419}"/>
              </a:ext>
            </a:extLst>
          </p:cNvPr>
          <p:cNvSpPr>
            <a:spLocks noGrp="1" noChangeArrowheads="1"/>
          </p:cNvSpPr>
          <p:nvPr>
            <p:ph type="body" idx="1"/>
          </p:nvPr>
        </p:nvSpPr>
        <p:spPr>
          <a:xfrm>
            <a:off x="0" y="533400"/>
            <a:ext cx="9144000" cy="6324600"/>
          </a:xfrm>
          <a:solidFill>
            <a:schemeClr val="bg1"/>
          </a:solidFill>
        </p:spPr>
        <p:txBody>
          <a:bodyPr/>
          <a:lstStyle/>
          <a:p>
            <a:pPr marL="0" indent="0">
              <a:buFontTx/>
              <a:buNone/>
              <a:defRPr/>
            </a:pPr>
            <a:r>
              <a:rPr lang="en-US" sz="2300" b="1" dirty="0"/>
              <a:t>Q19:</a:t>
            </a:r>
            <a:r>
              <a:rPr lang="en-US" sz="2300" dirty="0"/>
              <a:t> What is the difference between the means of FBL1 &amp;FBL2 (FBL2-FBL1)?  What is difference between the means of MTL1 &amp;MTL2 (MTL2-MTL1)?   </a:t>
            </a:r>
          </a:p>
          <a:p>
            <a:pPr marL="0" indent="0">
              <a:buFontTx/>
              <a:buNone/>
              <a:defRPr/>
            </a:pPr>
            <a:endParaRPr lang="en-US" sz="2300" dirty="0"/>
          </a:p>
          <a:p>
            <a:pPr marL="0" indent="0">
              <a:buFontTx/>
              <a:buNone/>
              <a:defRPr/>
            </a:pPr>
            <a:endParaRPr lang="en-US" sz="2300" dirty="0"/>
          </a:p>
          <a:p>
            <a:pPr marL="0" indent="0">
              <a:buFontTx/>
              <a:buNone/>
              <a:defRPr/>
            </a:pPr>
            <a:endParaRPr lang="en-US" sz="2300" dirty="0"/>
          </a:p>
          <a:p>
            <a:pPr marL="0" indent="0">
              <a:buFontTx/>
              <a:buNone/>
              <a:defRPr/>
            </a:pPr>
            <a:endParaRPr lang="en-US" sz="2300" dirty="0"/>
          </a:p>
          <a:p>
            <a:pPr marL="0" indent="0">
              <a:buFontTx/>
              <a:buNone/>
              <a:defRPr/>
            </a:pPr>
            <a:endParaRPr lang="en-US" sz="2300" dirty="0"/>
          </a:p>
          <a:p>
            <a:pPr marL="0" indent="0">
              <a:buFontTx/>
              <a:buNone/>
              <a:defRPr/>
            </a:pPr>
            <a:endParaRPr lang="en-US" sz="2300" dirty="0"/>
          </a:p>
          <a:p>
            <a:pPr marL="0" indent="0">
              <a:buFontTx/>
              <a:buNone/>
              <a:defRPr/>
            </a:pPr>
            <a:endParaRPr lang="en-US" sz="2300" dirty="0"/>
          </a:p>
          <a:p>
            <a:pPr marL="0" indent="0">
              <a:buFontTx/>
              <a:buNone/>
              <a:defRPr/>
            </a:pPr>
            <a:endParaRPr lang="en-US" sz="2300" dirty="0"/>
          </a:p>
          <a:p>
            <a:pPr marL="0" indent="0">
              <a:buFontTx/>
              <a:buNone/>
              <a:defRPr/>
            </a:pPr>
            <a:endParaRPr lang="en-US" sz="2300" dirty="0"/>
          </a:p>
          <a:p>
            <a:pPr marL="0" indent="0" algn="ctr">
              <a:buFontTx/>
              <a:buNone/>
              <a:defRPr/>
            </a:pPr>
            <a:r>
              <a:rPr lang="en-US" sz="2300" b="1" dirty="0"/>
              <a:t>CLICK FOR THE ANSWER!</a:t>
            </a:r>
          </a:p>
          <a:p>
            <a:pPr>
              <a:buFont typeface="Wingdings" pitchFamily="2" charset="2"/>
              <a:buChar char="q"/>
              <a:defRPr/>
            </a:pPr>
            <a:r>
              <a:rPr lang="en-US" sz="2300" dirty="0">
                <a:solidFill>
                  <a:srgbClr val="9900FF"/>
                </a:solidFill>
              </a:rPr>
              <a:t>The difference between the means of FBL1 &amp; FBL2 is equal to 1.  The difference between the means of MTL1 &amp; MTL2 is also 1.</a:t>
            </a:r>
          </a:p>
        </p:txBody>
      </p:sp>
      <p:graphicFrame>
        <p:nvGraphicFramePr>
          <p:cNvPr id="7" name="Chart 6">
            <a:extLst>
              <a:ext uri="{FF2B5EF4-FFF2-40B4-BE49-F238E27FC236}">
                <a16:creationId xmlns:a16="http://schemas.microsoft.com/office/drawing/2014/main" id="{8B6D5936-04D0-41DD-A39F-9AC89BB775E7}"/>
              </a:ext>
            </a:extLst>
          </p:cNvPr>
          <p:cNvGraphicFramePr>
            <a:graphicFrameLocks noChangeAspect="1"/>
          </p:cNvGraphicFramePr>
          <p:nvPr/>
        </p:nvGraphicFramePr>
        <p:xfrm>
          <a:off x="-9041" y="1524000"/>
          <a:ext cx="370332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96AAA5C3-9A08-420F-BFEC-BA05D65B2BA1}"/>
              </a:ext>
            </a:extLst>
          </p:cNvPr>
          <p:cNvGraphicFramePr>
            <a:graphicFrameLocks noChangeAspect="1"/>
          </p:cNvGraphicFramePr>
          <p:nvPr/>
        </p:nvGraphicFramePr>
        <p:xfrm>
          <a:off x="3120325" y="1524000"/>
          <a:ext cx="6858000"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08D43FD1-245A-46EF-A816-06C767B21C61}"/>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AEA5A627-CF3D-4065-AA36-A747E122BE9D}" type="slidenum">
              <a:rPr lang="en-US" altLang="en-US" sz="1400" b="0">
                <a:latin typeface="Arial" panose="020B0604020202020204" pitchFamily="34" charset="0"/>
              </a:rPr>
              <a:pPr eaLnBrk="1" hangingPunct="1"/>
              <a:t>97</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8544B00E-02A3-4E0F-8BCC-E7245F6BF94D}"/>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9F03ACCB-497A-463A-B0DA-D3C7BA097DBF}" type="slidenum">
              <a:rPr lang="en-US" altLang="en-US" sz="1400" b="0">
                <a:latin typeface="Arial" panose="020B0604020202020204" pitchFamily="34" charset="0"/>
              </a:rPr>
              <a:pPr algn="r" eaLnBrk="1" hangingPunct="1"/>
              <a:t>97</a:t>
            </a:fld>
            <a:endParaRPr lang="en-US" altLang="en-US" sz="1400" b="0">
              <a:latin typeface="Arial" panose="020B0604020202020204" pitchFamily="34" charset="0"/>
            </a:endParaRPr>
          </a:p>
        </p:txBody>
      </p:sp>
      <p:sp>
        <p:nvSpPr>
          <p:cNvPr id="117764" name="Rectangle 2">
            <a:extLst>
              <a:ext uri="{FF2B5EF4-FFF2-40B4-BE49-F238E27FC236}">
                <a16:creationId xmlns:a16="http://schemas.microsoft.com/office/drawing/2014/main" id="{FD8D3772-BD61-4C11-AEF7-5B4371679BE2}"/>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BC9CD4F4-F986-45DA-8B54-B81171E88B24}"/>
              </a:ext>
            </a:extLst>
          </p:cNvPr>
          <p:cNvSpPr>
            <a:spLocks noGrp="1" noChangeArrowheads="1"/>
          </p:cNvSpPr>
          <p:nvPr>
            <p:ph type="body" idx="1"/>
          </p:nvPr>
        </p:nvSpPr>
        <p:spPr>
          <a:xfrm>
            <a:off x="0" y="533400"/>
            <a:ext cx="9144000" cy="6324600"/>
          </a:xfrm>
          <a:solidFill>
            <a:schemeClr val="bg1"/>
          </a:solidFill>
        </p:spPr>
        <p:txBody>
          <a:bodyPr/>
          <a:lstStyle/>
          <a:p>
            <a:pPr marL="0" indent="0">
              <a:buFontTx/>
              <a:buNone/>
            </a:pPr>
            <a:r>
              <a:rPr lang="en-US" altLang="en-US" sz="2300" b="1"/>
              <a:t>Q20:</a:t>
            </a:r>
            <a:r>
              <a:rPr lang="en-US" altLang="en-US" sz="2300"/>
              <a:t> Compare the x-axis of Figure 9 to the x-axis of Figure 10.  Which difference appears to be more significant, the difference between the means of FBL1 and FBL2 along the x-axis of Figure 9, or the difference between the means of MTL1 and MTL2 along the x-axis of Figure 10?  Explain your choice. </a:t>
            </a:r>
          </a:p>
          <a:p>
            <a:pPr marL="0" indent="0">
              <a:buFontTx/>
              <a:buNone/>
            </a:pPr>
            <a:r>
              <a:rPr lang="en-US" altLang="en-US" sz="2300"/>
              <a:t> </a:t>
            </a:r>
          </a:p>
          <a:p>
            <a:pPr marL="0" indent="0">
              <a:buFontTx/>
              <a:buNone/>
            </a:pPr>
            <a:endParaRPr lang="en-US" altLang="en-US" sz="2300"/>
          </a:p>
          <a:p>
            <a:pPr marL="0" indent="0">
              <a:buFontTx/>
              <a:buNone/>
            </a:pPr>
            <a:endParaRPr lang="en-US" altLang="en-US" sz="2300"/>
          </a:p>
          <a:p>
            <a:pPr marL="0" indent="0">
              <a:buFontTx/>
              <a:buNone/>
            </a:pPr>
            <a:endParaRPr lang="en-US" altLang="en-US" sz="2300"/>
          </a:p>
          <a:p>
            <a:pPr marL="0" indent="0">
              <a:buFontTx/>
              <a:buNone/>
            </a:pPr>
            <a:endParaRPr lang="en-US" altLang="en-US" sz="2300"/>
          </a:p>
          <a:p>
            <a:pPr marL="0" indent="0">
              <a:buFontTx/>
              <a:buNone/>
            </a:pPr>
            <a:endParaRPr lang="en-US" altLang="en-US" sz="2300"/>
          </a:p>
          <a:p>
            <a:pPr marL="0" indent="0">
              <a:buFontTx/>
              <a:buNone/>
            </a:pPr>
            <a:endParaRPr lang="en-US" altLang="en-US" sz="2300"/>
          </a:p>
          <a:p>
            <a:pPr marL="0" indent="0">
              <a:buFontTx/>
              <a:buNone/>
            </a:pPr>
            <a:endParaRPr lang="en-US" altLang="en-US" sz="2300"/>
          </a:p>
          <a:p>
            <a:pPr marL="0" indent="0">
              <a:buFontTx/>
              <a:buNone/>
            </a:pPr>
            <a:endParaRPr lang="en-US" altLang="en-US" sz="2300"/>
          </a:p>
          <a:p>
            <a:pPr marL="0" indent="0" algn="ctr">
              <a:buFontTx/>
              <a:buNone/>
            </a:pPr>
            <a:r>
              <a:rPr lang="en-US" altLang="en-US" sz="2300" b="1"/>
              <a:t>GO TO THE NEXT SLIDE FOR THE ANSWER!</a:t>
            </a:r>
            <a:endParaRPr lang="en-US" altLang="en-US" sz="2300">
              <a:solidFill>
                <a:srgbClr val="9900FF"/>
              </a:solidFill>
            </a:endParaRPr>
          </a:p>
        </p:txBody>
      </p:sp>
      <p:graphicFrame>
        <p:nvGraphicFramePr>
          <p:cNvPr id="7" name="Chart 6">
            <a:extLst>
              <a:ext uri="{FF2B5EF4-FFF2-40B4-BE49-F238E27FC236}">
                <a16:creationId xmlns:a16="http://schemas.microsoft.com/office/drawing/2014/main" id="{DE9A20BE-1848-44AD-830A-1E80CDBE3058}"/>
              </a:ext>
            </a:extLst>
          </p:cNvPr>
          <p:cNvGraphicFramePr>
            <a:graphicFrameLocks noChangeAspect="1"/>
          </p:cNvGraphicFramePr>
          <p:nvPr/>
        </p:nvGraphicFramePr>
        <p:xfrm>
          <a:off x="-5166" y="2209800"/>
          <a:ext cx="370332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3D40255A-1699-4E4E-93C6-25A25F9D097C}"/>
              </a:ext>
            </a:extLst>
          </p:cNvPr>
          <p:cNvGraphicFramePr>
            <a:graphicFrameLocks noChangeAspect="1"/>
          </p:cNvGraphicFramePr>
          <p:nvPr/>
        </p:nvGraphicFramePr>
        <p:xfrm>
          <a:off x="3124200" y="2209800"/>
          <a:ext cx="6858000"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BC949DDA-780C-41BE-AE18-0DD59D2E51A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FC8D9785-EFF5-489D-8E8B-8584E86F5F7B}" type="slidenum">
              <a:rPr lang="en-US" altLang="en-US" sz="1400" b="0">
                <a:latin typeface="Arial" panose="020B0604020202020204" pitchFamily="34" charset="0"/>
              </a:rPr>
              <a:pPr eaLnBrk="1" hangingPunct="1"/>
              <a:t>98</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DF1471E4-2410-49B2-A227-3F2819AFD6C2}"/>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39C90EC1-B099-44E7-9046-6CFD01053FA6}" type="slidenum">
              <a:rPr lang="en-US" altLang="en-US" sz="1400" b="0">
                <a:latin typeface="Arial" panose="020B0604020202020204" pitchFamily="34" charset="0"/>
              </a:rPr>
              <a:pPr algn="r" eaLnBrk="1" hangingPunct="1"/>
              <a:t>98</a:t>
            </a:fld>
            <a:endParaRPr lang="en-US" altLang="en-US" sz="1400" b="0">
              <a:latin typeface="Arial" panose="020B0604020202020204" pitchFamily="34" charset="0"/>
            </a:endParaRPr>
          </a:p>
        </p:txBody>
      </p:sp>
      <p:sp>
        <p:nvSpPr>
          <p:cNvPr id="118788" name="Rectangle 2">
            <a:extLst>
              <a:ext uri="{FF2B5EF4-FFF2-40B4-BE49-F238E27FC236}">
                <a16:creationId xmlns:a16="http://schemas.microsoft.com/office/drawing/2014/main" id="{29182F0F-D56B-4A7B-B5C4-E0746EDCA2B0}"/>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3075" name="Rectangle 3">
            <a:extLst>
              <a:ext uri="{FF2B5EF4-FFF2-40B4-BE49-F238E27FC236}">
                <a16:creationId xmlns:a16="http://schemas.microsoft.com/office/drawing/2014/main" id="{90FF5B7A-0B49-4E6B-A531-A767B3A639D2}"/>
              </a:ext>
            </a:extLst>
          </p:cNvPr>
          <p:cNvSpPr>
            <a:spLocks noGrp="1" noChangeArrowheads="1"/>
          </p:cNvSpPr>
          <p:nvPr>
            <p:ph type="body" idx="1"/>
          </p:nvPr>
        </p:nvSpPr>
        <p:spPr>
          <a:xfrm>
            <a:off x="0" y="4572000"/>
            <a:ext cx="9144000" cy="2286000"/>
          </a:xfrm>
          <a:solidFill>
            <a:schemeClr val="bg1"/>
          </a:solidFill>
        </p:spPr>
        <p:txBody>
          <a:bodyPr/>
          <a:lstStyle/>
          <a:p>
            <a:pPr marL="0" indent="0">
              <a:buFontTx/>
              <a:buNone/>
            </a:pPr>
            <a:r>
              <a:rPr lang="en-US" altLang="en-US" sz="2300">
                <a:solidFill>
                  <a:srgbClr val="9900FF"/>
                </a:solidFill>
              </a:rPr>
              <a:t>In these figures, the difference between the means of MTL1 &amp; MTL2 </a:t>
            </a:r>
            <a:r>
              <a:rPr lang="en-US" altLang="en-US" sz="2400" b="1" i="1">
                <a:solidFill>
                  <a:srgbClr val="9900FF"/>
                </a:solidFill>
              </a:rPr>
              <a:t>appears</a:t>
            </a:r>
            <a:r>
              <a:rPr lang="en-US" altLang="en-US" sz="2400">
                <a:solidFill>
                  <a:srgbClr val="9900FF"/>
                </a:solidFill>
              </a:rPr>
              <a:t> to be more significant because the distance between the mean of FBL1 and the mean of FBL2 is longer than the distance between the mean of MTL1 and the mean of MTL2.  However, this may not necessarily be true.  Go on to the next questions to further explore the significance of the differences. </a:t>
            </a:r>
            <a:endParaRPr lang="en-US" altLang="en-US" sz="2300">
              <a:solidFill>
                <a:srgbClr val="9900FF"/>
              </a:solidFill>
            </a:endParaRPr>
          </a:p>
        </p:txBody>
      </p:sp>
      <p:graphicFrame>
        <p:nvGraphicFramePr>
          <p:cNvPr id="7" name="Chart 6">
            <a:extLst>
              <a:ext uri="{FF2B5EF4-FFF2-40B4-BE49-F238E27FC236}">
                <a16:creationId xmlns:a16="http://schemas.microsoft.com/office/drawing/2014/main" id="{A1EF4258-B6C6-49B3-B126-761A4DBFE99A}"/>
              </a:ext>
            </a:extLst>
          </p:cNvPr>
          <p:cNvGraphicFramePr>
            <a:graphicFrameLocks noChangeAspect="1"/>
          </p:cNvGraphicFramePr>
          <p:nvPr/>
        </p:nvGraphicFramePr>
        <p:xfrm>
          <a:off x="-152400" y="533400"/>
          <a:ext cx="370332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C44D54E2-DE55-436B-8692-C25BEC29232B}"/>
              </a:ext>
            </a:extLst>
          </p:cNvPr>
          <p:cNvGraphicFramePr>
            <a:graphicFrameLocks noChangeAspect="1"/>
          </p:cNvGraphicFramePr>
          <p:nvPr/>
        </p:nvGraphicFramePr>
        <p:xfrm>
          <a:off x="2976966" y="533400"/>
          <a:ext cx="6858000"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6AB5CE2D-2AE9-40AD-ABF3-0F038CE87102}"/>
              </a:ext>
            </a:extLst>
          </p:cNvPr>
          <p:cNvSpPr>
            <a:spLocks noGrp="1" noChangeArrowheads="1"/>
          </p:cNvSpPr>
          <p:nvPr>
            <p:ph type="sldNum" sz="quarter" idx="12"/>
          </p:nvPr>
        </p:nvSpPr>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1D7365FD-746F-4D61-8C0B-6F7F3FF125C4}" type="slidenum">
              <a:rPr lang="en-US" altLang="en-US" sz="1400" b="0">
                <a:latin typeface="Arial" panose="020B0604020202020204" pitchFamily="34" charset="0"/>
              </a:rPr>
              <a:pPr eaLnBrk="1" hangingPunct="1"/>
              <a:t>99</a:t>
            </a:fld>
            <a:endParaRPr lang="en-US" altLang="en-US" sz="1400" b="0">
              <a:latin typeface="Arial" panose="020B0604020202020204" pitchFamily="34" charset="0"/>
            </a:endParaRPr>
          </a:p>
        </p:txBody>
      </p:sp>
      <p:sp>
        <p:nvSpPr>
          <p:cNvPr id="5" name="Slide Number Placeholder 5">
            <a:extLst>
              <a:ext uri="{FF2B5EF4-FFF2-40B4-BE49-F238E27FC236}">
                <a16:creationId xmlns:a16="http://schemas.microsoft.com/office/drawing/2014/main" id="{F5914FC9-7D6B-45A0-BD4C-E63C641F5E06}"/>
              </a:ext>
            </a:extLst>
          </p:cNvPr>
          <p:cNvSpPr txBox="1">
            <a:spLocks noGrp="1"/>
          </p:cNvSpPr>
          <p:nvPr/>
        </p:nvSpPr>
        <p:spPr bwMode="auto">
          <a:xfrm>
            <a:off x="6553200" y="6245225"/>
            <a:ext cx="2133600" cy="476250"/>
          </a:xfrm>
          <a:prstGeom prst="rect">
            <a:avLst/>
          </a:prstGeom>
          <a:noFill/>
          <a:ln>
            <a:miter lim="800000"/>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fld id="{77475791-B43E-4908-BD96-1E7F35933EB9}" type="slidenum">
              <a:rPr lang="en-US" altLang="en-US" sz="1400" b="0">
                <a:latin typeface="Arial" panose="020B0604020202020204" pitchFamily="34" charset="0"/>
              </a:rPr>
              <a:pPr algn="r" eaLnBrk="1" hangingPunct="1"/>
              <a:t>99</a:t>
            </a:fld>
            <a:endParaRPr lang="en-US" altLang="en-US" sz="1400" b="0">
              <a:latin typeface="Arial" panose="020B0604020202020204" pitchFamily="34" charset="0"/>
            </a:endParaRPr>
          </a:p>
        </p:txBody>
      </p:sp>
      <p:sp>
        <p:nvSpPr>
          <p:cNvPr id="119812" name="Rectangle 2">
            <a:extLst>
              <a:ext uri="{FF2B5EF4-FFF2-40B4-BE49-F238E27FC236}">
                <a16:creationId xmlns:a16="http://schemas.microsoft.com/office/drawing/2014/main" id="{A9176C82-4496-410F-A778-876CC128CF1B}"/>
              </a:ext>
            </a:extLst>
          </p:cNvPr>
          <p:cNvSpPr>
            <a:spLocks noGrp="1" noChangeArrowheads="1"/>
          </p:cNvSpPr>
          <p:nvPr>
            <p:ph type="title"/>
          </p:nvPr>
        </p:nvSpPr>
        <p:spPr>
          <a:xfrm>
            <a:off x="19050" y="0"/>
            <a:ext cx="9124950" cy="520700"/>
          </a:xfrm>
          <a:solidFill>
            <a:srgbClr val="990099"/>
          </a:solidFill>
          <a:ln w="38100">
            <a:solidFill>
              <a:schemeClr val="tx1"/>
            </a:solidFill>
            <a:miter lim="800000"/>
            <a:headEnd/>
            <a:tailEnd/>
          </a:ln>
        </p:spPr>
        <p:txBody>
          <a:bodyPr/>
          <a:lstStyle/>
          <a:p>
            <a:pPr eaLnBrk="1" hangingPunct="1"/>
            <a:r>
              <a:rPr lang="en-US" altLang="en-US" sz="2300" b="1">
                <a:solidFill>
                  <a:schemeClr val="bg1"/>
                </a:solidFill>
              </a:rPr>
              <a:t>Exercise 3d: Comparing leaves from two samples</a:t>
            </a:r>
          </a:p>
        </p:txBody>
      </p:sp>
      <p:sp>
        <p:nvSpPr>
          <p:cNvPr id="119813" name="Rectangle 3">
            <a:extLst>
              <a:ext uri="{FF2B5EF4-FFF2-40B4-BE49-F238E27FC236}">
                <a16:creationId xmlns:a16="http://schemas.microsoft.com/office/drawing/2014/main" id="{41A26890-AFCB-4570-9994-907FB66AF1EE}"/>
              </a:ext>
            </a:extLst>
          </p:cNvPr>
          <p:cNvSpPr>
            <a:spLocks noGrp="1" noChangeArrowheads="1"/>
          </p:cNvSpPr>
          <p:nvPr>
            <p:ph type="body" idx="1"/>
          </p:nvPr>
        </p:nvSpPr>
        <p:spPr>
          <a:xfrm>
            <a:off x="0" y="533400"/>
            <a:ext cx="9144000" cy="6324600"/>
          </a:xfrm>
          <a:solidFill>
            <a:schemeClr val="bg1"/>
          </a:solidFill>
        </p:spPr>
        <p:txBody>
          <a:bodyPr/>
          <a:lstStyle/>
          <a:p>
            <a:pPr marL="0" indent="0">
              <a:buFontTx/>
              <a:buNone/>
            </a:pPr>
            <a:r>
              <a:rPr lang="en-US" altLang="en-US" sz="2300" b="1"/>
              <a:t>Q21:</a:t>
            </a:r>
            <a:r>
              <a:rPr lang="en-US" altLang="en-US" sz="2300"/>
              <a:t>  Thinking about the influence of variance on the significance of the difference between sample means, what is another method, using a ruler, you could use to evaluate the significance of the differences in the comparisons in Figures 9 &amp;10?  (</a:t>
            </a:r>
            <a:r>
              <a:rPr lang="en-US" altLang="en-US" sz="2300" b="1"/>
              <a:t>HINT: Think about the differences between sample means relative to the variances!</a:t>
            </a:r>
            <a:r>
              <a:rPr lang="en-US" altLang="en-US" sz="2300"/>
              <a:t>)  </a:t>
            </a:r>
            <a:r>
              <a:rPr lang="en-US" altLang="en-US" sz="2300" b="1"/>
              <a:t>GO TO THE NEXT SLIDE FOR THE ANSWER!</a:t>
            </a:r>
            <a:endParaRPr lang="en-US" altLang="en-US" sz="2300">
              <a:solidFill>
                <a:srgbClr val="9900FF"/>
              </a:solidFill>
            </a:endParaRPr>
          </a:p>
        </p:txBody>
      </p:sp>
      <p:graphicFrame>
        <p:nvGraphicFramePr>
          <p:cNvPr id="7" name="Chart 6">
            <a:extLst>
              <a:ext uri="{FF2B5EF4-FFF2-40B4-BE49-F238E27FC236}">
                <a16:creationId xmlns:a16="http://schemas.microsoft.com/office/drawing/2014/main" id="{98245BBE-3C99-4D78-92E1-EEE5B90E78C9}"/>
              </a:ext>
            </a:extLst>
          </p:cNvPr>
          <p:cNvGraphicFramePr>
            <a:graphicFrameLocks noChangeAspect="1"/>
          </p:cNvGraphicFramePr>
          <p:nvPr/>
        </p:nvGraphicFramePr>
        <p:xfrm>
          <a:off x="-5166" y="2743200"/>
          <a:ext cx="3703320" cy="4114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67967084-B9DF-4E0E-AB12-54278D395A35}"/>
              </a:ext>
            </a:extLst>
          </p:cNvPr>
          <p:cNvGraphicFramePr>
            <a:graphicFrameLocks noChangeAspect="1"/>
          </p:cNvGraphicFramePr>
          <p:nvPr/>
        </p:nvGraphicFramePr>
        <p:xfrm>
          <a:off x="3124200" y="2743200"/>
          <a:ext cx="6858000" cy="4114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square" anchor="t" anchorCtr="0">
        <a:noAutofit/>
      </a:bodyPr>
      <a:lstStyle>
        <a:defPPr>
          <a:defRPr dirty="0" smtClean="0">
            <a:latin typeface="Arial" pitchFamily="34" charset="0"/>
            <a:cs typeface="Arial" pitchFamily="34" charset="0"/>
          </a:defRPr>
        </a:defPPr>
      </a:lstStyle>
    </a:spDef>
    <a:lnDef>
      <a:spPr bwMode="auto">
        <a:xfrm>
          <a:off x="0" y="0"/>
          <a:ext cx="1" cy="1"/>
        </a:xfrm>
        <a:custGeom>
          <a:avLst/>
          <a:gdLst/>
          <a:ahLst/>
          <a:cxnLst/>
          <a:rect l="0" t="0" r="0" b="0"/>
          <a:pathLst/>
        </a:custGeom>
        <a:solidFill>
          <a:srgbClr val="D52FCD"/>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txDef>
      <a:spPr>
        <a:noFill/>
      </a:spPr>
      <a:bodyPr wrap="square" rtlCol="0">
        <a:spAutoFit/>
      </a:bodyPr>
      <a:lstStyle>
        <a:defPPr>
          <a:defRPr dirty="0">
            <a:latin typeface="+mn-l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square" anchor="t" anchorCtr="0">
        <a:noAutofit/>
      </a:bodyPr>
      <a:lstStyle>
        <a:defPPr>
          <a:defRPr dirty="0" smtClean="0">
            <a:latin typeface="Arial" pitchFamily="34" charset="0"/>
            <a:cs typeface="Arial" pitchFamily="34" charset="0"/>
          </a:defRPr>
        </a:defPPr>
      </a:lstStyle>
    </a:spDef>
    <a:lnDef>
      <a:spPr bwMode="auto">
        <a:xfrm>
          <a:off x="0" y="0"/>
          <a:ext cx="1" cy="1"/>
        </a:xfrm>
        <a:custGeom>
          <a:avLst/>
          <a:gdLst/>
          <a:ahLst/>
          <a:cxnLst/>
          <a:rect l="0" t="0" r="0" b="0"/>
          <a:pathLst/>
        </a:custGeom>
        <a:solidFill>
          <a:srgbClr val="D52FCD"/>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txDef>
      <a:spPr>
        <a:noFill/>
      </a:spPr>
      <a:bodyPr wrap="square" rtlCol="0">
        <a:spAutoFit/>
      </a:bodyPr>
      <a:lstStyle>
        <a:defPPr>
          <a:defRPr dirty="0">
            <a:latin typeface="+mn-l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5799</TotalTime>
  <Words>23593</Words>
  <Application>Microsoft Office PowerPoint</Application>
  <PresentationFormat>On-screen Show (4:3)</PresentationFormat>
  <Paragraphs>2199</Paragraphs>
  <Slides>219</Slides>
  <Notes>0</Notes>
  <HiddenSlides>0</HiddenSlides>
  <MMClips>0</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1</vt:i4>
      </vt:variant>
      <vt:variant>
        <vt:lpstr>Slide Titles</vt:lpstr>
      </vt:variant>
      <vt:variant>
        <vt:i4>219</vt:i4>
      </vt:variant>
    </vt:vector>
  </HeadingPairs>
  <TitlesOfParts>
    <vt:vector size="227" baseType="lpstr">
      <vt:lpstr>Times New Roman</vt:lpstr>
      <vt:lpstr>Arial</vt:lpstr>
      <vt:lpstr>Wingdings</vt:lpstr>
      <vt:lpstr>Default Design</vt:lpstr>
      <vt:lpstr>1_Default Design</vt:lpstr>
      <vt:lpstr>2_Default Design</vt:lpstr>
      <vt:lpstr>3_Default Design</vt:lpstr>
      <vt:lpstr>Microsoft Excel Chart</vt:lpstr>
      <vt:lpstr>PowerPoint Presentation</vt:lpstr>
      <vt:lpstr>PowerPoint Presentation</vt:lpstr>
      <vt:lpstr>Homepage Unit 8: Everything Varies</vt:lpstr>
      <vt:lpstr>Unit 8: Everything Varies – Materials List</vt:lpstr>
      <vt:lpstr>Introduction</vt:lpstr>
      <vt:lpstr>In this unit, the student will…</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1: Recognizing Individuals as Unique</vt:lpstr>
      <vt:lpstr>Exercise 2: Leaf Match</vt:lpstr>
      <vt:lpstr>Guide to Leaves in Unit 8</vt:lpstr>
      <vt:lpstr>Guide to Leaves in Unit 8</vt:lpstr>
      <vt:lpstr>Guide to Leaves in Unit 8</vt:lpstr>
      <vt:lpstr>Exercise 3: Using Mathematics  to Describe a Population</vt:lpstr>
      <vt:lpstr>Exercise 3: Using Mathematics  to Describe a Population</vt:lpstr>
      <vt:lpstr>Exercise 3: Using Mathematics  to Describe a Population</vt:lpstr>
      <vt:lpstr>Exercise 3: Using Mathematics  to Describe a Population</vt:lpstr>
      <vt:lpstr>Exercise 3: Using Mathematics  to Describe a Population</vt:lpstr>
      <vt:lpstr>Exercise 3: Using Mathematics  to Describe a Population</vt:lpstr>
      <vt:lpstr>Exercise 3: Using Mathematics to Describe a Population</vt:lpstr>
      <vt:lpstr>Exercise 3a: Measures of Central Tendency</vt:lpstr>
      <vt:lpstr>Exercise 3a: Measures of Central Tendency</vt:lpstr>
      <vt:lpstr>Exercise 3a: Measures of Central Tendency</vt:lpstr>
      <vt:lpstr>Exercise 3a: Measures of Central Tendency</vt:lpstr>
      <vt:lpstr>Exercise 3a: Measures of Central Tendency</vt:lpstr>
      <vt:lpstr>Exercise 3a: Measures of Central Tendency</vt:lpstr>
      <vt:lpstr>Exercise 3a.2: Sigma Notation</vt:lpstr>
      <vt:lpstr>Exercise 3a.2: Sigma Notation</vt:lpstr>
      <vt:lpstr>Exercise 3a.2: Sigma Notation</vt:lpstr>
      <vt:lpstr>Exercise 3a.2: Sigma Notation</vt:lpstr>
      <vt:lpstr>Exercise 3a.2: Sigma Notation</vt:lpstr>
      <vt:lpstr>Exercise 3b: Measures of Spread</vt:lpstr>
      <vt:lpstr>Exercise 3b: Measures of Spread</vt:lpstr>
      <vt:lpstr>Exercise 3b: Measures of Spread</vt:lpstr>
      <vt:lpstr>Exercise 3b: Measures of Spread</vt:lpstr>
      <vt:lpstr>Exercise 3b: Measures of Spread</vt:lpstr>
      <vt:lpstr>Exercise 3b: Measures of Spread</vt:lpstr>
      <vt:lpstr>Exercise 3b: Measures of Spread</vt:lpstr>
      <vt:lpstr>Exercise 3b: Measures of Spread</vt:lpstr>
      <vt:lpstr>Mini-Challenge: Estimating Square Roots</vt:lpstr>
      <vt:lpstr>Mini-Challenge: Estimating Square Roots</vt:lpstr>
      <vt:lpstr>Mini-Challenge: Estimating Square Roots</vt:lpstr>
      <vt:lpstr>Exercise 3b.2: Sample variance vs population variance</vt:lpstr>
      <vt:lpstr>Exercise 3b.2: Sample variance vs population variance</vt:lpstr>
      <vt:lpstr>Exercise 3b.2: Sample variance vs population variance</vt:lpstr>
      <vt:lpstr>Exercise 3b.2: Sample variance vs population variance</vt:lpstr>
      <vt:lpstr>Exercise 3b.2: Sample variance vs population variance</vt:lpstr>
      <vt:lpstr>Exercise 3b.2: Sample variance vs population variance</vt:lpstr>
      <vt:lpstr>Exercise 3b.2: Sample variance vs population variance</vt:lpstr>
      <vt:lpstr>Exercise 3b.2: Sample variance vs population variance</vt:lpstr>
      <vt:lpstr>Exercise 3c: Visualizing measures of central tendency &amp; spread</vt:lpstr>
      <vt:lpstr>Exercise 3c: Visualizing measures of central tendency &amp; spread</vt:lpstr>
      <vt:lpstr>Exercise 3c: Visualizing measures of central tendency &amp; spread</vt:lpstr>
      <vt:lpstr>Exercise 3c: Visualizing measures of central tendency &amp; spread</vt:lpstr>
      <vt:lpstr>Exercise 3c: Visualizing measures of central tendency &amp; spread</vt:lpstr>
      <vt:lpstr>Exercise 3c: Visualizing measures of central tendency &amp; spread</vt:lpstr>
      <vt:lpstr>Exercise 3c: Visualizing measures of central tendency &amp; spread</vt:lpstr>
      <vt:lpstr>Exercise 3c: Visualizing measures of central tendency &amp; spread</vt:lpstr>
      <vt:lpstr>Exercise 3c: Visualizing measures of central tendency &amp; spread</vt:lpstr>
      <vt:lpstr>Exercise 3c: Visualizing measures of central tendency &amp; spread</vt:lpstr>
      <vt:lpstr>Exercise 3c: Visualizing measures of central tendency &amp; spread</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Exercise 3d: Comparing leaves from two samples</vt:lpstr>
      <vt:lpstr>Comparing population means: the t-test</vt:lpstr>
      <vt:lpstr>How the t-test works</vt:lpstr>
      <vt:lpstr>How the t-test works</vt:lpstr>
      <vt:lpstr>How the t-test works</vt:lpstr>
      <vt:lpstr>How the t-test works</vt:lpstr>
      <vt:lpstr>How the t-test works</vt:lpstr>
      <vt:lpstr>How the t-test works</vt:lpstr>
      <vt:lpstr>How the t-test works</vt:lpstr>
      <vt:lpstr>How the t-test works</vt:lpstr>
      <vt:lpstr>How to compute the t-statistic</vt:lpstr>
      <vt:lpstr>How to compute the t-statistic</vt:lpstr>
      <vt:lpstr>How to compute the t-statistic</vt:lpstr>
      <vt:lpstr>How to compute the t-statistic</vt:lpstr>
      <vt:lpstr>How to compute the t-statistic</vt:lpstr>
      <vt:lpstr>How to compute the t-statistic</vt:lpstr>
      <vt:lpstr>How to compute the t-statistic</vt:lpstr>
      <vt:lpstr>How to compute the t-statistic</vt:lpstr>
      <vt:lpstr>How to compute the t-statistic</vt:lpstr>
      <vt:lpstr>How to compute the t-statistic</vt:lpstr>
      <vt:lpstr>Exercise 4: Simple Shell Match</vt:lpstr>
      <vt:lpstr>Shells from Container C</vt:lpstr>
      <vt:lpstr>Shells from Container C</vt:lpstr>
      <vt:lpstr>Exercise 5: Making Sense of Variation: The Matching Game </vt:lpstr>
      <vt:lpstr>Exercise 5: Making Sense of Variation: The Matching Game </vt:lpstr>
      <vt:lpstr>Exercise 5: Making Sense of Variation: The Matching Game </vt:lpstr>
      <vt:lpstr>Exercise 5: Making Sense of Variation: The Matching Game </vt:lpstr>
      <vt:lpstr>Exercise 5: Making Sense of Variation: The Matching Game </vt:lpstr>
      <vt:lpstr>Exercise 5: Making Sense of Variation: The Matching Game </vt:lpstr>
      <vt:lpstr>Exercise 6: Finding Species</vt:lpstr>
      <vt:lpstr>Exercise 6: Finding Species</vt:lpstr>
      <vt:lpstr>Exercise 6: Finding Species</vt:lpstr>
      <vt:lpstr>Exercise 6: Finding Species</vt:lpstr>
      <vt:lpstr>Exercise 6: Finding Species</vt:lpstr>
      <vt:lpstr>Exercise 6: Finding Species</vt:lpstr>
      <vt:lpstr>Exercise 6: Finding Species</vt:lpstr>
      <vt:lpstr>Exercise 6: Finding Species</vt:lpstr>
      <vt:lpstr>Exercise 6: Finding Species</vt:lpstr>
      <vt:lpstr>Exercise 6: Finding Species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Species concepts &amp; “lumpers” vs “splitters”</vt:lpstr>
      <vt:lpstr>Exercise 7: Mystery Shell</vt:lpstr>
      <vt:lpstr>Exercise 7: Mystery Shell</vt:lpstr>
      <vt:lpstr>Exercise 8: Mechanisms Underlying Variation</vt:lpstr>
      <vt:lpstr>Exercise 8: Mechanisms Underlying Variation</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8a: Variation in Leaves &amp; Flowers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 Variation in Snail Shells</vt:lpstr>
      <vt:lpstr>Exercise 8b.2: Thinking about adaptive variation</vt:lpstr>
      <vt:lpstr>Exercise 8b.2: Thinking about adaptive variation</vt:lpstr>
      <vt:lpstr>Exercise 8b.2: Thinking about adaptive variation</vt:lpstr>
      <vt:lpstr>Exercise 8b.2: Thinking about adaptive variation</vt:lpstr>
      <vt:lpstr>Exercise 8b.2: Thinking about adaptive variation</vt:lpstr>
      <vt:lpstr>Guide to Snail Shells from Exercise 8</vt:lpstr>
      <vt:lpstr>Guide to Snail Shells from Exercise 8</vt:lpstr>
      <vt:lpstr>Guide to Snail Shells from Exercise 8</vt:lpstr>
      <vt:lpstr>Guide to Snail Shells from Exercise 8</vt:lpstr>
      <vt:lpstr>Exercise 8b.2: Thinking about adaptive variation</vt:lpstr>
      <vt:lpstr>Exercise 8b.2: Thinking about adaptive variation</vt:lpstr>
      <vt:lpstr>Suggested Reading</vt:lpstr>
      <vt:lpstr>Suggested Reading</vt:lpstr>
      <vt:lpstr>Suggested Reading</vt:lpstr>
      <vt:lpstr>Suggested Reading</vt:lpstr>
      <vt:lpstr>Links (all underlined text is clickable!)</vt:lpstr>
    </vt:vector>
  </TitlesOfParts>
  <Company>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Everything Varies</dc:title>
  <dc:creator>Susan Riechert;J.R. Jones</dc:creator>
  <cp:lastModifiedBy>Hughes, Jeremy</cp:lastModifiedBy>
  <cp:revision>237</cp:revision>
  <cp:lastPrinted>2012-12-19T16:24:22Z</cp:lastPrinted>
  <dcterms:created xsi:type="dcterms:W3CDTF">2007-04-23T16:38:15Z</dcterms:created>
  <dcterms:modified xsi:type="dcterms:W3CDTF">2020-11-10T21:04:48Z</dcterms:modified>
</cp:coreProperties>
</file>